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  <p:sldMasterId id="2147483984" r:id="rId2"/>
  </p:sldMasterIdLst>
  <p:notesMasterIdLst>
    <p:notesMasterId r:id="rId13"/>
  </p:notesMasterIdLst>
  <p:sldIdLst>
    <p:sldId id="256" r:id="rId3"/>
    <p:sldId id="266" r:id="rId4"/>
    <p:sldId id="268" r:id="rId5"/>
    <p:sldId id="283" r:id="rId6"/>
    <p:sldId id="287" r:id="rId7"/>
    <p:sldId id="284" r:id="rId8"/>
    <p:sldId id="285" r:id="rId9"/>
    <p:sldId id="282" r:id="rId10"/>
    <p:sldId id="288" r:id="rId11"/>
    <p:sldId id="289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5426"/>
    <a:srgbClr val="934B0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83" autoAdjust="0"/>
    <p:restoredTop sz="94574" autoAdjust="0"/>
  </p:normalViewPr>
  <p:slideViewPr>
    <p:cSldViewPr>
      <p:cViewPr>
        <p:scale>
          <a:sx n="100" d="100"/>
          <a:sy n="100" d="100"/>
        </p:scale>
        <p:origin x="-450" y="12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8E869A1-0FEC-4530-970D-9A7FEA805F3C}" type="datetimeFigureOut">
              <a:rPr lang="ru-RU"/>
              <a:pPr>
                <a:defRPr/>
              </a:pPr>
              <a:t>24.09.2014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5267B05-2F51-4EC1-99A2-16D68D3B69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6"/>
          <p:cNvSpPr/>
          <p:nvPr userDrawn="1"/>
        </p:nvSpPr>
        <p:spPr>
          <a:xfrm>
            <a:off x="0" y="0"/>
            <a:ext cx="9144000" cy="371633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4" name="Picture 2" descr="https://fbcdn-sphotos-f-a.akamaihd.net/hphotos-ak-frc3/404558_182270848545868_689961991_n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356100" cy="382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755576" y="4221088"/>
            <a:ext cx="7884368" cy="792088"/>
          </a:xfrm>
          <a:prstGeom prst="rect">
            <a:avLst/>
          </a:prstGeom>
        </p:spPr>
        <p:txBody>
          <a:bodyPr/>
          <a:lstStyle>
            <a:lvl1pPr algn="ctr">
              <a:defRPr sz="36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B76A7EA-0E11-4840-9FF1-DCC3D61E7C04}" type="datetimeFigureOut">
              <a:rPr lang="ru-RU"/>
              <a:pPr>
                <a:defRPr/>
              </a:pPr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A30D8-1BB6-4CD2-9714-55E542D03D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8B9982D-3E06-490F-ACA4-9ED1CC950094}" type="datetimeFigureOut">
              <a:rPr lang="ru-RU"/>
              <a:pPr>
                <a:defRPr/>
              </a:pPr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1D9DC4-A995-43C0-B476-54B22602FE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Номер слайда 7"/>
          <p:cNvSpPr>
            <a:spLocks noGrp="1"/>
          </p:cNvSpPr>
          <p:nvPr userDrawn="1"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DA72E-4084-47C8-AE66-FE0E69A3804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Номер слайда 7"/>
          <p:cNvSpPr>
            <a:spLocks noGrp="1"/>
          </p:cNvSpPr>
          <p:nvPr userDrawn="1"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CA2E3-8191-45A8-9895-B41B13590B1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Номер слайда 7"/>
          <p:cNvSpPr>
            <a:spLocks noGrp="1"/>
          </p:cNvSpPr>
          <p:nvPr userDrawn="1"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4FC87-5364-4E1F-A5FB-DE5770BC866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Номер слайда 7"/>
          <p:cNvSpPr>
            <a:spLocks noGrp="1"/>
          </p:cNvSpPr>
          <p:nvPr userDrawn="1"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7B0C5-8DB0-4BFC-B0AF-2FACADDB29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Номер слайда 7"/>
          <p:cNvSpPr>
            <a:spLocks noGrp="1"/>
          </p:cNvSpPr>
          <p:nvPr userDrawn="1"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B53F4-9C92-4E78-8F54-C5F466AB1B5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Номер слайда 7"/>
          <p:cNvSpPr>
            <a:spLocks noGrp="1"/>
          </p:cNvSpPr>
          <p:nvPr userDrawn="1"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C0D33-DC9E-491B-9D63-7C27768921B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7"/>
          <p:cNvSpPr>
            <a:spLocks noGrp="1"/>
          </p:cNvSpPr>
          <p:nvPr userDrawn="1"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84BF4-96A7-41DF-8F40-ED08184B94C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омер слайда 7"/>
          <p:cNvSpPr>
            <a:spLocks noGrp="1"/>
          </p:cNvSpPr>
          <p:nvPr userDrawn="1"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BDA7A-1DB6-4E1C-BE45-094E93D8924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884368" cy="792088"/>
          </a:xfrm>
          <a:prstGeom prst="rect">
            <a:avLst/>
          </a:prstGeom>
        </p:spPr>
        <p:txBody>
          <a:bodyPr/>
          <a:lstStyle>
            <a:lvl1pPr algn="l">
              <a:defRPr sz="36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7010400" y="6524625"/>
            <a:ext cx="2133600" cy="3333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омер слайда 7"/>
          <p:cNvSpPr>
            <a:spLocks noGrp="1"/>
          </p:cNvSpPr>
          <p:nvPr userDrawn="1"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6FBB3-83DC-4B1E-9192-3C0E90FF01A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Номер слайда 7"/>
          <p:cNvSpPr>
            <a:spLocks noGrp="1"/>
          </p:cNvSpPr>
          <p:nvPr userDrawn="1"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5EC9B-FEE3-4009-B0C1-9DCB27E1ACF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Номер слайда 7"/>
          <p:cNvSpPr>
            <a:spLocks noGrp="1"/>
          </p:cNvSpPr>
          <p:nvPr userDrawn="1"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36EF9-D2E0-4700-9D93-1404816E78F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1DCBE7B-BFD6-4631-924B-F2B30AA530B1}" type="datetimeFigureOut">
              <a:rPr lang="ru-RU"/>
              <a:pPr>
                <a:defRPr/>
              </a:pPr>
              <a:t>24.09.2014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DC11C-672F-4EC5-9C57-715EFC74BF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9DB4205-20C1-4289-A5C1-016DA35C4687}" type="datetimeFigureOut">
              <a:rPr lang="ru-RU"/>
              <a:pPr>
                <a:defRPr/>
              </a:pPr>
              <a:t>24.09.2014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FB795-B317-4247-BDA5-860DC06202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EBECB6E-457D-410E-A3C8-6E67D3E0BDD4}" type="datetimeFigureOut">
              <a:rPr lang="ru-RU"/>
              <a:pPr>
                <a:defRPr/>
              </a:pPr>
              <a:t>24.09.2014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CCD18-9F1C-4AA3-BAB3-9B94BFCDC0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4296885-C862-4E0A-9E1B-16F3605C96B9}" type="datetimeFigureOut">
              <a:rPr lang="ru-RU"/>
              <a:pPr>
                <a:defRPr/>
              </a:pPr>
              <a:t>24.09.2014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B1567-261B-46F6-87F7-BDF14A2CEC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18E050F-6F5A-4907-83C7-5DD33D71B426}" type="datetimeFigureOut">
              <a:rPr lang="ru-RU"/>
              <a:pPr>
                <a:defRPr/>
              </a:pPr>
              <a:t>24.09.2014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80B73-B6C5-43C8-8980-F3866DB0EC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C159A94-5BE5-45CE-BE5C-75D5DFCA72C7}" type="datetimeFigureOut">
              <a:rPr lang="ru-RU"/>
              <a:pPr>
                <a:defRPr/>
              </a:pPr>
              <a:t>24.09.2014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C09CD-4340-419E-AB47-9ACC8764ED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93019F1-28FF-455C-B4A7-26FAEDB4E33E}" type="datetimeFigureOut">
              <a:rPr lang="ru-RU"/>
              <a:pPr>
                <a:defRPr/>
              </a:pPr>
              <a:t>24.09.2014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05CE7-3AE8-4C9E-BD3D-633E39A9D1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7"/>
          <p:cNvSpPr>
            <a:spLocks noChangeShapeType="1"/>
          </p:cNvSpPr>
          <p:nvPr userDrawn="1"/>
        </p:nvSpPr>
        <p:spPr bwMode="auto">
          <a:xfrm>
            <a:off x="1152525" y="981075"/>
            <a:ext cx="7883525" cy="0"/>
          </a:xfrm>
          <a:prstGeom prst="line">
            <a:avLst/>
          </a:prstGeom>
          <a:noFill/>
          <a:ln w="254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1" name="Номер слайда 7"/>
          <p:cNvSpPr>
            <a:spLocks noGrp="1"/>
          </p:cNvSpPr>
          <p:nvPr userDrawn="1">
            <p:ph type="sldNum" sz="quarter" idx="4"/>
          </p:nvPr>
        </p:nvSpPr>
        <p:spPr>
          <a:xfrm>
            <a:off x="6975475" y="6381750"/>
            <a:ext cx="2133600" cy="476250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C455BDB-3921-4F58-B003-0F1A2B79143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pic>
        <p:nvPicPr>
          <p:cNvPr id="1028" name="Picture 2" descr="https://fbcdn-sphotos-f-a.akamaihd.net/hphotos-ak-frc3/404558_182270848545868_689961991_n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11113" y="-12700"/>
            <a:ext cx="1403351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686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7" r:id="rId1"/>
    <p:sldLayoutId id="2147484008" r:id="rId2"/>
    <p:sldLayoutId id="2147484009" r:id="rId3"/>
    <p:sldLayoutId id="2147484010" r:id="rId4"/>
    <p:sldLayoutId id="2147484011" r:id="rId5"/>
    <p:sldLayoutId id="2147484012" r:id="rId6"/>
    <p:sldLayoutId id="2147484013" r:id="rId7"/>
    <p:sldLayoutId id="2147484014" r:id="rId8"/>
    <p:sldLayoutId id="2147484015" r:id="rId9"/>
    <p:sldLayoutId id="2147484016" r:id="rId10"/>
    <p:sldLayoutId id="214748401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7"/>
          <p:cNvSpPr>
            <a:spLocks noChangeShapeType="1"/>
          </p:cNvSpPr>
          <p:nvPr userDrawn="1"/>
        </p:nvSpPr>
        <p:spPr bwMode="auto">
          <a:xfrm>
            <a:off x="1152525" y="981075"/>
            <a:ext cx="7883525" cy="0"/>
          </a:xfrm>
          <a:prstGeom prst="line">
            <a:avLst/>
          </a:prstGeom>
          <a:noFill/>
          <a:ln w="254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1" name="Номер слайда 7"/>
          <p:cNvSpPr>
            <a:spLocks noGrp="1"/>
          </p:cNvSpPr>
          <p:nvPr userDrawn="1">
            <p:ph type="sldNum" sz="quarter" idx="4"/>
          </p:nvPr>
        </p:nvSpPr>
        <p:spPr>
          <a:xfrm>
            <a:off x="6975475" y="6381750"/>
            <a:ext cx="2133600" cy="476250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BD050E1-5621-4AEC-A6B9-F4C57FAA13B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pic>
        <p:nvPicPr>
          <p:cNvPr id="13316" name="Picture 2" descr="https://fbcdn-sphotos-f-a.akamaihd.net/hphotos-ak-frc3/404558_182270848545868_689961991_n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11113" y="-12700"/>
            <a:ext cx="1403351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6" r:id="rId1"/>
    <p:sldLayoutId id="2147484005" r:id="rId2"/>
    <p:sldLayoutId id="2147484004" r:id="rId3"/>
    <p:sldLayoutId id="2147484003" r:id="rId4"/>
    <p:sldLayoutId id="2147484002" r:id="rId5"/>
    <p:sldLayoutId id="2147484001" r:id="rId6"/>
    <p:sldLayoutId id="2147484000" r:id="rId7"/>
    <p:sldLayoutId id="2147483999" r:id="rId8"/>
    <p:sldLayoutId id="2147483998" r:id="rId9"/>
    <p:sldLayoutId id="2147483997" r:id="rId10"/>
    <p:sldLayoutId id="214748399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randars.ru/student/statistika/gruppirovka-statisticheskih-dannyh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4356100" y="260350"/>
            <a:ext cx="4787900" cy="34559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sz="3200" b="1" i="1" dirty="0" smtClean="0">
                <a:latin typeface="Arial" charset="0"/>
              </a:rPr>
              <a:t>Конспект на правах рукописных материалов не предназначен для публикации</a:t>
            </a:r>
            <a:endParaRPr lang="ru-RU" sz="3200" b="1" i="1" dirty="0" smtClean="0">
              <a:latin typeface="Arial" charset="0"/>
            </a:endParaRP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84213" y="4941888"/>
            <a:ext cx="8208962" cy="911225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ru-RU" dirty="0" smtClean="0">
                <a:latin typeface="Arial" charset="0"/>
              </a:rPr>
              <a:t>Конспект на тему: «Основные </a:t>
            </a:r>
            <a:r>
              <a:rPr lang="ru-RU" dirty="0" smtClean="0">
                <a:latin typeface="Arial" charset="0"/>
              </a:rPr>
              <a:t>операционные </a:t>
            </a:r>
            <a:r>
              <a:rPr lang="ru-RU" dirty="0" smtClean="0">
                <a:latin typeface="Arial" charset="0"/>
              </a:rPr>
              <a:t>понятия»</a:t>
            </a:r>
            <a:endParaRPr lang="ru-RU" dirty="0" smtClean="0">
              <a:latin typeface="Arial" charset="0"/>
            </a:endParaRPr>
          </a:p>
        </p:txBody>
      </p:sp>
      <p:sp>
        <p:nvSpPr>
          <p:cNvPr id="26627" name="Rectangle 4"/>
          <p:cNvSpPr>
            <a:spLocks noChangeArrowheads="1"/>
          </p:cNvSpPr>
          <p:nvPr/>
        </p:nvSpPr>
        <p:spPr bwMode="auto">
          <a:xfrm>
            <a:off x="755650" y="4005263"/>
            <a:ext cx="8208963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Font typeface="Arial" charset="0"/>
              <a:buNone/>
            </a:pPr>
            <a:endParaRPr lang="ru-RU" sz="32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1476375" y="260350"/>
            <a:ext cx="7210425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l" eaLnBrk="1" hangingPunct="1"/>
            <a:r>
              <a:rPr lang="ru-RU" sz="3200" b="1" dirty="0" smtClean="0">
                <a:solidFill>
                  <a:srgbClr val="376092"/>
                </a:solidFill>
                <a:latin typeface="Arial" charset="0"/>
              </a:rPr>
              <a:t>Методы научного исследования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8313" y="1989138"/>
            <a:ext cx="7920037" cy="4392612"/>
          </a:xfrm>
        </p:spPr>
        <p:txBody>
          <a:bodyPr/>
          <a:lstStyle/>
          <a:p>
            <a:r>
              <a:rPr lang="ru-RU" sz="1800" b="1" dirty="0" smtClean="0"/>
              <a:t>Научная картина </a:t>
            </a:r>
            <a:r>
              <a:rPr lang="ru-RU" sz="1800" dirty="0" smtClean="0"/>
              <a:t>мира – целостная система представлений об общих свойствах и закономерностях природы, возникающей в результате обобщения и синтеза основных </a:t>
            </a:r>
            <a:r>
              <a:rPr lang="ru-RU" sz="1800" dirty="0" err="1" smtClean="0"/>
              <a:t>естественно-научных</a:t>
            </a:r>
            <a:r>
              <a:rPr lang="ru-RU" sz="1800" dirty="0" smtClean="0"/>
              <a:t> понятий, принципов, методологических установок.</a:t>
            </a:r>
          </a:p>
          <a:p>
            <a:r>
              <a:rPr lang="ru-RU" sz="1800" b="1" dirty="0" smtClean="0"/>
              <a:t>Парадигма </a:t>
            </a:r>
            <a:r>
              <a:rPr lang="ru-RU" sz="1800" dirty="0" smtClean="0"/>
              <a:t>(греч. </a:t>
            </a:r>
            <a:r>
              <a:rPr lang="ru-RU" sz="1800" dirty="0" err="1" smtClean="0"/>
              <a:t>παράδειγμα </a:t>
            </a:r>
            <a:r>
              <a:rPr lang="ru-RU" sz="1800" dirty="0" smtClean="0"/>
              <a:t>– пример) – это система теоретических, методологических и </a:t>
            </a:r>
            <a:r>
              <a:rPr lang="ru-RU" sz="1800" dirty="0" err="1" smtClean="0"/>
              <a:t>аксиологических</a:t>
            </a:r>
            <a:r>
              <a:rPr lang="ru-RU" sz="1800" dirty="0" smtClean="0"/>
              <a:t> установок, принятых в качестве образца решения научных задач и разделяемых всеми членами научного сообщества.</a:t>
            </a:r>
          </a:p>
          <a:p>
            <a:r>
              <a:rPr lang="ru-RU" sz="1800" b="1" dirty="0" smtClean="0"/>
              <a:t>Научная революция – </a:t>
            </a:r>
            <a:r>
              <a:rPr lang="ru-RU" sz="1800" dirty="0" smtClean="0"/>
              <a:t>коренные качественные изменения научного знания, смена парадигмы.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1547813" y="1196975"/>
            <a:ext cx="7596187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ru-RU" sz="2800" b="1" dirty="0">
                <a:solidFill>
                  <a:schemeClr val="accent1"/>
                </a:solidFill>
              </a:rPr>
              <a:t>Развитие науки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1476375" y="274638"/>
            <a:ext cx="7210425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l" eaLnBrk="1" hangingPunct="1"/>
            <a:r>
              <a:rPr lang="ru-RU" sz="3200" b="1" smtClean="0">
                <a:solidFill>
                  <a:srgbClr val="376092"/>
                </a:solidFill>
                <a:latin typeface="Arial" charset="0"/>
              </a:rPr>
              <a:t>Методы научного исследования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8313" y="1989138"/>
            <a:ext cx="7920037" cy="3168650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800" b="1" smtClean="0"/>
              <a:t>Научное исследование </a:t>
            </a:r>
            <a:r>
              <a:rPr lang="ru-RU" sz="2800" smtClean="0"/>
              <a:t>– процесс получения новых научных знаний, один из видов познавательной деятельности.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2800" b="1" smtClean="0"/>
              <a:t>прикладной характер</a:t>
            </a:r>
            <a:r>
              <a:rPr lang="ru-RU" sz="2800" smtClean="0"/>
              <a:t>, направленный на достижение конкретных частных целей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ru-RU" sz="2800" b="1" smtClean="0"/>
              <a:t>фундаментальный характер</a:t>
            </a:r>
            <a:r>
              <a:rPr lang="ru-RU" sz="2800" smtClean="0"/>
              <a:t>, означающий производство новых знаний независимо от прямых перспектив применения.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1476375" y="274638"/>
            <a:ext cx="7210425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l" eaLnBrk="1" hangingPunct="1"/>
            <a:r>
              <a:rPr lang="ru-RU" sz="3200" b="1" smtClean="0">
                <a:solidFill>
                  <a:srgbClr val="376092"/>
                </a:solidFill>
                <a:latin typeface="Arial" charset="0"/>
              </a:rPr>
              <a:t>Методы научного исследования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8313" y="1484313"/>
            <a:ext cx="7920037" cy="4392612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smtClean="0"/>
              <a:t>	1. Определение того, что мы не знаем. </a:t>
            </a:r>
          </a:p>
          <a:p>
            <a:pPr>
              <a:lnSpc>
                <a:spcPct val="80000"/>
              </a:lnSpc>
            </a:pPr>
            <a:r>
              <a:rPr lang="ru-RU" sz="1800" b="1" smtClean="0"/>
              <a:t>Проблема</a:t>
            </a:r>
            <a:r>
              <a:rPr lang="ru-RU" sz="1800" smtClean="0"/>
              <a:t> (от греч. problema — задача) - сложный и противоречивый вопрос, требующий разрешения.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smtClean="0"/>
              <a:t>	2. Выработка гипотезы (от греч. hypothesis — предположение).</a:t>
            </a:r>
            <a:r>
              <a:rPr lang="ru-RU" sz="1800" b="1" smtClean="0"/>
              <a:t> </a:t>
            </a:r>
          </a:p>
          <a:p>
            <a:pPr>
              <a:lnSpc>
                <a:spcPct val="80000"/>
              </a:lnSpc>
            </a:pPr>
            <a:r>
              <a:rPr lang="ru-RU" sz="1800" b="1" smtClean="0"/>
              <a:t>Гипотеза -</a:t>
            </a:r>
            <a:r>
              <a:rPr lang="ru-RU" sz="1800" smtClean="0"/>
              <a:t> научно обоснованное предположение, которое требует проверки.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smtClean="0"/>
              <a:t>	3. Построение теории</a:t>
            </a:r>
          </a:p>
          <a:p>
            <a:pPr>
              <a:lnSpc>
                <a:spcPct val="80000"/>
              </a:lnSpc>
            </a:pPr>
            <a:r>
              <a:rPr lang="ru-RU" sz="1800" b="1" smtClean="0"/>
              <a:t>Теория</a:t>
            </a:r>
            <a:r>
              <a:rPr lang="ru-RU" sz="1800" smtClean="0"/>
              <a:t> (от греч. theoria — наблюдение, исследование)—система знаний, описывающая и объясняющая определенные явления; таковы, например, эволюционная теория, теория относительности, квантовая теория и др.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smtClean="0"/>
              <a:t>	- проверяемость теории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smtClean="0"/>
              <a:t>	- логическая строгость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smtClean="0"/>
              <a:t>	- ясность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smtClean="0"/>
              <a:t>    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1547813" y="1196975"/>
            <a:ext cx="7596187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ru-RU" sz="2800" b="1">
                <a:solidFill>
                  <a:schemeClr val="accent1"/>
                </a:solidFill>
                <a:latin typeface="Calibri" pitchFamily="34" charset="0"/>
              </a:rPr>
              <a:t>Этапы научного исследования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18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116013" y="260350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sz="3200" b="1" smtClean="0">
                <a:solidFill>
                  <a:srgbClr val="376092"/>
                </a:solidFill>
                <a:latin typeface="Arial" charset="0"/>
              </a:rPr>
              <a:t>Методы научного исследования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28775"/>
            <a:ext cx="8686800" cy="4525963"/>
          </a:xfrm>
        </p:spPr>
        <p:txBody>
          <a:bodyPr/>
          <a:lstStyle/>
          <a:p>
            <a:pPr>
              <a:buFont typeface="Arial" charset="0"/>
              <a:buNone/>
            </a:pPr>
            <a:endParaRPr lang="ru-RU" b="1" smtClean="0"/>
          </a:p>
          <a:p>
            <a:r>
              <a:rPr lang="ru-RU" b="1" smtClean="0"/>
              <a:t>Объективный факт</a:t>
            </a:r>
            <a:r>
              <a:rPr lang="ru-RU" smtClean="0"/>
              <a:t> — это реально существующий предмет, процесс или состоявшееся событие. </a:t>
            </a:r>
          </a:p>
          <a:p>
            <a:r>
              <a:rPr lang="ru-RU" b="1" smtClean="0"/>
              <a:t>Научный факт - </a:t>
            </a:r>
            <a:r>
              <a:rPr lang="ru-RU" smtClean="0"/>
              <a:t> знание, которое подтверждено и интерпретировано в рамках общепринятой системы знаний.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1547813" y="1196975"/>
            <a:ext cx="7596187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ru-RU" sz="2800" b="1">
                <a:solidFill>
                  <a:schemeClr val="accent1"/>
                </a:solidFill>
                <a:latin typeface="Calibri" pitchFamily="34" charset="0"/>
              </a:rPr>
              <a:t>Факты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1476375" y="274638"/>
            <a:ext cx="7210425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l" eaLnBrk="1" hangingPunct="1"/>
            <a:r>
              <a:rPr lang="ru-RU" sz="3200" b="1" smtClean="0">
                <a:solidFill>
                  <a:srgbClr val="376092"/>
                </a:solidFill>
                <a:latin typeface="Arial" charset="0"/>
              </a:rPr>
              <a:t>Методы научного исследования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8313" y="1989138"/>
            <a:ext cx="7920037" cy="43926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b="1" smtClean="0"/>
              <a:t>Метод </a:t>
            </a:r>
            <a:r>
              <a:rPr lang="ru-RU" sz="2400" smtClean="0"/>
              <a:t>(греч. μέθοδος – способ, путь к чему-либо) совокупность приемов и операций практического и теоретического освоения действительности. Метод предоставляет систему принципов, требований и правил, руководствуясь которыми исследователь может достичь намеченной цели. 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Владение методом подразумевает знание того, каким образом и в какой последовательности совершать те или иные действия для решения тех или иных задач. При этом, в методе всегда отражено знание о предмете исследования. Применение методов может быть стихийным, а может быть сознательным. </a:t>
            </a:r>
          </a:p>
        </p:txBody>
      </p:sp>
      <p:sp>
        <p:nvSpPr>
          <p:cNvPr id="34819" name="Rectangle 4"/>
          <p:cNvSpPr>
            <a:spLocks noChangeArrowheads="1"/>
          </p:cNvSpPr>
          <p:nvPr/>
        </p:nvSpPr>
        <p:spPr bwMode="auto">
          <a:xfrm>
            <a:off x="1547813" y="1196975"/>
            <a:ext cx="7596187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ru-RU" sz="2800" b="1">
                <a:solidFill>
                  <a:schemeClr val="accent1"/>
                </a:solidFill>
                <a:latin typeface="Calibri" pitchFamily="34" charset="0"/>
              </a:rPr>
              <a:t>Метод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18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68313" y="260350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sz="3200" b="1" smtClean="0">
                <a:solidFill>
                  <a:srgbClr val="376092"/>
                </a:solidFill>
                <a:latin typeface="Arial" charset="0"/>
              </a:rPr>
              <a:t>	Методы научного исследования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844675"/>
            <a:ext cx="8686800" cy="4525963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000" smtClean="0"/>
              <a:t>Основой</a:t>
            </a:r>
            <a:r>
              <a:rPr lang="ru-RU" sz="2000" b="1" smtClean="0"/>
              <a:t> эмпирических методов</a:t>
            </a:r>
            <a:r>
              <a:rPr lang="ru-RU" sz="2000" smtClean="0"/>
              <a:t> являются чувственное познание (ощущение, восприятие, представление) и данные приборов. К числу этих методов относятся:</a:t>
            </a:r>
            <a:endParaRPr lang="ru-RU" sz="2000" b="1" smtClean="0"/>
          </a:p>
          <a:p>
            <a:pPr>
              <a:lnSpc>
                <a:spcPct val="80000"/>
              </a:lnSpc>
            </a:pPr>
            <a:r>
              <a:rPr lang="ru-RU" sz="2000" b="1" smtClean="0"/>
              <a:t>наблюдение</a:t>
            </a:r>
            <a:r>
              <a:rPr lang="ru-RU" sz="2000" smtClean="0"/>
              <a:t> — целенаправленное восприятие явлений без вмешательства в них;</a:t>
            </a:r>
            <a:endParaRPr lang="ru-RU" sz="2000" b="1" smtClean="0"/>
          </a:p>
          <a:p>
            <a:pPr>
              <a:lnSpc>
                <a:spcPct val="80000"/>
              </a:lnSpc>
            </a:pPr>
            <a:r>
              <a:rPr lang="ru-RU" sz="2000" b="1" smtClean="0"/>
              <a:t>эксперимент</a:t>
            </a:r>
            <a:r>
              <a:rPr lang="ru-RU" sz="2000" smtClean="0"/>
              <a:t> — изучение явлений в контролируемых и управляемых условиях;</a:t>
            </a:r>
            <a:endParaRPr lang="ru-RU" sz="2000" b="1" smtClean="0"/>
          </a:p>
          <a:p>
            <a:pPr>
              <a:lnSpc>
                <a:spcPct val="80000"/>
              </a:lnSpc>
            </a:pPr>
            <a:r>
              <a:rPr lang="ru-RU" sz="2000" b="1" smtClean="0"/>
              <a:t>измерение -</a:t>
            </a:r>
            <a:r>
              <a:rPr lang="ru-RU" sz="2000" smtClean="0"/>
              <a:t> определение отношения измеряемой величины к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эталону (например, метру);</a:t>
            </a:r>
            <a:endParaRPr lang="ru-RU" sz="2000" b="1" smtClean="0"/>
          </a:p>
          <a:p>
            <a:pPr>
              <a:lnSpc>
                <a:spcPct val="80000"/>
              </a:lnSpc>
            </a:pPr>
            <a:r>
              <a:rPr lang="ru-RU" sz="2000" b="1" smtClean="0"/>
              <a:t>сравнение</a:t>
            </a:r>
            <a:r>
              <a:rPr lang="ru-RU" sz="2000" smtClean="0"/>
              <a:t> — выявление сходства или различия объектов или их признаков.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200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000" smtClean="0"/>
              <a:t>Чистых эмпирических методов в научном познании не бывает, гак как даже для простого наблюдения необходимы предварительные теоретические основания — выбор объекта для наблюдения, формулирование гипотезы и т.д.</a:t>
            </a:r>
          </a:p>
        </p:txBody>
      </p:sp>
      <p:sp>
        <p:nvSpPr>
          <p:cNvPr id="31747" name="Rectangle 4"/>
          <p:cNvSpPr>
            <a:spLocks noChangeArrowheads="1"/>
          </p:cNvSpPr>
          <p:nvPr/>
        </p:nvSpPr>
        <p:spPr bwMode="auto">
          <a:xfrm>
            <a:off x="1547813" y="1196975"/>
            <a:ext cx="7596187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ru-RU" sz="2800" b="1">
                <a:solidFill>
                  <a:schemeClr val="accent1"/>
                </a:solidFill>
                <a:latin typeface="Calibri" pitchFamily="34" charset="0"/>
              </a:rPr>
              <a:t>Эмпирические методы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18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68313" y="260350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ru-RU" sz="3200" b="1" smtClean="0">
                <a:solidFill>
                  <a:srgbClr val="376092"/>
                </a:solidFill>
                <a:latin typeface="Arial" charset="0"/>
              </a:rPr>
              <a:t>	Методы научного исследования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844675"/>
            <a:ext cx="8686800" cy="4525963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600" b="1" smtClean="0"/>
              <a:t>теоретические методы</a:t>
            </a:r>
            <a:r>
              <a:rPr lang="ru-RU" sz="1600" smtClean="0"/>
              <a:t> опираются на рациональное познание (понятие, суждение, умозаключение) и логические процедуры вывода. К числу этих методов относятся:</a:t>
            </a:r>
            <a:endParaRPr lang="ru-RU" sz="1600" b="1" smtClean="0"/>
          </a:p>
          <a:p>
            <a:pPr>
              <a:lnSpc>
                <a:spcPct val="80000"/>
              </a:lnSpc>
            </a:pPr>
            <a:r>
              <a:rPr lang="ru-RU" sz="1600" b="1" smtClean="0"/>
              <a:t>анализ</a:t>
            </a:r>
            <a:r>
              <a:rPr lang="ru-RU" sz="1600" smtClean="0"/>
              <a:t> — процесс мысленного или реального расчленения предмета, явления на части (признаки, свойства, отношения);</a:t>
            </a:r>
            <a:endParaRPr lang="ru-RU" sz="1600" b="1" smtClean="0"/>
          </a:p>
          <a:p>
            <a:pPr>
              <a:lnSpc>
                <a:spcPct val="80000"/>
              </a:lnSpc>
            </a:pPr>
            <a:r>
              <a:rPr lang="ru-RU" sz="1600" b="1" smtClean="0"/>
              <a:t>синтез -</a:t>
            </a:r>
            <a:r>
              <a:rPr lang="ru-RU" sz="1600" smtClean="0"/>
              <a:t> соединение выделенных в ходе анализа сторон предмета в единое целое;</a:t>
            </a:r>
            <a:endParaRPr lang="ru-RU" sz="1600" b="1" smtClean="0">
              <a:hlinkClick r:id="rId2" tooltip="Классификация"/>
            </a:endParaRPr>
          </a:p>
          <a:p>
            <a:pPr>
              <a:lnSpc>
                <a:spcPct val="80000"/>
              </a:lnSpc>
            </a:pPr>
            <a:r>
              <a:rPr lang="ru-RU" sz="1600" b="1" smtClean="0"/>
              <a:t>классификация</a:t>
            </a:r>
            <a:r>
              <a:rPr lang="ru-RU" sz="1600" smtClean="0"/>
              <a:t> — объединение различных объектов в группы на основе общих признаков (классификация животных, растений и т.д.);</a:t>
            </a:r>
            <a:endParaRPr lang="ru-RU" sz="1600" b="1" smtClean="0"/>
          </a:p>
          <a:p>
            <a:pPr>
              <a:lnSpc>
                <a:spcPct val="80000"/>
              </a:lnSpc>
            </a:pPr>
            <a:r>
              <a:rPr lang="ru-RU" sz="1600" b="1" smtClean="0"/>
              <a:t>абстрагирование -</a:t>
            </a:r>
            <a:r>
              <a:rPr lang="ru-RU" sz="1600" smtClean="0"/>
              <a:t> отвлечение в процессе познания от некоторых свойств объекта с целью углубленного исследования одной определенной его стороны (результат абстрагирования — абстрактные понятия, такие, как цвет, кривизна, красота и т.д.);</a:t>
            </a:r>
            <a:endParaRPr lang="ru-RU" sz="1600" b="1" smtClean="0"/>
          </a:p>
          <a:p>
            <a:pPr>
              <a:lnSpc>
                <a:spcPct val="80000"/>
              </a:lnSpc>
            </a:pPr>
            <a:r>
              <a:rPr lang="ru-RU" sz="1600" b="1" smtClean="0"/>
              <a:t>формализация -</a:t>
            </a:r>
            <a:r>
              <a:rPr lang="ru-RU" sz="1600" smtClean="0"/>
              <a:t> отображение знания в знаковом, символическом виде (в математических формулах, химических символах и т.д.);</a:t>
            </a:r>
            <a:endParaRPr lang="ru-RU" sz="1600" b="1" smtClean="0"/>
          </a:p>
          <a:p>
            <a:pPr>
              <a:lnSpc>
                <a:spcPct val="80000"/>
              </a:lnSpc>
            </a:pPr>
            <a:r>
              <a:rPr lang="ru-RU" sz="1600" b="1" smtClean="0"/>
              <a:t>аналогия -</a:t>
            </a:r>
            <a:r>
              <a:rPr lang="ru-RU" sz="1600" smtClean="0"/>
              <a:t> умозаключение о сходстве объектов в определенном отношении на основе их сходства в ряде других отношений;</a:t>
            </a:r>
            <a:endParaRPr lang="ru-RU" sz="1600" b="1" smtClean="0"/>
          </a:p>
          <a:p>
            <a:pPr>
              <a:lnSpc>
                <a:spcPct val="80000"/>
              </a:lnSpc>
            </a:pPr>
            <a:r>
              <a:rPr lang="ru-RU" sz="1600" b="1" smtClean="0"/>
              <a:t>моделирование</a:t>
            </a:r>
            <a:r>
              <a:rPr lang="ru-RU" sz="1600" smtClean="0"/>
              <a:t> — создание и изучение заместителя (модели) объекта (например, компьютерное моделирование генома человека);</a:t>
            </a:r>
            <a:endParaRPr lang="ru-RU" sz="1600" b="1" smtClean="0"/>
          </a:p>
          <a:p>
            <a:pPr>
              <a:lnSpc>
                <a:spcPct val="80000"/>
              </a:lnSpc>
            </a:pPr>
            <a:r>
              <a:rPr lang="ru-RU" sz="1600" b="1" smtClean="0"/>
              <a:t>идеализация</a:t>
            </a:r>
            <a:r>
              <a:rPr lang="ru-RU" sz="1600" smtClean="0"/>
              <a:t> — создание понятий для объектов, не существующих в действительности, но имеющих прообраз в ней (геометрическая точка, шар, идеальный газ);</a:t>
            </a:r>
            <a:endParaRPr lang="ru-RU" sz="1600" b="1" smtClean="0"/>
          </a:p>
          <a:p>
            <a:pPr>
              <a:lnSpc>
                <a:spcPct val="80000"/>
              </a:lnSpc>
            </a:pPr>
            <a:r>
              <a:rPr lang="ru-RU" sz="1600" b="1" smtClean="0"/>
              <a:t>дедукция -</a:t>
            </a:r>
            <a:r>
              <a:rPr lang="ru-RU" sz="1600" smtClean="0"/>
              <a:t> движение от общего к частному;</a:t>
            </a:r>
            <a:endParaRPr lang="ru-RU" sz="1600" b="1" smtClean="0"/>
          </a:p>
          <a:p>
            <a:pPr>
              <a:lnSpc>
                <a:spcPct val="80000"/>
              </a:lnSpc>
            </a:pPr>
            <a:r>
              <a:rPr lang="ru-RU" sz="1600" b="1" smtClean="0"/>
              <a:t>индукция</a:t>
            </a:r>
            <a:r>
              <a:rPr lang="ru-RU" sz="1600" smtClean="0"/>
              <a:t> — движение от частного (фактов) к общему утверждению.</a:t>
            </a:r>
          </a:p>
        </p:txBody>
      </p:sp>
      <p:sp>
        <p:nvSpPr>
          <p:cNvPr id="32771" name="Rectangle 4"/>
          <p:cNvSpPr>
            <a:spLocks noChangeArrowheads="1"/>
          </p:cNvSpPr>
          <p:nvPr/>
        </p:nvSpPr>
        <p:spPr bwMode="auto">
          <a:xfrm>
            <a:off x="1547813" y="1196975"/>
            <a:ext cx="7596187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ru-RU" sz="2800" b="1">
                <a:solidFill>
                  <a:schemeClr val="accent1"/>
                </a:solidFill>
                <a:latin typeface="Calibri" pitchFamily="34" charset="0"/>
              </a:rPr>
              <a:t>Теоретические методы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1476375" y="274638"/>
            <a:ext cx="7210425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l" eaLnBrk="1" hangingPunct="1"/>
            <a:r>
              <a:rPr lang="ru-RU" sz="3200" b="1" smtClean="0">
                <a:solidFill>
                  <a:srgbClr val="376092"/>
                </a:solidFill>
                <a:latin typeface="Arial" charset="0"/>
              </a:rPr>
              <a:t>Методы научного исследования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8313" y="1989138"/>
            <a:ext cx="7920037" cy="43926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000" b="1" smtClean="0"/>
              <a:t>Понятие </a:t>
            </a:r>
            <a:r>
              <a:rPr lang="ru-RU" sz="2000" smtClean="0"/>
              <a:t>– мысль, выделяющая и обобщающая предметы или явления некоторого класса по определённым общим и в совокупности специфическим для них признакам. Переход от восприятий, представлений к отражению в форме понятий характеризует переход от эмпирической ступени познания к теоретическому мышлению. </a:t>
            </a:r>
          </a:p>
          <a:p>
            <a:pPr>
              <a:lnSpc>
                <a:spcPct val="90000"/>
              </a:lnSpc>
            </a:pPr>
            <a:r>
              <a:rPr lang="ru-RU" sz="2000" b="1" smtClean="0"/>
              <a:t>Суждение </a:t>
            </a:r>
            <a:r>
              <a:rPr lang="ru-RU" sz="2000" smtClean="0"/>
              <a:t>– форма мышления, в которой что-либо утверждается или отрицается о предмете или явлении, его свойствах или отношениях между ними. </a:t>
            </a:r>
          </a:p>
          <a:p>
            <a:pPr>
              <a:lnSpc>
                <a:spcPct val="90000"/>
              </a:lnSpc>
            </a:pPr>
            <a:r>
              <a:rPr lang="ru-RU" sz="2000" smtClean="0"/>
              <a:t>Процесс рассуждения, в ходе которого осуществляется переход от некоторых исходных суждений (предпосылок) к новым суждениям (заключениям) называется </a:t>
            </a:r>
            <a:r>
              <a:rPr lang="ru-RU" sz="2000" b="1" smtClean="0"/>
              <a:t>умозаключением</a:t>
            </a:r>
            <a:r>
              <a:rPr lang="ru-RU" sz="2000" smtClean="0"/>
              <a:t>. </a:t>
            </a:r>
          </a:p>
          <a:p>
            <a:pPr>
              <a:lnSpc>
                <a:spcPct val="90000"/>
              </a:lnSpc>
            </a:pPr>
            <a:r>
              <a:rPr lang="ru-RU" sz="2000" b="1" smtClean="0"/>
              <a:t>Закон </a:t>
            </a:r>
            <a:r>
              <a:rPr lang="ru-RU" sz="2000" smtClean="0"/>
              <a:t>–  объективная, существенная, необходимая и устойчивая связь между предметами или явлениями. Закон не терпит исключений (в отличие от закономерности).</a:t>
            </a:r>
          </a:p>
          <a:p>
            <a:pPr>
              <a:lnSpc>
                <a:spcPct val="90000"/>
              </a:lnSpc>
            </a:pPr>
            <a:endParaRPr lang="ru-RU" sz="2000" smtClean="0"/>
          </a:p>
        </p:txBody>
      </p:sp>
      <p:sp>
        <p:nvSpPr>
          <p:cNvPr id="33795" name="Rectangle 4"/>
          <p:cNvSpPr>
            <a:spLocks noChangeArrowheads="1"/>
          </p:cNvSpPr>
          <p:nvPr/>
        </p:nvSpPr>
        <p:spPr bwMode="auto">
          <a:xfrm>
            <a:off x="1547813" y="1196975"/>
            <a:ext cx="7596187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ru-RU" sz="2800" b="1">
                <a:solidFill>
                  <a:schemeClr val="accent1"/>
                </a:solidFill>
                <a:latin typeface="Calibri" pitchFamily="34" charset="0"/>
              </a:rPr>
              <a:t>Структура теории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1476375" y="260350"/>
            <a:ext cx="7210425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l" eaLnBrk="1" hangingPunct="1"/>
            <a:r>
              <a:rPr lang="ru-RU" sz="3200" b="1" smtClean="0">
                <a:solidFill>
                  <a:srgbClr val="376092"/>
                </a:solidFill>
                <a:latin typeface="Arial" charset="0"/>
              </a:rPr>
              <a:t>Методы научного исследования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8313" y="1989138"/>
            <a:ext cx="7920037" cy="43926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800" b="1" smtClean="0"/>
              <a:t>методология</a:t>
            </a:r>
            <a:r>
              <a:rPr lang="ru-RU" sz="1800" smtClean="0"/>
              <a:t> (греч. μεθοδολογία) дословно означает ≪учение о методах≫. </a:t>
            </a:r>
          </a:p>
          <a:p>
            <a:pPr>
              <a:lnSpc>
                <a:spcPct val="80000"/>
              </a:lnSpc>
            </a:pPr>
            <a:r>
              <a:rPr lang="ru-RU" sz="1800" b="1" smtClean="0"/>
              <a:t>Включает</a:t>
            </a:r>
            <a:r>
              <a:rPr lang="ru-RU" sz="1800" smtClean="0"/>
              <a:t> систему принципов, устанавливающих наиболее эффективные способы приращения и практического применения знаний. </a:t>
            </a:r>
          </a:p>
          <a:p>
            <a:pPr>
              <a:lnSpc>
                <a:spcPct val="80000"/>
              </a:lnSpc>
            </a:pPr>
            <a:r>
              <a:rPr lang="ru-RU" sz="1800" b="1" smtClean="0"/>
              <a:t>занимается</a:t>
            </a:r>
            <a:r>
              <a:rPr lang="ru-RU" sz="1800" smtClean="0"/>
              <a:t> изучением происхождения, сущности, эффективности и других характеристик методов познания.</a:t>
            </a:r>
          </a:p>
          <a:p>
            <a:pPr>
              <a:lnSpc>
                <a:spcPct val="80000"/>
              </a:lnSpc>
            </a:pPr>
            <a:r>
              <a:rPr lang="ru-RU" sz="1800" smtClean="0"/>
              <a:t>Методология предстает в </a:t>
            </a:r>
            <a:r>
              <a:rPr lang="ru-RU" sz="1800" b="1" smtClean="0"/>
              <a:t>различных аспектах</a:t>
            </a:r>
            <a:r>
              <a:rPr lang="ru-RU" sz="1800" smtClean="0"/>
              <a:t>: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smtClean="0"/>
              <a:t>		учение о методах и процедурах научной деятельности, а также как раздел общей теории познания, прежде всего, теории научного познания (эпистемологии) и философии науки; к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smtClean="0"/>
              <a:t>		учение об организации научной деятельности;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smtClean="0"/>
              <a:t>		комплекс принципов и подходов исследовательской деятельности, на которые опирается исследователь в ходе получения и разработки знаний. </a:t>
            </a:r>
          </a:p>
          <a:p>
            <a:pPr>
              <a:lnSpc>
                <a:spcPct val="80000"/>
              </a:lnSpc>
            </a:pPr>
            <a:endParaRPr lang="ru-RU" sz="1800" smtClean="0"/>
          </a:p>
          <a:p>
            <a:pPr>
              <a:lnSpc>
                <a:spcPct val="80000"/>
              </a:lnSpc>
            </a:pPr>
            <a:r>
              <a:rPr lang="ru-RU" sz="1800" smtClean="0"/>
              <a:t>1. совокупность методов, применяемых в какой-либо сфере деятельности;</a:t>
            </a:r>
          </a:p>
          <a:p>
            <a:pPr>
              <a:lnSpc>
                <a:spcPct val="80000"/>
              </a:lnSpc>
            </a:pPr>
            <a:r>
              <a:rPr lang="ru-RU" sz="1800" smtClean="0"/>
              <a:t>2. учение о научном методе познания.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/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1547813" y="1196975"/>
            <a:ext cx="7596187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ru-RU" sz="2800" b="1">
                <a:solidFill>
                  <a:schemeClr val="accent1"/>
                </a:solidFill>
                <a:latin typeface="Calibri" pitchFamily="34" charset="0"/>
              </a:rPr>
              <a:t>Методология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1_Тема Offic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Тема Office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Тема Offic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1173</TotalTime>
  <Words>416</Words>
  <Application>Microsoft Office PowerPoint</Application>
  <PresentationFormat>Экран (4:3)</PresentationFormat>
  <Paragraphs>75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1_Тема Office</vt:lpstr>
      <vt:lpstr>Конспект на правах рукописных материалов не предназначен для публикации</vt:lpstr>
      <vt:lpstr>Методы научного исследования</vt:lpstr>
      <vt:lpstr>Методы научного исследования</vt:lpstr>
      <vt:lpstr>Методы научного исследования</vt:lpstr>
      <vt:lpstr>Методы научного исследования</vt:lpstr>
      <vt:lpstr> Методы научного исследования</vt:lpstr>
      <vt:lpstr> Методы научного исследования</vt:lpstr>
      <vt:lpstr>Методы научного исследования</vt:lpstr>
      <vt:lpstr>Методы научного исследования</vt:lpstr>
      <vt:lpstr>Методы научного исследования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Maxim</dc:creator>
  <cp:lastModifiedBy>User</cp:lastModifiedBy>
  <cp:revision>57</cp:revision>
  <dcterms:created xsi:type="dcterms:W3CDTF">2013-12-22T15:30:50Z</dcterms:created>
  <dcterms:modified xsi:type="dcterms:W3CDTF">2014-09-24T16:27:42Z</dcterms:modified>
</cp:coreProperties>
</file>