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2"/>
  </p:notesMasterIdLst>
  <p:sldIdLst>
    <p:sldId id="270" r:id="rId2"/>
    <p:sldId id="271" r:id="rId3"/>
    <p:sldId id="272" r:id="rId4"/>
    <p:sldId id="273" r:id="rId5"/>
    <p:sldId id="274" r:id="rId6"/>
    <p:sldId id="275" r:id="rId7"/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6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39378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SzPct val="100000"/>
              <a:defRPr sz="3000"/>
            </a:lvl1pPr>
            <a:lvl2pPr marL="742950" indent="-133350">
              <a:spcBef>
                <a:spcPts val="480"/>
              </a:spcBef>
              <a:buSzPct val="100000"/>
              <a:defRPr sz="2400"/>
            </a:lvl2pPr>
            <a:lvl3pPr marL="1143000" indent="-76200">
              <a:spcBef>
                <a:spcPts val="480"/>
              </a:spcBef>
              <a:buSzPct val="100000"/>
              <a:defRPr sz="2400"/>
            </a:lvl3pPr>
            <a:lvl4pPr marL="1600200" indent="-114300">
              <a:spcBef>
                <a:spcPts val="360"/>
              </a:spcBef>
              <a:buSzPct val="100000"/>
              <a:defRPr sz="1800"/>
            </a:lvl4pPr>
            <a:lvl5pPr marL="2057400" indent="-114300">
              <a:spcBef>
                <a:spcPts val="360"/>
              </a:spcBef>
              <a:buSzPct val="100000"/>
              <a:defRPr sz="1800"/>
            </a:lvl5pPr>
            <a:lvl6pPr marL="2514600" indent="-114300">
              <a:spcBef>
                <a:spcPts val="360"/>
              </a:spcBef>
              <a:buSzPct val="100000"/>
              <a:defRPr sz="1800"/>
            </a:lvl6pPr>
            <a:lvl7pPr marL="2971800" indent="-114300">
              <a:spcBef>
                <a:spcPts val="360"/>
              </a:spcBef>
              <a:buSzPct val="100000"/>
              <a:defRPr sz="1800"/>
            </a:lvl7pPr>
            <a:lvl8pPr marL="3429000" indent="-114300">
              <a:spcBef>
                <a:spcPts val="360"/>
              </a:spcBef>
              <a:buSzPct val="100000"/>
              <a:defRPr sz="1800"/>
            </a:lvl8pPr>
            <a:lvl9pPr marL="3886200" indent="-114300">
              <a:spcBef>
                <a:spcPts val="360"/>
              </a:spcBef>
              <a:buSzPct val="100000"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Клеточная теория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189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E. coli cell</a:t>
            </a:r>
          </a:p>
        </p:txBody>
      </p:sp>
      <p:sp>
        <p:nvSpPr>
          <p:cNvPr id="41" name="Shape 41"/>
          <p:cNvSpPr/>
          <p:nvPr/>
        </p:nvSpPr>
        <p:spPr>
          <a:xfrm>
            <a:off x="0" y="1754700"/>
            <a:ext cx="9144000" cy="51033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E. coli cell</a:t>
            </a:r>
          </a:p>
        </p:txBody>
      </p:sp>
      <p:sp>
        <p:nvSpPr>
          <p:cNvPr id="47" name="Shape 47"/>
          <p:cNvSpPr/>
          <p:nvPr/>
        </p:nvSpPr>
        <p:spPr>
          <a:xfrm>
            <a:off x="0" y="1781325"/>
            <a:ext cx="9144000" cy="50766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E. coli cell</a:t>
            </a:r>
          </a:p>
        </p:txBody>
      </p:sp>
      <p:sp>
        <p:nvSpPr>
          <p:cNvPr id="53" name="Shape 53"/>
          <p:cNvSpPr/>
          <p:nvPr/>
        </p:nvSpPr>
        <p:spPr>
          <a:xfrm>
            <a:off x="0" y="1745650"/>
            <a:ext cx="9144000" cy="511234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E. coli cell</a:t>
            </a:r>
          </a:p>
        </p:txBody>
      </p:sp>
      <p:sp>
        <p:nvSpPr>
          <p:cNvPr id="59" name="Shape 59"/>
          <p:cNvSpPr/>
          <p:nvPr/>
        </p:nvSpPr>
        <p:spPr>
          <a:xfrm>
            <a:off x="0" y="1744775"/>
            <a:ext cx="9144000" cy="511322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E. coli cell</a:t>
            </a:r>
          </a:p>
        </p:txBody>
      </p:sp>
      <p:sp>
        <p:nvSpPr>
          <p:cNvPr id="65" name="Shape 65"/>
          <p:cNvSpPr/>
          <p:nvPr/>
        </p:nvSpPr>
        <p:spPr>
          <a:xfrm>
            <a:off x="0" y="1763825"/>
            <a:ext cx="9144000" cy="509417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E. coli, light microscope</a:t>
            </a:r>
          </a:p>
        </p:txBody>
      </p:sp>
      <p:sp>
        <p:nvSpPr>
          <p:cNvPr id="71" name="Shape 71"/>
          <p:cNvSpPr/>
          <p:nvPr/>
        </p:nvSpPr>
        <p:spPr>
          <a:xfrm>
            <a:off x="5" y="1417650"/>
            <a:ext cx="9144000" cy="54403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Helicobacter pylori, light microscope</a:t>
            </a:r>
          </a:p>
        </p:txBody>
      </p:sp>
      <p:sp>
        <p:nvSpPr>
          <p:cNvPr id="77" name="Shape 77"/>
          <p:cNvSpPr/>
          <p:nvPr/>
        </p:nvSpPr>
        <p:spPr>
          <a:xfrm>
            <a:off x="1172486" y="1578675"/>
            <a:ext cx="6799025" cy="52793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E. coli, electron microscope</a:t>
            </a:r>
          </a:p>
        </p:txBody>
      </p:sp>
      <p:sp>
        <p:nvSpPr>
          <p:cNvPr id="83" name="Shape 83"/>
          <p:cNvSpPr/>
          <p:nvPr/>
        </p:nvSpPr>
        <p:spPr>
          <a:xfrm>
            <a:off x="698174" y="1664925"/>
            <a:ext cx="7747649" cy="51930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E. coli, electron microscope</a:t>
            </a:r>
          </a:p>
        </p:txBody>
      </p:sp>
      <p:sp>
        <p:nvSpPr>
          <p:cNvPr id="89" name="Shape 89"/>
          <p:cNvSpPr/>
          <p:nvPr/>
        </p:nvSpPr>
        <p:spPr>
          <a:xfrm>
            <a:off x="1401200" y="1522349"/>
            <a:ext cx="6341600" cy="533564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T4 bacteriophage</a:t>
            </a:r>
          </a:p>
        </p:txBody>
      </p:sp>
      <p:sp>
        <p:nvSpPr>
          <p:cNvPr id="95" name="Shape 95"/>
          <p:cNvSpPr/>
          <p:nvPr/>
        </p:nvSpPr>
        <p:spPr>
          <a:xfrm>
            <a:off x="1714500" y="1781162"/>
            <a:ext cx="5715000" cy="50768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изучения клетки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676672"/>
          </a:xfrm>
        </p:spPr>
        <p:txBody>
          <a:bodyPr/>
          <a:lstStyle/>
          <a:p>
            <a:pPr marL="704850" indent="-514350">
              <a:buAutoNum type="arabicPeriod"/>
            </a:pPr>
            <a:r>
              <a:rPr lang="ru-RU" dirty="0" smtClean="0"/>
              <a:t>Роберт Гук. </a:t>
            </a:r>
            <a:r>
              <a:rPr lang="ru-RU" dirty="0" smtClean="0"/>
              <a:t>1</a:t>
            </a:r>
            <a:r>
              <a:rPr lang="en-US" dirty="0" smtClean="0"/>
              <a:t>6</a:t>
            </a:r>
            <a:r>
              <a:rPr lang="ru-RU" dirty="0" smtClean="0"/>
              <a:t>65 </a:t>
            </a:r>
            <a:r>
              <a:rPr lang="ru-RU" dirty="0" smtClean="0"/>
              <a:t>год.</a:t>
            </a:r>
          </a:p>
        </p:txBody>
      </p:sp>
      <p:pic>
        <p:nvPicPr>
          <p:cNvPr id="1026" name="Picture 2" descr="http://www.ejonok.ru/nature/biology/big/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92896"/>
            <a:ext cx="476250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konesh.ru/imgs/msha-imeni-k-a-timiryazeva/246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1" y="2184994"/>
            <a:ext cx="3362325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11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E. coli attacked by T2 bacteriophage</a:t>
            </a:r>
          </a:p>
        </p:txBody>
      </p:sp>
      <p:sp>
        <p:nvSpPr>
          <p:cNvPr id="101" name="Shape 101"/>
          <p:cNvSpPr/>
          <p:nvPr/>
        </p:nvSpPr>
        <p:spPr>
          <a:xfrm>
            <a:off x="1584254" y="1627500"/>
            <a:ext cx="5975500" cy="52304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 изучения клетки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320279"/>
            <a:ext cx="3538736" cy="1900809"/>
          </a:xfrm>
        </p:spPr>
        <p:txBody>
          <a:bodyPr/>
          <a:lstStyle/>
          <a:p>
            <a:r>
              <a:rPr lang="ru-RU" dirty="0" smtClean="0"/>
              <a:t>2. Антонио Ван Левенгук. </a:t>
            </a:r>
          </a:p>
          <a:p>
            <a:r>
              <a:rPr lang="ru-RU" dirty="0" smtClean="0"/>
              <a:t>1632 – 1723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 descr="http://www.grg.org/images/AVLMicroscop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390" y="1628800"/>
            <a:ext cx="4378147" cy="464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50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3034680" cy="1930227"/>
          </a:xfrm>
        </p:spPr>
        <p:txBody>
          <a:bodyPr/>
          <a:lstStyle/>
          <a:p>
            <a:r>
              <a:rPr lang="ru-RU" dirty="0" smtClean="0"/>
              <a:t>Клеточная теория 1838-39 </a:t>
            </a:r>
            <a:r>
              <a:rPr lang="ru-RU" dirty="0" err="1" smtClean="0"/>
              <a:t>гг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409474"/>
            <a:ext cx="8363272" cy="2216732"/>
          </a:xfrm>
        </p:spPr>
        <p:txBody>
          <a:bodyPr/>
          <a:lstStyle/>
          <a:p>
            <a:r>
              <a:rPr lang="ru-RU" dirty="0" err="1" smtClean="0"/>
              <a:t>Шлейден</a:t>
            </a:r>
            <a:r>
              <a:rPr lang="ru-RU" dirty="0" smtClean="0"/>
              <a:t> – </a:t>
            </a:r>
            <a:r>
              <a:rPr lang="ru-RU" dirty="0" err="1" smtClean="0"/>
              <a:t>цитолог</a:t>
            </a:r>
            <a:r>
              <a:rPr lang="ru-RU" dirty="0" smtClean="0"/>
              <a:t>, эмбриолог. Большинство наблюдений.</a:t>
            </a:r>
          </a:p>
          <a:p>
            <a:r>
              <a:rPr lang="ru-RU" dirty="0" smtClean="0"/>
              <a:t>Шванн – физиолог. Сделал основные выводы и сформулировал тезисы теории.</a:t>
            </a:r>
            <a:endParaRPr lang="ru-RU" dirty="0"/>
          </a:p>
        </p:txBody>
      </p:sp>
      <p:pic>
        <p:nvPicPr>
          <p:cNvPr id="3074" name="Picture 2" descr="http://rpp.nashaucheba.ru/pars_docs/refs/93/92606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0648"/>
            <a:ext cx="5531768" cy="414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80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ранней клеточной теории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176264"/>
            <a:ext cx="8229600" cy="1756792"/>
          </a:xfrm>
        </p:spPr>
        <p:txBody>
          <a:bodyPr/>
          <a:lstStyle/>
          <a:p>
            <a:r>
              <a:rPr lang="ru-RU" dirty="0" smtClean="0"/>
              <a:t>Согласно идеям Шванна и </a:t>
            </a:r>
            <a:r>
              <a:rPr lang="ru-RU" dirty="0" err="1" smtClean="0"/>
              <a:t>Шлейдена</a:t>
            </a:r>
            <a:r>
              <a:rPr lang="ru-RU" dirty="0" smtClean="0"/>
              <a:t>, новые клетки организма «собирались» заново из межклеточного вещества.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719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Клеточная теория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Клетка – элементарная единица живого</a:t>
            </a:r>
          </a:p>
          <a:p>
            <a:r>
              <a:rPr lang="ru-RU" dirty="0" smtClean="0"/>
              <a:t>Новые клетки возникают в результате деления старых</a:t>
            </a:r>
          </a:p>
          <a:p>
            <a:r>
              <a:rPr lang="ru-RU" dirty="0" smtClean="0"/>
              <a:t>Клетки всех организмов сходны по строению и химическому составу</a:t>
            </a:r>
          </a:p>
          <a:p>
            <a:r>
              <a:rPr lang="ru-RU" dirty="0" smtClean="0"/>
              <a:t>Клеточное строение организмов – свидетельство общности их происхождения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00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ru-RU" dirty="0" err="1" smtClean="0"/>
              <a:t>Прокариотическая</a:t>
            </a:r>
            <a:r>
              <a:rPr lang="ru-RU" dirty="0" smtClean="0"/>
              <a:t> клетка</a:t>
            </a: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Escherichia coli cell</a:t>
            </a:r>
          </a:p>
        </p:txBody>
      </p:sp>
      <p:sp>
        <p:nvSpPr>
          <p:cNvPr id="29" name="Shape 29"/>
          <p:cNvSpPr/>
          <p:nvPr/>
        </p:nvSpPr>
        <p:spPr>
          <a:xfrm>
            <a:off x="0" y="1788175"/>
            <a:ext cx="9144000" cy="50698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E. coli cell</a:t>
            </a:r>
          </a:p>
        </p:txBody>
      </p:sp>
      <p:sp>
        <p:nvSpPr>
          <p:cNvPr id="35" name="Shape 35"/>
          <p:cNvSpPr/>
          <p:nvPr/>
        </p:nvSpPr>
        <p:spPr>
          <a:xfrm>
            <a:off x="0" y="1748875"/>
            <a:ext cx="9144000" cy="51091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163</Words>
  <Application>Microsoft Office PowerPoint</Application>
  <PresentationFormat>Экран (4:3)</PresentationFormat>
  <Paragraphs>30</Paragraphs>
  <Slides>20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light-gradient</vt:lpstr>
      <vt:lpstr>Клеточная теория</vt:lpstr>
      <vt:lpstr>История изучения клетки</vt:lpstr>
      <vt:lpstr>История изучения клетки</vt:lpstr>
      <vt:lpstr>Клеточная теория 1838-39 гг</vt:lpstr>
      <vt:lpstr>Особенности ранней клеточной теории</vt:lpstr>
      <vt:lpstr>Клеточная теория</vt:lpstr>
      <vt:lpstr>Прокариотическая клетка</vt:lpstr>
      <vt:lpstr>Escherichia coli cell</vt:lpstr>
      <vt:lpstr>E. coli cell</vt:lpstr>
      <vt:lpstr>E. coli cell</vt:lpstr>
      <vt:lpstr>E. coli cell</vt:lpstr>
      <vt:lpstr>E. coli cell</vt:lpstr>
      <vt:lpstr>E. coli cell</vt:lpstr>
      <vt:lpstr>E. coli cell</vt:lpstr>
      <vt:lpstr>E. coli, light microscope</vt:lpstr>
      <vt:lpstr>Helicobacter pylori, light microscope</vt:lpstr>
      <vt:lpstr>E. coli, electron microscope</vt:lpstr>
      <vt:lpstr>E. coli, electron microscope</vt:lpstr>
      <vt:lpstr>T4 bacteriophage</vt:lpstr>
      <vt:lpstr>E. coli attacked by T2 bacteriophage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Прокариотическая клетка</dc:title>
  <dc:creator>Ben</dc:creator>
  <cp:lastModifiedBy>Вениамин</cp:lastModifiedBy>
  <cp:revision>7</cp:revision>
  <dcterms:modified xsi:type="dcterms:W3CDTF">2015-10-13T08:49:39Z</dcterms:modified>
</cp:coreProperties>
</file>