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2" r:id="rId17"/>
    <p:sldId id="274" r:id="rId18"/>
    <p:sldId id="273" r:id="rId19"/>
    <p:sldId id="275" r:id="rId20"/>
    <p:sldId id="276" r:id="rId21"/>
    <p:sldId id="277" r:id="rId22"/>
    <p:sldId id="296" r:id="rId23"/>
    <p:sldId id="297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8" r:id="rId36"/>
    <p:sldId id="299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5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2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8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0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9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7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9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443B-A469-4681-A216-1AB933748E6C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4614-6415-423C-A693-4F173AB38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6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943696/student_view0/chapter3/animation__how_facilitated_diffusion_work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943696/student_view0/chapter3/animation__how_the_sodium_potassium_pump_work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943696/student_view0/chapter3/animation__how_osmosis_works.html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943696/student_view0/chapter3/animation__how_osmosis_works.html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ghered.mcgraw-hill.com/sites/0072943696/student_view0/chapter3/animation__how_osmosis_works.html" TargetMode="External"/><Relationship Id="rId4" Type="http://schemas.openxmlformats.org/officeDocument/2006/relationships/image" Target="../media/image28.tif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Клетка эукариот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Структура животной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459cd74f474717b8c84d516c6427de0e&amp;n=33&amp;h=190&amp;w=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40" y="5055879"/>
            <a:ext cx="44196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112"/>
            <a:ext cx="89289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Микротрубочки и </a:t>
            </a:r>
            <a:r>
              <a:rPr lang="ru-RU" dirty="0" err="1" smtClean="0"/>
              <a:t>микрофиламенты</a:t>
            </a:r>
            <a:endParaRPr lang="ru-RU" dirty="0"/>
          </a:p>
        </p:txBody>
      </p:sp>
      <p:pic>
        <p:nvPicPr>
          <p:cNvPr id="7170" name="Picture 2" descr="C:\Ben\IB\Presentations\Eucariotic cell\tubulin tub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" y="926138"/>
            <a:ext cx="54593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444988"/>
            <a:ext cx="3555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поддержание структуры клетки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движения клетки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 веществ в пузырьках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Клетка эукариот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Структура растительной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Компоненты клетки</a:t>
            </a:r>
            <a:endParaRPr lang="ru-RU" dirty="0"/>
          </a:p>
        </p:txBody>
      </p:sp>
      <p:pic>
        <p:nvPicPr>
          <p:cNvPr id="1026" name="Picture 2" descr="C:\Ben\1505\Презентации\Клетка эукариот\Plant cell no 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6168"/>
            <a:ext cx="7653469" cy="5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Компоненты клетки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1070"/>
            <a:ext cx="7736408" cy="580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849384"/>
            <a:ext cx="5066959" cy="37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Хлоропласт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9061" y="2194012"/>
            <a:ext cx="295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Функция:</a:t>
            </a:r>
            <a:r>
              <a:rPr lang="en-US" sz="2800" b="1" dirty="0" smtClean="0"/>
              <a:t> </a:t>
            </a:r>
            <a:r>
              <a:rPr lang="ru-RU" sz="2800" dirty="0" smtClean="0"/>
              <a:t>фотосинтез</a:t>
            </a:r>
            <a:endParaRPr lang="ru-RU" sz="2800" dirty="0"/>
          </a:p>
        </p:txBody>
      </p:sp>
      <p:pic>
        <p:nvPicPr>
          <p:cNvPr id="2051" name="Picture 3" descr="C:\Ben\IB\Presentations\Eucariotic cell\Plant cell\Chloroplast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06465"/>
            <a:ext cx="4418419" cy="26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Клеточная стенка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Функции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поддержание формы тела растения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защита клетки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782107"/>
            <a:ext cx="3134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Состоит из целлюлозы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493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Центральная вакуоль (</a:t>
            </a:r>
            <a:r>
              <a:rPr lang="ru-RU" dirty="0" err="1" smtClean="0"/>
              <a:t>тонопласт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4365104"/>
            <a:ext cx="5238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Функции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поддержание формы тела растения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хранение веществ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разбор ненужных органоидов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47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Органы передвижения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419572" y="2651820"/>
            <a:ext cx="5637312" cy="1143000"/>
          </a:xfrm>
        </p:spPr>
        <p:txBody>
          <a:bodyPr/>
          <a:lstStyle/>
          <a:p>
            <a:r>
              <a:rPr lang="ru-RU" dirty="0" smtClean="0"/>
              <a:t>Жгутик прокариот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2" y="-1257"/>
            <a:ext cx="6368802" cy="685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Жгутики и реснички эукариот</a:t>
            </a:r>
            <a:endParaRPr lang="ru-RU" dirty="0"/>
          </a:p>
        </p:txBody>
      </p:sp>
      <p:pic>
        <p:nvPicPr>
          <p:cNvPr id="3074" name="Picture 2" descr="https://classconnection.s3.amazonaws.com/951/flashcards/583951/jpg/cilia1363808724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3" y="1124743"/>
            <a:ext cx="9011011" cy="57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Мембраны и 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Компоненты клетки животных</a:t>
            </a:r>
            <a:endParaRPr lang="ru-RU" dirty="0"/>
          </a:p>
        </p:txBody>
      </p:sp>
      <p:pic>
        <p:nvPicPr>
          <p:cNvPr id="2050" name="Picture 2" descr="C:\Ben\1505\Презентации\Клетка эукариот\Eucariotic cell no 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" y="844698"/>
            <a:ext cx="80899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</a:t>
            </a:r>
            <a:endParaRPr lang="ru-RU" dirty="0"/>
          </a:p>
        </p:txBody>
      </p:sp>
      <p:pic>
        <p:nvPicPr>
          <p:cNvPr id="1026" name="Picture 2" descr="Phospholipids &amp; 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18528"/>
            <a:ext cx="5976664" cy="57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плазматической мембраны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2668"/>
            <a:ext cx="89265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плазматической мембраны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2668"/>
            <a:ext cx="89265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Ben\IB\Presentations\Membranes\Lipids lar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" y="1196752"/>
            <a:ext cx="4769362" cy="45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плазматической мембраны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2668"/>
            <a:ext cx="89265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Мембранные 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8" y="2133060"/>
            <a:ext cx="8229600" cy="2592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Трансмембранные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проходят насквозь фосфолипидного </a:t>
            </a:r>
            <a:r>
              <a:rPr lang="ru-RU" dirty="0" err="1" smtClean="0"/>
              <a:t>бислоя</a:t>
            </a:r>
            <a:r>
              <a:rPr lang="en-US" dirty="0" smtClean="0"/>
              <a:t>)</a:t>
            </a:r>
          </a:p>
          <a:p>
            <a:r>
              <a:rPr lang="ru-RU" b="1" dirty="0" smtClean="0"/>
              <a:t>Интегральный</a:t>
            </a:r>
            <a:r>
              <a:rPr lang="en-US" dirty="0" smtClean="0"/>
              <a:t> (</a:t>
            </a:r>
            <a:r>
              <a:rPr lang="ru-RU" dirty="0" smtClean="0"/>
              <a:t>погружен в фосфолипидный </a:t>
            </a:r>
            <a:r>
              <a:rPr lang="ru-RU" dirty="0" err="1" smtClean="0"/>
              <a:t>бислой</a:t>
            </a:r>
            <a:r>
              <a:rPr lang="en-US" dirty="0" smtClean="0"/>
              <a:t>)</a:t>
            </a:r>
          </a:p>
          <a:p>
            <a:r>
              <a:rPr lang="ru-RU" b="1" dirty="0" smtClean="0"/>
              <a:t>Периферический</a:t>
            </a:r>
            <a:r>
              <a:rPr lang="en-US" dirty="0" smtClean="0"/>
              <a:t> (</a:t>
            </a:r>
            <a:r>
              <a:rPr lang="ru-RU" dirty="0" smtClean="0"/>
              <a:t>прикреплен к поверхности мембраны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62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жидкой мозаики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sz="3300" dirty="0" smtClean="0"/>
              <a:t>предложена в</a:t>
            </a:r>
            <a:r>
              <a:rPr lang="en-US" sz="3300" dirty="0" smtClean="0"/>
              <a:t> 1972</a:t>
            </a:r>
            <a:r>
              <a:rPr lang="ru-RU" sz="3300" dirty="0" smtClean="0"/>
              <a:t> г.</a:t>
            </a:r>
            <a:r>
              <a:rPr lang="en-US" sz="3300" dirty="0" smtClean="0"/>
              <a:t> </a:t>
            </a:r>
            <a:r>
              <a:rPr lang="ru-RU" sz="3300" dirty="0" err="1" smtClean="0"/>
              <a:t>Сингером</a:t>
            </a:r>
            <a:r>
              <a:rPr lang="ru-RU" sz="3300" dirty="0" smtClean="0"/>
              <a:t> и Николсоном</a:t>
            </a:r>
            <a:r>
              <a:rPr lang="en-US" sz="3300" dirty="0" smtClean="0"/>
              <a:t>;</a:t>
            </a:r>
          </a:p>
          <a:p>
            <a:r>
              <a:rPr lang="ru-RU" sz="3300" dirty="0" smtClean="0"/>
              <a:t>заменила существовавшую до этого модель </a:t>
            </a:r>
            <a:r>
              <a:rPr lang="ru-RU" sz="3300" dirty="0" err="1" smtClean="0"/>
              <a:t>Доусона</a:t>
            </a:r>
            <a:r>
              <a:rPr lang="ru-RU" sz="3300" dirty="0" smtClean="0"/>
              <a:t> и </a:t>
            </a:r>
            <a:r>
              <a:rPr lang="ru-RU" sz="3300" dirty="0" err="1" smtClean="0"/>
              <a:t>Даниелли</a:t>
            </a:r>
            <a:r>
              <a:rPr lang="en-US" sz="3300" dirty="0" smtClean="0"/>
              <a:t>;</a:t>
            </a:r>
          </a:p>
          <a:p>
            <a:r>
              <a:rPr lang="ru-RU" sz="3300" dirty="0" smtClean="0"/>
              <a:t>утверждает, что биологические мембраны могут рассматриваться как двумерная жидкость, в пределах которой белковые и липидные молекулы свободно дрейфуют.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400" dirty="0" smtClean="0"/>
              <a:t>Несмотря на то, что липидный </a:t>
            </a:r>
            <a:r>
              <a:rPr lang="ru-RU" sz="2400" dirty="0" err="1" smtClean="0"/>
              <a:t>бислой</a:t>
            </a:r>
            <a:r>
              <a:rPr lang="ru-RU" sz="2400" dirty="0" smtClean="0"/>
              <a:t>, формирующий основу мембран, действительно образует двумерную жидкость, плазматическая мембрана также содержит большое количество белков, которые структурируют мембрану. Примером таких структур могут служить белок-белковые комплексы с участием актина, которые укрепляют мембрану, и липидные плотики.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17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Мембранные 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Функции</a:t>
            </a:r>
            <a:r>
              <a:rPr lang="en-US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36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Мембранные 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Функции</a:t>
            </a:r>
            <a:r>
              <a:rPr lang="en-US" b="1" dirty="0" smtClean="0"/>
              <a:t>:</a:t>
            </a:r>
          </a:p>
          <a:p>
            <a:r>
              <a:rPr lang="ru-RU" dirty="0" smtClean="0"/>
              <a:t>сайты связывания гормонов</a:t>
            </a:r>
            <a:r>
              <a:rPr lang="en-US" dirty="0" smtClean="0"/>
              <a:t>;</a:t>
            </a:r>
          </a:p>
          <a:p>
            <a:r>
              <a:rPr lang="ru-RU" dirty="0" smtClean="0"/>
              <a:t>иммобилизованные ферменты</a:t>
            </a:r>
            <a:r>
              <a:rPr lang="en-US" dirty="0" smtClean="0"/>
              <a:t>;</a:t>
            </a:r>
          </a:p>
          <a:p>
            <a:r>
              <a:rPr lang="ru-RU" dirty="0" smtClean="0"/>
              <a:t>адгезия клеток</a:t>
            </a:r>
            <a:r>
              <a:rPr lang="en-US" dirty="0" smtClean="0"/>
              <a:t>;</a:t>
            </a:r>
          </a:p>
          <a:p>
            <a:r>
              <a:rPr lang="ru-RU" dirty="0" smtClean="0"/>
              <a:t>взаимодействие клеток и передача сигнала между ними</a:t>
            </a:r>
            <a:r>
              <a:rPr lang="en-US" dirty="0" smtClean="0"/>
              <a:t>;</a:t>
            </a:r>
          </a:p>
          <a:p>
            <a:r>
              <a:rPr lang="ru-RU" dirty="0" smtClean="0"/>
              <a:t>каналы пассивного транспорта</a:t>
            </a:r>
            <a:r>
              <a:rPr lang="en-US" dirty="0" smtClean="0"/>
              <a:t>;</a:t>
            </a:r>
          </a:p>
          <a:p>
            <a:r>
              <a:rPr lang="ru-RU" dirty="0" smtClean="0"/>
              <a:t>«насосы» для активного транспорта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3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 через мембраны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Пассивный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Происходит по градиенту концентрации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Не требует энергии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Бывает двух видов:</a:t>
            </a:r>
          </a:p>
          <a:p>
            <a:pPr lvl="1"/>
            <a:r>
              <a:rPr lang="ru-RU" dirty="0" smtClean="0"/>
              <a:t>простая диффузия через липидный </a:t>
            </a:r>
            <a:r>
              <a:rPr lang="ru-RU" dirty="0" err="1" smtClean="0"/>
              <a:t>бислой</a:t>
            </a:r>
            <a:endParaRPr lang="ru-RU" dirty="0" smtClean="0"/>
          </a:p>
          <a:p>
            <a:pPr lvl="1"/>
            <a:r>
              <a:rPr lang="ru-RU" dirty="0" smtClean="0"/>
              <a:t>облегченная диффузия</a:t>
            </a:r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http://highered.mcgraw-hill.com/sites/0072943696/student_view0/chapter3/animation__how_facilitated_diffusion_works.html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47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Компоненты клетки животных</a:t>
            </a:r>
            <a:endParaRPr lang="ru-RU" dirty="0"/>
          </a:p>
        </p:txBody>
      </p:sp>
      <p:pic>
        <p:nvPicPr>
          <p:cNvPr id="3" name="Picture 2" descr="C:\Ben\1505\Презентации\Клетка эукариот\Eucariotic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8" y="863346"/>
            <a:ext cx="80899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Активный транспорт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Происходит против градиента концентрации</a:t>
            </a:r>
            <a:r>
              <a:rPr lang="en-US" dirty="0" smtClean="0"/>
              <a:t>.</a:t>
            </a:r>
          </a:p>
          <a:p>
            <a:r>
              <a:rPr lang="ru-RU" dirty="0" smtClean="0"/>
              <a:t>Требует </a:t>
            </a:r>
            <a:r>
              <a:rPr lang="ru-RU" dirty="0" smtClean="0"/>
              <a:t>затрат энергии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http://highered.mcgraw-hill.com/sites/0072943696/student_view0/chapter3/animation__</a:t>
            </a:r>
            <a:r>
              <a:rPr lang="en-US" sz="1100" dirty="0" smtClean="0">
                <a:hlinkClick r:id="rId2"/>
              </a:rPr>
              <a:t>how_the_sodium_potassium_pump_works.html</a:t>
            </a:r>
            <a:endParaRPr lang="en-US" sz="1100" dirty="0" smtClean="0"/>
          </a:p>
          <a:p>
            <a:pPr marL="0" indent="0">
              <a:buNone/>
            </a:pPr>
            <a:r>
              <a:rPr lang="ru-RU" sz="2600" dirty="0" smtClean="0"/>
              <a:t>Вещество переносится через мембрану при помощи специального белка-переносчика, который тратит энергию АТФ</a:t>
            </a:r>
            <a:r>
              <a:rPr lang="en-US" sz="2600" dirty="0" smtClean="0"/>
              <a:t>.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Сопряженный транспорт – случай, когда транспорт одного вещества по градиенту концентрации дает достаточно энергии для одновременного транспорта другого вещества против градиента концентрации</a:t>
            </a:r>
            <a:r>
              <a:rPr lang="ru-RU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8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Диффузия и осмос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Диффузия – пассивное движение частиц из области с высокой концентрации в область с низкой.</a:t>
            </a:r>
          </a:p>
          <a:p>
            <a:endParaRPr lang="ru-RU" sz="2800" dirty="0" smtClean="0"/>
          </a:p>
          <a:p>
            <a:r>
              <a:rPr lang="ru-RU" sz="2800" dirty="0" smtClean="0"/>
              <a:t>Осмос – это пассивное движение молекул воды через частично проницаемую мембрану из области низкой концентрации растворенного вещества в область высокой.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142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Осмос</a:t>
            </a:r>
            <a:endParaRPr lang="ru-RU" dirty="0"/>
          </a:p>
        </p:txBody>
      </p:sp>
      <p:pic>
        <p:nvPicPr>
          <p:cNvPr id="3075" name="Picture 3" descr="C:\Ben\IB\Presentations\Membranes\Osmosis befor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9" y="1916832"/>
            <a:ext cx="3528392" cy="35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6888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http://highered.mcgraw-hill.com/sites/0072943696/student_view0/chapter3/animation__how_osmosis_works.html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240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Осмос</a:t>
            </a:r>
            <a:endParaRPr lang="ru-RU" dirty="0"/>
          </a:p>
        </p:txBody>
      </p:sp>
      <p:pic>
        <p:nvPicPr>
          <p:cNvPr id="3076" name="Picture 4" descr="C:\Ben\IB\Presentations\Membranes\Osmosis durin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9" y="1916871"/>
            <a:ext cx="3528392" cy="35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6888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http://highered.mcgraw-hill.com/sites/0072943696/student_view0/chapter3/animation__how_osmosis_works.html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686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Осмос</a:t>
            </a:r>
            <a:endParaRPr lang="ru-RU" dirty="0"/>
          </a:p>
        </p:txBody>
      </p:sp>
      <p:pic>
        <p:nvPicPr>
          <p:cNvPr id="3076" name="Picture 4" descr="C:\Ben\IB\Presentations\Membranes\Osmosis durin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3" y="1913837"/>
            <a:ext cx="3528392" cy="35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Ben\IB\Presentations\Membranes\Osmosis afte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23322"/>
            <a:ext cx="3528391" cy="35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Ben\IB\Presentations\Membranes\arrow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82" y="3358113"/>
            <a:ext cx="1556606" cy="7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93296"/>
            <a:ext cx="6888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5"/>
              </a:rPr>
              <a:t>http://highered.mcgraw-hill.com/sites/0072943696/student_view0/chapter3/animation__how_osmosis_works.html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038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Эндо- и </a:t>
            </a:r>
            <a:r>
              <a:rPr lang="ru-RU" dirty="0" err="1" smtClean="0"/>
              <a:t>экзоцитоз</a:t>
            </a:r>
            <a:endParaRPr lang="ru-RU" dirty="0"/>
          </a:p>
        </p:txBody>
      </p:sp>
      <p:pic>
        <p:nvPicPr>
          <p:cNvPr id="1026" name="Picture 2" descr="http://mscience.ru/uploads/posts/2013-05/136930437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7350"/>
            <a:ext cx="7269186" cy="4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Эндо- и </a:t>
            </a:r>
            <a:r>
              <a:rPr lang="ru-RU" dirty="0" err="1" smtClean="0"/>
              <a:t>экзоцитоз</a:t>
            </a:r>
            <a:endParaRPr lang="ru-RU" dirty="0"/>
          </a:p>
        </p:txBody>
      </p:sp>
      <p:pic>
        <p:nvPicPr>
          <p:cNvPr id="1028" name="Picture 4" descr="http://flatik.ru/flax/765/764721/764721_html_m186123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5" y="1700808"/>
            <a:ext cx="8818112" cy="4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Транспорт веществ в пузырьках внутри клетки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961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620687" y="2132854"/>
            <a:ext cx="6287307" cy="2353655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Транспорт веществ в пузырьках внутри клетки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1435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50"/>
            <a:ext cx="8229600" cy="1143000"/>
          </a:xfrm>
        </p:spPr>
        <p:txBody>
          <a:bodyPr/>
          <a:lstStyle/>
          <a:p>
            <a:r>
              <a:rPr lang="ru-RU" dirty="0" smtClean="0"/>
              <a:t>Ядро</a:t>
            </a:r>
            <a:endParaRPr lang="ru-RU" dirty="0"/>
          </a:p>
        </p:txBody>
      </p:sp>
      <p:pic>
        <p:nvPicPr>
          <p:cNvPr id="2050" name="Picture 2" descr="C:\Ben\IB\Presentations\Eucariotic cell\Nucl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0572"/>
            <a:ext cx="3203848" cy="24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900" y="4997232"/>
            <a:ext cx="488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en-US" b="1" dirty="0" smtClean="0"/>
              <a:t>: </a:t>
            </a:r>
            <a:r>
              <a:rPr lang="ru-RU" dirty="0" smtClean="0"/>
              <a:t>хранение генетической информации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908720"/>
            <a:ext cx="614492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5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Эндоплазматическая сеть</a:t>
            </a:r>
            <a:endParaRPr lang="ru-RU" dirty="0"/>
          </a:p>
        </p:txBody>
      </p:sp>
      <p:pic>
        <p:nvPicPr>
          <p:cNvPr id="3074" name="Picture 2" descr="C:\Ben\IB\Presentations\Eucariotic cell\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102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Ben\IB\Presentations\Eucariotic cell\ER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94997"/>
            <a:ext cx="3835149" cy="33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6846" y="1194781"/>
            <a:ext cx="270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Функции обеих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компартментализация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6096" y="2289646"/>
            <a:ext cx="3707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 шероховатой ЭПС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синтез трансмембранных белков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синтез секретируемых белков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52665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 гладкой ЭПС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липидов </a:t>
            </a:r>
            <a:r>
              <a:rPr lang="en-US" dirty="0" smtClean="0"/>
              <a:t>(</a:t>
            </a:r>
            <a:r>
              <a:rPr lang="ru-RU" dirty="0" smtClean="0"/>
              <a:t>включая фосфолипиды мембран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производство секретируемых веществ небелковой природы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транспорт липидов и их производных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хранение специфических веществ </a:t>
            </a:r>
            <a:r>
              <a:rPr lang="en-US" dirty="0" smtClean="0"/>
              <a:t>(</a:t>
            </a:r>
            <a:r>
              <a:rPr lang="ru-RU" dirty="0" smtClean="0"/>
              <a:t>пример:</a:t>
            </a:r>
            <a:r>
              <a:rPr lang="en-US" dirty="0" smtClean="0"/>
              <a:t> Ca</a:t>
            </a:r>
            <a:r>
              <a:rPr lang="en-US" baseline="30000" dirty="0" smtClean="0"/>
              <a:t>2+</a:t>
            </a:r>
            <a:r>
              <a:rPr lang="ru-RU" dirty="0" smtClean="0"/>
              <a:t> в клетках мышц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7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Митохондрия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194013"/>
            <a:ext cx="29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en-US" b="1" dirty="0" smtClean="0"/>
              <a:t>:</a:t>
            </a:r>
          </a:p>
          <a:p>
            <a:r>
              <a:rPr lang="ru-RU" dirty="0" smtClean="0"/>
              <a:t>окисление органических веществ и синтез АТФ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" y="871547"/>
            <a:ext cx="6002791" cy="4261169"/>
          </a:xfrm>
          <a:prstGeom prst="rect">
            <a:avLst/>
          </a:prstGeom>
        </p:spPr>
      </p:pic>
      <p:pic>
        <p:nvPicPr>
          <p:cNvPr id="4099" name="Picture 3" descr="C:\Ben\IB\Presentations\Eucariotic cell\mitochondrion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6998"/>
            <a:ext cx="3275856" cy="24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zzam.ru/umot/stroenie-kletki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" y="740913"/>
            <a:ext cx="54006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Аппарат </a:t>
            </a:r>
            <a:r>
              <a:rPr lang="ru-RU" dirty="0" err="1" smtClean="0"/>
              <a:t>Гольджи</a:t>
            </a:r>
            <a:endParaRPr lang="ru-RU" dirty="0"/>
          </a:p>
        </p:txBody>
      </p:sp>
      <p:pic>
        <p:nvPicPr>
          <p:cNvPr id="5123" name="Picture 3" descr="C:\Ben\IB\Presentations\Eucariotic cell\Golgi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19" y="3401750"/>
            <a:ext cx="431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36510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упаковка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модификация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сортировка</a:t>
            </a:r>
            <a:endParaRPr lang="en-US" dirty="0" smtClean="0"/>
          </a:p>
          <a:p>
            <a:r>
              <a:rPr lang="ru-RU" dirty="0" smtClean="0"/>
              <a:t>всех материалов, синтезированных в клетке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Лизосома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90698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Лизосома – это «мешок» с пищеварительными ферментами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b="1" dirty="0" smtClean="0"/>
              <a:t>Функции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разбор старых и поврежденных органоидов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гидролиз захваченных фагоцитозом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7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12"/>
            <a:ext cx="8229600" cy="1143000"/>
          </a:xfrm>
        </p:spPr>
        <p:txBody>
          <a:bodyPr/>
          <a:lstStyle/>
          <a:p>
            <a:r>
              <a:rPr lang="ru-RU" dirty="0" smtClean="0"/>
              <a:t>Клеточный центр</a:t>
            </a:r>
            <a:endParaRPr lang="ru-RU" dirty="0"/>
          </a:p>
        </p:txBody>
      </p:sp>
      <p:pic>
        <p:nvPicPr>
          <p:cNvPr id="6146" name="Picture 2" descr="C:\Ben\IB\Presentations\Eucariotic cell\centre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556000"/>
            <a:ext cx="21463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Ben\IB\Presentations\Eucariotic cell\centriole crossection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88074"/>
            <a:ext cx="2411760" cy="2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481" y="5373216"/>
            <a:ext cx="288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en-US" b="1" dirty="0" smtClean="0"/>
              <a:t>:</a:t>
            </a:r>
          </a:p>
          <a:p>
            <a:r>
              <a:rPr lang="ru-RU" dirty="0" smtClean="0"/>
              <a:t>точка роста микротрубочек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" y="980728"/>
            <a:ext cx="66429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504</Words>
  <Application>Microsoft Office PowerPoint</Application>
  <PresentationFormat>Экран (4:3)</PresentationFormat>
  <Paragraphs>118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Клетка эукариот</vt:lpstr>
      <vt:lpstr>Компоненты клетки животных</vt:lpstr>
      <vt:lpstr>Компоненты клетки животных</vt:lpstr>
      <vt:lpstr>Ядро</vt:lpstr>
      <vt:lpstr>Эндоплазматическая сеть</vt:lpstr>
      <vt:lpstr>Митохондрия</vt:lpstr>
      <vt:lpstr>Аппарат Гольджи</vt:lpstr>
      <vt:lpstr>Лизосома</vt:lpstr>
      <vt:lpstr>Клеточный центр</vt:lpstr>
      <vt:lpstr>Микротрубочки и микрофиламенты</vt:lpstr>
      <vt:lpstr>Клетка эукариот</vt:lpstr>
      <vt:lpstr>Компоненты клетки</vt:lpstr>
      <vt:lpstr>Компоненты клетки</vt:lpstr>
      <vt:lpstr>Хлоропласт</vt:lpstr>
      <vt:lpstr>Клеточная стенка</vt:lpstr>
      <vt:lpstr>Органы передвижения</vt:lpstr>
      <vt:lpstr>Жгутик прокариот</vt:lpstr>
      <vt:lpstr>Жгутики и реснички эукариот</vt:lpstr>
      <vt:lpstr>Мембраны и транспорт</vt:lpstr>
      <vt:lpstr>Phospholipid</vt:lpstr>
      <vt:lpstr>Структура плазматической мембраны</vt:lpstr>
      <vt:lpstr>Структура плазматической мембраны</vt:lpstr>
      <vt:lpstr>Структура плазматической мембраны</vt:lpstr>
      <vt:lpstr>Мембранные белки</vt:lpstr>
      <vt:lpstr>Модель жидкой мозаики</vt:lpstr>
      <vt:lpstr>Мембранные белки</vt:lpstr>
      <vt:lpstr>Мембранные белки</vt:lpstr>
      <vt:lpstr>Транспорт через мембраны</vt:lpstr>
      <vt:lpstr>Пассивный транспорт</vt:lpstr>
      <vt:lpstr>Активный транспорт </vt:lpstr>
      <vt:lpstr>Диффузия и осмос</vt:lpstr>
      <vt:lpstr>Осмос</vt:lpstr>
      <vt:lpstr>Осмос</vt:lpstr>
      <vt:lpstr>Осмос</vt:lpstr>
      <vt:lpstr>Эндо- и экзоцитоз</vt:lpstr>
      <vt:lpstr>Эндо- и экзоцитоз</vt:lpstr>
      <vt:lpstr>Транспорт веществ в пузырьках внутри клетки</vt:lpstr>
      <vt:lpstr>Транспорт веществ в пузырьках внутри клетки</vt:lpstr>
    </vt:vector>
  </TitlesOfParts>
  <Company>Кантора Бена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Eucaryotic cell</dc:title>
  <dc:creator>Вениамин</dc:creator>
  <cp:lastModifiedBy>Вениамин</cp:lastModifiedBy>
  <cp:revision>29</cp:revision>
  <dcterms:created xsi:type="dcterms:W3CDTF">2013-11-01T18:29:55Z</dcterms:created>
  <dcterms:modified xsi:type="dcterms:W3CDTF">2015-10-23T04:03:41Z</dcterms:modified>
</cp:coreProperties>
</file>