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  <p:sldMasterId id="2147483984" r:id="rId2"/>
  </p:sldMasterIdLst>
  <p:notesMasterIdLst>
    <p:notesMasterId r:id="rId10"/>
  </p:notesMasterIdLst>
  <p:sldIdLst>
    <p:sldId id="256" r:id="rId3"/>
    <p:sldId id="268" r:id="rId4"/>
    <p:sldId id="271" r:id="rId5"/>
    <p:sldId id="272" r:id="rId6"/>
    <p:sldId id="273" r:id="rId7"/>
    <p:sldId id="269" r:id="rId8"/>
    <p:sldId id="27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426"/>
    <a:srgbClr val="934B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3" autoAdjust="0"/>
    <p:restoredTop sz="94574" autoAdjust="0"/>
  </p:normalViewPr>
  <p:slideViewPr>
    <p:cSldViewPr>
      <p:cViewPr>
        <p:scale>
          <a:sx n="75" d="100"/>
          <a:sy n="75" d="100"/>
        </p:scale>
        <p:origin x="-1074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06/relationships/legacyDocTextInfo" Target="legacyDocTextInfo.bin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EE900-1456-4D25-912E-85FD34D8D9A1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675766-F0BC-49EC-ADF6-8D2D50A4E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 userDrawn="1"/>
        </p:nvSpPr>
        <p:spPr>
          <a:xfrm>
            <a:off x="0" y="0"/>
            <a:ext cx="9144000" cy="37163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61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884368" cy="792088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19AC3E-0D7D-444E-B534-306124157CA0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A560A-F3E5-49B0-A001-96E647BB8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7513F5-139F-488B-A775-6D6F47B2EA47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CF9DC-A981-4844-833D-95A5F9520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9DB8-84F5-4267-B2BB-AFFB1739AE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C4D7F-49D6-4591-8172-34B016B6A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E8B5-9AE7-48E4-8F23-509A66C398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3621-A6E3-42C8-A250-656D7B4D22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E022-3B3F-4872-895E-E748DD39FD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9D0B9-7EC4-4F90-A246-A8E50B06F8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44BE-0AB5-4CC9-8398-996D9812A4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3C1C-0A8D-4D70-A78D-FF302261A0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884368" cy="792088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10400" y="6524625"/>
            <a:ext cx="21336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6595-51DA-4D31-A0A8-C01D22690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5DB1-0FE0-42D9-89F7-F19A3DBC48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0227-2B9F-40D7-B8C6-0AE6DB3277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D6576C-85F8-4888-AC38-ADC96876FA36}" type="datetimeFigureOut">
              <a:rPr lang="ru-RU"/>
              <a:pPr>
                <a:defRPr/>
              </a:pPr>
              <a:t>28.11.2014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D1FC1-F2CA-4CCC-A205-C61FB44B3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96B8C1-608D-4FD9-878A-2A3EBEE9CC9F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0971-6D83-413F-9F02-DD45DB49D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2BBEED-385C-430D-881A-41677B306110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39A82-8C71-48B9-9286-42229AE27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3AF1D1-0F61-4A68-BF60-CCE341537112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A73B-B61F-46E0-BC96-1E512B33C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0B6BCB-6F50-4B9E-8683-515D2E373B1A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88E5-4634-460F-8015-D4147D03C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619DE1-E5F2-4120-A52C-E11E92E5E02F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796EF-FAB1-428C-9DEF-A65D8371A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E88921-D2CE-48AD-A932-796CCBC364D7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36712-26D7-4262-93FB-2FBA9D2FC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152525" y="981075"/>
            <a:ext cx="7883525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Номер слайда 7"/>
          <p:cNvSpPr>
            <a:spLocks noGrp="1"/>
          </p:cNvSpPr>
          <p:nvPr userDrawn="1">
            <p:ph type="sldNum" sz="quarter" idx="4"/>
          </p:nvPr>
        </p:nvSpPr>
        <p:spPr>
          <a:xfrm>
            <a:off x="6975475" y="6381750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3FEC7-5EA9-4298-A393-8853D1942F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28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1113" y="-12700"/>
            <a:ext cx="1403351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152525" y="981075"/>
            <a:ext cx="7883525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Номер слайда 7"/>
          <p:cNvSpPr>
            <a:spLocks noGrp="1"/>
          </p:cNvSpPr>
          <p:nvPr userDrawn="1">
            <p:ph type="sldNum" sz="quarter" idx="4"/>
          </p:nvPr>
        </p:nvSpPr>
        <p:spPr>
          <a:xfrm>
            <a:off x="6975475" y="6381750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BBE763-DCAB-417C-BD67-9FF5ABA861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3316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1113" y="-12700"/>
            <a:ext cx="1403351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5" r:id="rId2"/>
    <p:sldLayoutId id="2147484004" r:id="rId3"/>
    <p:sldLayoutId id="2147484003" r:id="rId4"/>
    <p:sldLayoutId id="2147484002" r:id="rId5"/>
    <p:sldLayoutId id="2147484001" r:id="rId6"/>
    <p:sldLayoutId id="2147484000" r:id="rId7"/>
    <p:sldLayoutId id="2147483999" r:id="rId8"/>
    <p:sldLayoutId id="2147483998" r:id="rId9"/>
    <p:sldLayoutId id="2147483997" r:id="rId10"/>
    <p:sldLayoutId id="21474839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356100" y="260350"/>
            <a:ext cx="4787900" cy="3455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i="1" smtClean="0">
                <a:latin typeface="Arial" charset="0"/>
              </a:rPr>
              <a:t>Конспект на правах рукописных материалов не предназначен для публикации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4941888"/>
            <a:ext cx="8208962" cy="9112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mtClean="0">
                <a:latin typeface="Arial" charset="0"/>
              </a:rPr>
              <a:t>«Структура реферата»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755650" y="4005263"/>
            <a:ext cx="82089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200" b="1"/>
              <a:t>Конспект на тему: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Реферат</a:t>
            </a:r>
            <a:r>
              <a:rPr lang="ru-RU" sz="2800" smtClean="0"/>
              <a:t> (нем. Referat, от лат. refere — докладывать, сообщать) — письменный доклад или выступление по определённой теме, в котором обобщается информация из одного или нескольких источников. Часто содержит: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smtClean="0"/>
              <a:t>иллюстрированный материал,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smtClean="0"/>
              <a:t>различные сведения о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ru-RU" sz="2400" smtClean="0"/>
              <a:t>методах исследования,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ru-RU" sz="2400" smtClean="0"/>
              <a:t>результатах исследования,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ru-RU" sz="2400" smtClean="0"/>
              <a:t>возможностях их применения.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smtClean="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Этапы научного исследования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9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9335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50200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Типология рефератов</a:t>
            </a:r>
          </a:p>
        </p:txBody>
      </p:sp>
      <p:graphicFrame>
        <p:nvGraphicFramePr>
          <p:cNvPr id="50183" name="Organization Chart 7"/>
          <p:cNvGraphicFramePr>
            <a:graphicFrameLocks/>
          </p:cNvGraphicFramePr>
          <p:nvPr>
            <p:ph idx="4294967295"/>
          </p:nvPr>
        </p:nvGraphicFramePr>
        <p:xfrm>
          <a:off x="827088" y="1989138"/>
          <a:ext cx="6864350" cy="3671887"/>
        </p:xfrm>
        <a:graphic>
          <a:graphicData uri="http://schemas.openxmlformats.org/drawingml/2006/compatibility">
            <com:legacyDrawing xmlns:com="http://schemas.openxmlformats.org/drawingml/2006/compatibility" spid="_x0000_s5018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Репродуктивный реферат</a:t>
            </a:r>
            <a:r>
              <a:rPr lang="ru-RU" sz="2800" smtClean="0"/>
              <a:t> воспроизводит содержание первичного текста.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	</a:t>
            </a:r>
            <a:r>
              <a:rPr lang="ru-RU" sz="2800" b="1" smtClean="0"/>
              <a:t>Реферат-конспект </a:t>
            </a:r>
            <a:r>
              <a:rPr lang="ru-RU" sz="2800" smtClean="0"/>
              <a:t>содержит фактическую информацию в обобщённом виде, иллюстрированный материал, различные сведения о методах исследования, результатах исследования и возможностях их применения.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	</a:t>
            </a:r>
            <a:r>
              <a:rPr lang="ru-RU" sz="2800" b="1" smtClean="0"/>
              <a:t>Реферат-резюме</a:t>
            </a:r>
            <a:r>
              <a:rPr lang="ru-RU" sz="2800" smtClean="0"/>
              <a:t> содержит только основные положения данной темы.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Репродуктивный реферат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60350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89138"/>
            <a:ext cx="7920037" cy="3887787"/>
          </a:xfrm>
        </p:spPr>
        <p:txBody>
          <a:bodyPr/>
          <a:lstStyle/>
          <a:p>
            <a:pPr marL="0" indent="355600">
              <a:lnSpc>
                <a:spcPct val="80000"/>
              </a:lnSpc>
              <a:buFont typeface="Arial" charset="0"/>
              <a:buNone/>
            </a:pPr>
            <a:r>
              <a:rPr lang="ru-RU" sz="2400" b="1" smtClean="0"/>
              <a:t>Продуктивный реферат</a:t>
            </a:r>
            <a:r>
              <a:rPr lang="ru-RU" sz="2400" smtClean="0"/>
              <a:t> передает содержание первичного текста через анализ его содержания. </a:t>
            </a:r>
          </a:p>
          <a:p>
            <a:pPr marL="0" indent="355600">
              <a:lnSpc>
                <a:spcPct val="80000"/>
              </a:lnSpc>
              <a:buFont typeface="Arial" charset="0"/>
              <a:buNone/>
            </a:pPr>
            <a:endParaRPr lang="ru-RU" sz="2400" b="1" smtClean="0"/>
          </a:p>
          <a:p>
            <a:pPr marL="0" indent="355600">
              <a:lnSpc>
                <a:spcPct val="80000"/>
              </a:lnSpc>
            </a:pPr>
            <a:r>
              <a:rPr lang="ru-RU" sz="2400" b="1" smtClean="0"/>
              <a:t>Реферат-обзор</a:t>
            </a:r>
            <a:r>
              <a:rPr lang="ru-RU" sz="2400" smtClean="0"/>
              <a:t> составляется на основе нескольких источников и сопоставляет различные точки зрения по данному вопросу. </a:t>
            </a:r>
          </a:p>
          <a:p>
            <a:pPr marL="0" indent="355600">
              <a:lnSpc>
                <a:spcPct val="80000"/>
              </a:lnSpc>
            </a:pPr>
            <a:r>
              <a:rPr lang="ru-RU" sz="2400" b="1" smtClean="0"/>
              <a:t>Реферат-доклад</a:t>
            </a:r>
            <a:r>
              <a:rPr lang="ru-RU" sz="2400" smtClean="0"/>
              <a:t> наряду с анализом информации первоисточника, содержит объективную оценку проблемы; этот реферат имеет развёрнутый характер.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Продуктивный реферат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1. Определение того, что мы не знаем.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Научная проблема</a:t>
            </a:r>
            <a:r>
              <a:rPr lang="ru-RU" sz="1800" smtClean="0"/>
              <a:t> (от греч. problema — задача) - сложный и противоречивый вопрос, требующий разрешения.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2. Выработка гипотезы (от греч. hypothesis — предположение).</a:t>
            </a:r>
            <a:r>
              <a:rPr lang="ru-RU" sz="1800" b="1" smtClean="0"/>
              <a:t> 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Гипотеза -</a:t>
            </a:r>
            <a:r>
              <a:rPr lang="ru-RU" sz="1800" smtClean="0"/>
              <a:t> научно обоснованное предположение, которое требует проверки.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</a:t>
            </a:r>
            <a:r>
              <a:rPr lang="ru-RU" sz="1800" smtClean="0">
                <a:latin typeface="Arial" charset="0"/>
              </a:rPr>
              <a:t>	</a:t>
            </a:r>
            <a:r>
              <a:rPr lang="ru-RU" sz="1800" smtClean="0"/>
              <a:t>3. Выбор методов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Метод </a:t>
            </a:r>
            <a:r>
              <a:rPr lang="ru-RU" sz="1800" smtClean="0"/>
              <a:t>(греч. μέθοδος – способ, путь к чему-либо) совокупность приемов и операций практического и теоретического освоения действительности. Метод предоставляет систему принципов, требований и правил, руководствуясь которыми исследователь может достичь намеченной цели.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4. Построение теории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Теория</a:t>
            </a:r>
            <a:r>
              <a:rPr lang="ru-RU" sz="1800" smtClean="0"/>
              <a:t> (от греч. theoria — наблюдение, исследование)—система знаний, описывающая и объясняющая определенные явления; таковы, например, эволюционная теория, теория относительности, квантовая теория и др.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- проверяемость теории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- логическая строгость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- ясность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Структура научного исследования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2133600"/>
            <a:ext cx="7920037" cy="3743325"/>
          </a:xfrm>
        </p:spPr>
        <p:txBody>
          <a:bodyPr/>
          <a:lstStyle/>
          <a:p>
            <a:r>
              <a:rPr lang="ru-RU" sz="2800" b="1" smtClean="0"/>
              <a:t>Объект исследования</a:t>
            </a:r>
            <a:r>
              <a:rPr lang="ru-RU" sz="2800" smtClean="0"/>
              <a:t> – конкретное явление (физическое тело, организм, процесс, состояние и т.д.) данные которого являются источником в научном исследовании. </a:t>
            </a:r>
          </a:p>
          <a:p>
            <a:r>
              <a:rPr lang="ru-RU" sz="2800" b="1" smtClean="0"/>
              <a:t>Предмет исследования</a:t>
            </a:r>
            <a:r>
              <a:rPr lang="ru-RU" sz="2800" smtClean="0"/>
              <a:t> - часть окружающего мира, рассматриваемая как область исследуемой научной проблемы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Объект и предмет исследования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293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7</vt:i4>
      </vt:variant>
    </vt:vector>
  </HeadingPairs>
  <TitlesOfParts>
    <vt:vector size="22" baseType="lpstr">
      <vt:lpstr>Arial</vt:lpstr>
      <vt:lpstr>Calibri</vt:lpstr>
      <vt:lpstr>Тема Office</vt:lpstr>
      <vt:lpstr>1_Тема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Конспект на правах рукописных материалов не предназначен для публикации</vt:lpstr>
      <vt:lpstr>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Maxim</dc:creator>
  <cp:lastModifiedBy>Windows User</cp:lastModifiedBy>
  <cp:revision>58</cp:revision>
  <dcterms:created xsi:type="dcterms:W3CDTF">2013-12-22T15:30:50Z</dcterms:created>
  <dcterms:modified xsi:type="dcterms:W3CDTF">2014-11-28T19:52:04Z</dcterms:modified>
</cp:coreProperties>
</file>