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4"/>
  </p:handoutMasterIdLst>
  <p:sldIdLst>
    <p:sldId id="268" r:id="rId2"/>
    <p:sldId id="256" r:id="rId3"/>
    <p:sldId id="264" r:id="rId4"/>
    <p:sldId id="265" r:id="rId5"/>
    <p:sldId id="266" r:id="rId6"/>
    <p:sldId id="257" r:id="rId7"/>
    <p:sldId id="260" r:id="rId8"/>
    <p:sldId id="258" r:id="rId9"/>
    <p:sldId id="262" r:id="rId10"/>
    <p:sldId id="263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599" autoAdjust="0"/>
  </p:normalViewPr>
  <p:slideViewPr>
    <p:cSldViewPr showGuides="1"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A07A31-D44A-4F29-A3F2-0DE4532763DD}" type="datetimeFigureOut">
              <a:rPr lang="ru-RU"/>
              <a:pPr>
                <a:defRPr/>
              </a:pPr>
              <a:t>01.09.2016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7B89D5-2033-4746-9416-14864B3E4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270429-B519-437C-A11C-F6272C438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19F4-E0B2-41FD-9626-6BCA7F127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F0F9-22C1-4969-A2F0-C8E1560D4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F3CD2-8800-4FB0-A9BB-AB8AF8221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69892-51C3-4299-8902-34893CBEF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12DF-9C0C-411A-B3D9-21100C50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3A796-D280-4D22-AEF0-32F4D3E0D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29B8-0C2C-4B02-A46E-D176FCCA0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C06D-1528-4BAA-AF63-36D026644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887C-C486-4602-BE80-FD847EB8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2E1E-2F10-472E-BAFC-53450B653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CE7C811-8B8F-4FC9-839E-FD11CAED2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0" r:id="rId2"/>
    <p:sldLayoutId id="2147483768" r:id="rId3"/>
    <p:sldLayoutId id="2147483761" r:id="rId4"/>
    <p:sldLayoutId id="2147483762" r:id="rId5"/>
    <p:sldLayoutId id="2147483763" r:id="rId6"/>
    <p:sldLayoutId id="2147483764" r:id="rId7"/>
    <p:sldLayoutId id="2147483769" r:id="rId8"/>
    <p:sldLayoutId id="2147483770" r:id="rId9"/>
    <p:sldLayoutId id="2147483765" r:id="rId10"/>
    <p:sldLayoutId id="21474837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6.jpeg"/><Relationship Id="rId7" Type="http://schemas.openxmlformats.org/officeDocument/2006/relationships/image" Target="http://cdrlab.pl/image/news%5e2596_b,m.jp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http://zete.com/wp-content/uploads/2015/01/CDAndDVD2-kopya-2.jpg" TargetMode="Externa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5 класс</a:t>
            </a:r>
          </a:p>
        </p:txBody>
      </p:sp>
      <p:sp>
        <p:nvSpPr>
          <p:cNvPr id="6147" name="Заголовок 2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ru-RU" smtClean="0"/>
              <a:t>Информатика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 b="2440"/>
          <a:stretch>
            <a:fillRect/>
          </a:stretch>
        </p:blipFill>
        <p:spPr bwMode="auto">
          <a:xfrm>
            <a:off x="3643313" y="214313"/>
            <a:ext cx="2343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642938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214313" y="214313"/>
            <a:ext cx="43576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solidFill>
                  <a:schemeClr val="accent2"/>
                </a:solidFill>
              </a:rPr>
              <a:t>Кстати, а клавиатура бывает и такая:</a:t>
            </a:r>
          </a:p>
        </p:txBody>
      </p:sp>
      <p:sp>
        <p:nvSpPr>
          <p:cNvPr id="15365" name="Rectangle 18"/>
          <p:cNvSpPr>
            <a:spLocks noChangeArrowheads="1"/>
          </p:cNvSpPr>
          <p:nvPr/>
        </p:nvSpPr>
        <p:spPr bwMode="auto">
          <a:xfrm>
            <a:off x="1571625" y="2071688"/>
            <a:ext cx="26431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Гибкая клавиатура</a:t>
            </a:r>
          </a:p>
        </p:txBody>
      </p:sp>
      <p:sp>
        <p:nvSpPr>
          <p:cNvPr id="15366" name="TextBox 4"/>
          <p:cNvSpPr txBox="1">
            <a:spLocks noChangeArrowheads="1"/>
          </p:cNvSpPr>
          <p:nvPr/>
        </p:nvSpPr>
        <p:spPr bwMode="auto">
          <a:xfrm>
            <a:off x="214313" y="2647950"/>
            <a:ext cx="878681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dirty="0">
                <a:solidFill>
                  <a:schemeClr val="accent2"/>
                </a:solidFill>
              </a:rPr>
              <a:t>Е</a:t>
            </a:r>
            <a:r>
              <a:rPr lang="ru-RU" sz="1700" dirty="0" smtClean="0">
                <a:solidFill>
                  <a:schemeClr val="accent2"/>
                </a:solidFill>
              </a:rPr>
              <a:t>сли </a:t>
            </a:r>
            <a:r>
              <a:rPr lang="ru-RU" sz="1700" dirty="0">
                <a:solidFill>
                  <a:schemeClr val="accent2"/>
                </a:solidFill>
              </a:rPr>
              <a:t>объединить принтер и сканер то получится </a:t>
            </a:r>
            <a:r>
              <a:rPr lang="ru-RU" sz="1700" b="1" dirty="0">
                <a:solidFill>
                  <a:schemeClr val="accent2"/>
                </a:solidFill>
              </a:rPr>
              <a:t>МФУ – многофункциональное устройство</a:t>
            </a:r>
            <a:r>
              <a:rPr lang="ru-RU" sz="1700" dirty="0">
                <a:solidFill>
                  <a:schemeClr val="accent2"/>
                </a:solidFill>
              </a:rPr>
              <a:t> выполняющее функции принтера, сканера и копира.</a:t>
            </a:r>
          </a:p>
          <a:p>
            <a:r>
              <a:rPr lang="ru-RU" sz="1700" dirty="0">
                <a:solidFill>
                  <a:schemeClr val="accent2"/>
                </a:solidFill>
              </a:rPr>
              <a:t>Е</a:t>
            </a:r>
            <a:r>
              <a:rPr lang="ru-RU" sz="1700" dirty="0" smtClean="0">
                <a:solidFill>
                  <a:schemeClr val="accent2"/>
                </a:solidFill>
              </a:rPr>
              <a:t>сли </a:t>
            </a:r>
            <a:r>
              <a:rPr lang="ru-RU" sz="1700" dirty="0">
                <a:solidFill>
                  <a:schemeClr val="accent2"/>
                </a:solidFill>
              </a:rPr>
              <a:t>жесткий диск заключить в специальный корпус, то он из внутреннего </a:t>
            </a:r>
            <a:r>
              <a:rPr lang="ru-RU" sz="1700" dirty="0" smtClean="0">
                <a:solidFill>
                  <a:schemeClr val="accent2"/>
                </a:solidFill>
              </a:rPr>
              <a:t>устройства </a:t>
            </a:r>
            <a:r>
              <a:rPr lang="ru-RU" sz="1700" dirty="0">
                <a:solidFill>
                  <a:schemeClr val="accent2"/>
                </a:solidFill>
              </a:rPr>
              <a:t>превратится во внешнее – </a:t>
            </a:r>
            <a:r>
              <a:rPr lang="ru-RU" sz="1700" b="1" dirty="0">
                <a:solidFill>
                  <a:schemeClr val="accent2"/>
                </a:solidFill>
              </a:rPr>
              <a:t>внешний жесткий диск</a:t>
            </a:r>
            <a:r>
              <a:rPr lang="ru-RU" sz="1700" dirty="0">
                <a:solidFill>
                  <a:schemeClr val="accent2"/>
                </a:solidFill>
              </a:rPr>
              <a:t>, подключаемый с компьютеру снаружи через </a:t>
            </a:r>
            <a:r>
              <a:rPr lang="en-US" sz="1700" dirty="0">
                <a:solidFill>
                  <a:schemeClr val="accent2"/>
                </a:solidFill>
              </a:rPr>
              <a:t>USB</a:t>
            </a:r>
            <a:r>
              <a:rPr lang="ru-RU" sz="1700" dirty="0">
                <a:solidFill>
                  <a:schemeClr val="accent2"/>
                </a:solidFill>
              </a:rPr>
              <a:t> порт. В этом случае он может использоваться не только для хранения информации, но и </a:t>
            </a:r>
            <a:br>
              <a:rPr lang="ru-RU" sz="1700" dirty="0">
                <a:solidFill>
                  <a:schemeClr val="accent2"/>
                </a:solidFill>
              </a:rPr>
            </a:br>
            <a:r>
              <a:rPr lang="ru-RU" sz="1700" dirty="0">
                <a:solidFill>
                  <a:schemeClr val="accent2"/>
                </a:solidFill>
              </a:rPr>
              <a:t>для переноса больших объемов информации.</a:t>
            </a:r>
          </a:p>
        </p:txBody>
      </p:sp>
      <p:sp>
        <p:nvSpPr>
          <p:cNvPr id="15367" name="Rectangle 18"/>
          <p:cNvSpPr>
            <a:spLocks noChangeArrowheads="1"/>
          </p:cNvSpPr>
          <p:nvPr/>
        </p:nvSpPr>
        <p:spPr bwMode="auto">
          <a:xfrm>
            <a:off x="4071938" y="357188"/>
            <a:ext cx="19288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МФУ</a:t>
            </a:r>
          </a:p>
        </p:txBody>
      </p:sp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4143375"/>
            <a:ext cx="35814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214313" y="4600575"/>
            <a:ext cx="47148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solidFill>
                  <a:schemeClr val="accent2"/>
                </a:solidFill>
              </a:rPr>
              <a:t>А если принтер очень большой, то он называется </a:t>
            </a:r>
            <a:r>
              <a:rPr lang="ru-RU" sz="1700" b="1">
                <a:solidFill>
                  <a:schemeClr val="accent2"/>
                </a:solidFill>
              </a:rPr>
              <a:t>плоттер</a:t>
            </a:r>
            <a:r>
              <a:rPr lang="ru-RU" sz="1700">
                <a:solidFill>
                  <a:schemeClr val="accent2"/>
                </a:solidFill>
              </a:rPr>
              <a:t> – на нем обычно печатают афиши, плакаты, баннеры, чертежи и прочую широкоформатную продукцию.</a:t>
            </a:r>
          </a:p>
        </p:txBody>
      </p:sp>
      <p:pic>
        <p:nvPicPr>
          <p:cNvPr id="1537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76672"/>
            <a:ext cx="27495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ctangle 18"/>
          <p:cNvSpPr>
            <a:spLocks noChangeArrowheads="1"/>
          </p:cNvSpPr>
          <p:nvPr/>
        </p:nvSpPr>
        <p:spPr bwMode="auto">
          <a:xfrm>
            <a:off x="6215063" y="2143125"/>
            <a:ext cx="25717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Внешний жесткий диск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85750" y="785813"/>
            <a:ext cx="850106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</a:rPr>
              <a:t>Н</a:t>
            </a:r>
            <a:r>
              <a:rPr lang="ru-RU" sz="1700" b="1" dirty="0" smtClean="0">
                <a:solidFill>
                  <a:srgbClr val="FF0000"/>
                </a:solidFill>
              </a:rPr>
              <a:t>осители </a:t>
            </a:r>
            <a:r>
              <a:rPr lang="ru-RU" sz="1700" b="1" dirty="0">
                <a:solidFill>
                  <a:srgbClr val="FF0000"/>
                </a:solidFill>
              </a:rPr>
              <a:t>информации</a:t>
            </a:r>
            <a:r>
              <a:rPr lang="ru-RU" sz="1700" dirty="0">
                <a:solidFill>
                  <a:srgbClr val="FF0000"/>
                </a:solidFill>
              </a:rPr>
              <a:t> -  </a:t>
            </a:r>
            <a:r>
              <a:rPr lang="ru-RU" sz="1700" b="1" dirty="0">
                <a:solidFill>
                  <a:srgbClr val="FF0000"/>
                </a:solidFill>
              </a:rPr>
              <a:t>устройства хранения и переноса информации</a:t>
            </a:r>
            <a:endParaRPr lang="ru-RU" sz="1700" dirty="0">
              <a:solidFill>
                <a:srgbClr val="FF0000"/>
              </a:solidFill>
            </a:endParaRPr>
          </a:p>
          <a:p>
            <a:endParaRPr lang="ru-RU" sz="1700" dirty="0">
              <a:solidFill>
                <a:schemeClr val="accent2"/>
              </a:solidFill>
            </a:endParaRPr>
          </a:p>
          <a:p>
            <a:r>
              <a:rPr lang="ru-RU" sz="1700" dirty="0">
                <a:solidFill>
                  <a:schemeClr val="accent2"/>
                </a:solidFill>
              </a:rPr>
              <a:t>Они могут быть как </a:t>
            </a:r>
            <a:r>
              <a:rPr lang="ru-RU" sz="1700" dirty="0" err="1" smtClean="0">
                <a:solidFill>
                  <a:schemeClr val="accent2"/>
                </a:solidFill>
              </a:rPr>
              <a:t>внутренними,так</a:t>
            </a:r>
            <a:r>
              <a:rPr lang="ru-RU" sz="1700" dirty="0" smtClean="0">
                <a:solidFill>
                  <a:schemeClr val="accent2"/>
                </a:solidFill>
              </a:rPr>
              <a:t> </a:t>
            </a:r>
            <a:r>
              <a:rPr lang="ru-RU" sz="1700" dirty="0">
                <a:solidFill>
                  <a:schemeClr val="accent2"/>
                </a:solidFill>
              </a:rPr>
              <a:t>и внешними</a:t>
            </a:r>
          </a:p>
        </p:txBody>
      </p:sp>
      <p:pic>
        <p:nvPicPr>
          <p:cNvPr id="1638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071938"/>
            <a:ext cx="2314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http://zete.com/wp-content/uploads/2015/01/CDAndDVD2-kopya-2.jpg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3786188"/>
            <a:ext cx="2397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Untitled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4929188"/>
            <a:ext cx="27733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http://cdrlab.pl/image/news%5E2596_b,m.jpg"/>
          <p:cNvPicPr>
            <a:picLocks noChangeAspect="1" noChangeArrowheads="1"/>
          </p:cNvPicPr>
          <p:nvPr/>
        </p:nvPicPr>
        <p:blipFill>
          <a:blip r:embed="rId6" r:link="rId7" cstate="print"/>
          <a:srcRect l="18594" t="5899" r="16406" b="13293"/>
          <a:stretch>
            <a:fillRect/>
          </a:stretch>
        </p:blipFill>
        <p:spPr bwMode="auto">
          <a:xfrm>
            <a:off x="2571750" y="4714875"/>
            <a:ext cx="15001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63" y="2071688"/>
            <a:ext cx="18510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357438" y="3643313"/>
            <a:ext cx="20002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b="1" dirty="0">
                <a:solidFill>
                  <a:srgbClr val="C00000"/>
                </a:solidFill>
                <a:latin typeface="+mj-lt"/>
              </a:rPr>
              <a:t>жесткий</a:t>
            </a:r>
            <a:r>
              <a:rPr lang="ru-RU" sz="17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1700" b="1" dirty="0">
                <a:solidFill>
                  <a:srgbClr val="C00000"/>
                </a:solidFill>
                <a:latin typeface="+mj-lt"/>
              </a:rPr>
              <a:t>диск</a:t>
            </a:r>
          </a:p>
        </p:txBody>
      </p:sp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2000250"/>
            <a:ext cx="27495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5214938" y="3500438"/>
            <a:ext cx="28575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hangingPunct="0">
              <a:defRPr/>
            </a:pPr>
            <a:r>
              <a:rPr lang="ru-RU" sz="1700" b="1" dirty="0">
                <a:solidFill>
                  <a:srgbClr val="C00000"/>
                </a:solidFill>
                <a:latin typeface="+mj-lt"/>
              </a:rPr>
              <a:t>внешний жесткий диск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714375" y="5216525"/>
            <a:ext cx="8072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b="1" dirty="0" err="1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флеш-память</a:t>
            </a:r>
            <a:r>
              <a:rPr lang="ru-RU" sz="16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lang="en-US" sz="16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CD</a:t>
            </a:r>
            <a:r>
              <a:rPr lang="ru-RU" sz="16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/ </a:t>
            </a:r>
            <a:r>
              <a:rPr lang="en-US" sz="16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DVD </a:t>
            </a:r>
            <a:r>
              <a:rPr lang="ru-RU" sz="16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диски           </a:t>
            </a:r>
          </a:p>
          <a:p>
            <a:pPr eaLnBrk="0" hangingPunct="0">
              <a:defRPr/>
            </a:pPr>
            <a:endParaRPr lang="ru-RU" sz="1600" b="1" dirty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600" b="1" dirty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600" b="1" dirty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                              карты памяти                                                  дискеты        </a:t>
            </a:r>
            <a:endParaRPr lang="ru-RU" sz="1600" dirty="0">
              <a:solidFill>
                <a:srgbClr val="C00000"/>
              </a:solidFill>
              <a:latin typeface="+mj-lt"/>
            </a:endParaRPr>
          </a:p>
          <a:p>
            <a:pPr eaLnBrk="0" hangingPunct="0">
              <a:defRPr/>
            </a:pPr>
            <a:endParaRPr lang="ru-RU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285750" y="214313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НОСИТЕЛИ ИНФОРМАЦИИ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285750" y="188913"/>
            <a:ext cx="857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ВКЛЮЧЕНИЕ КОМПЬЮТЕРА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23850" y="642938"/>
            <a:ext cx="856863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>
                <a:solidFill>
                  <a:schemeClr val="accent2"/>
                </a:solidFill>
                <a:latin typeface="Tahoma" pitchFamily="34" charset="0"/>
              </a:rPr>
              <a:t>Включить системный блок (</a:t>
            </a: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Power)</a:t>
            </a:r>
            <a:endParaRPr lang="ru-RU" dirty="0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>
                <a:solidFill>
                  <a:schemeClr val="accent2"/>
                </a:solidFill>
                <a:latin typeface="Tahoma" pitchFamily="34" charset="0"/>
              </a:rPr>
              <a:t>Включить монитор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solidFill>
                  <a:schemeClr val="accent2"/>
                </a:solidFill>
                <a:latin typeface="Tahoma" pitchFamily="34" charset="0"/>
              </a:rPr>
              <a:t>Ввести Ваш логин и пароль (как Вы зарегистрированы на сайте гимназии)</a:t>
            </a:r>
            <a:endParaRPr lang="ru-RU" dirty="0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  <a:latin typeface="Tahoma" pitchFamily="34" charset="0"/>
              </a:rPr>
              <a:t>!!! Не мешать загрузке компьютера – не трогать мышь или клавиатуру</a:t>
            </a:r>
          </a:p>
          <a:p>
            <a:pPr marL="342900" indent="-342900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  <a:latin typeface="Tahoma" pitchFamily="34" charset="0"/>
              </a:rPr>
              <a:t>Перед включением компьютера  убедитесь, что он не был включен до вас.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28625" y="2857500"/>
            <a:ext cx="828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ВЫКЛЮЧЕНИЕ КОМПЬЮТЕРА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57188" y="3429000"/>
            <a:ext cx="84248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Пуск – </a:t>
            </a:r>
            <a:r>
              <a:rPr lang="ru-RU" dirty="0" smtClean="0">
                <a:solidFill>
                  <a:schemeClr val="accent2"/>
                </a:solidFill>
              </a:rPr>
              <a:t>Выключение </a:t>
            </a:r>
            <a:r>
              <a:rPr lang="ru-RU" dirty="0">
                <a:solidFill>
                  <a:schemeClr val="accent2"/>
                </a:solidFill>
              </a:rPr>
              <a:t>компьютера– </a:t>
            </a:r>
            <a:r>
              <a:rPr lang="ru-RU" dirty="0" smtClean="0">
                <a:solidFill>
                  <a:schemeClr val="accent2"/>
                </a:solidFill>
              </a:rPr>
              <a:t>Выключить </a:t>
            </a:r>
            <a:r>
              <a:rPr lang="ru-RU" dirty="0">
                <a:solidFill>
                  <a:schemeClr val="accent2"/>
                </a:solidFill>
              </a:rPr>
              <a:t>компьютер (или кнопка </a:t>
            </a:r>
            <a:r>
              <a:rPr lang="en-US" dirty="0">
                <a:solidFill>
                  <a:schemeClr val="accent2"/>
                </a:solidFill>
              </a:rPr>
              <a:t>Power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>
                <a:solidFill>
                  <a:srgbClr val="FF0000"/>
                </a:solidFill>
              </a:rPr>
              <a:t>клавиатуре.)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Дождаться выключения компьютера.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Выключить монитор (не обязательно).</a:t>
            </a:r>
          </a:p>
          <a:p>
            <a:pPr marL="342900" indent="-342900">
              <a:spcBef>
                <a:spcPct val="50000"/>
              </a:spcBef>
            </a:pPr>
            <a:r>
              <a:rPr lang="ru-RU" i="1" dirty="0">
                <a:solidFill>
                  <a:srgbClr val="FF0000"/>
                </a:solidFill>
              </a:rPr>
              <a:t>!!!! Не нажимать никаких других кнопок!!!!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28625" y="5429250"/>
            <a:ext cx="842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ЗАВЕРШЕНИЕ СЕАНСА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57188" y="6000750"/>
            <a:ext cx="8424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>
                <a:solidFill>
                  <a:schemeClr val="accent2"/>
                </a:solidFill>
              </a:rPr>
              <a:t>Пуск </a:t>
            </a:r>
            <a:r>
              <a:rPr lang="ru-RU">
                <a:solidFill>
                  <a:schemeClr val="accent2"/>
                </a:solidFill>
              </a:rPr>
              <a:t>–  </a:t>
            </a:r>
            <a:r>
              <a:rPr lang="ru-RU" smtClean="0">
                <a:solidFill>
                  <a:schemeClr val="accent2"/>
                </a:solidFill>
              </a:rPr>
              <a:t>Завершение </a:t>
            </a:r>
            <a:r>
              <a:rPr lang="ru-RU" dirty="0">
                <a:solidFill>
                  <a:schemeClr val="accent2"/>
                </a:solidFill>
              </a:rPr>
              <a:t>сеанса </a:t>
            </a:r>
            <a:r>
              <a:rPr lang="ru-RU">
                <a:solidFill>
                  <a:schemeClr val="accent2"/>
                </a:solidFill>
              </a:rPr>
              <a:t>– </a:t>
            </a:r>
            <a:r>
              <a:rPr lang="ru-RU" smtClean="0">
                <a:solidFill>
                  <a:schemeClr val="accent2"/>
                </a:solidFill>
              </a:rPr>
              <a:t>Смена </a:t>
            </a:r>
            <a:r>
              <a:rPr lang="ru-RU" dirty="0">
                <a:solidFill>
                  <a:schemeClr val="accent2"/>
                </a:solidFill>
              </a:rPr>
              <a:t>пользователя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14313" y="214313"/>
            <a:ext cx="8715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ПРАВИЛА РАБОТЫ В КОМПЬЮТЕРНОМ КЛАССЕ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14313" y="1000125"/>
            <a:ext cx="878681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Aft>
                <a:spcPts val="1200"/>
              </a:spcAft>
              <a:buFontTx/>
              <a:buAutoNum type="arabicPeriod"/>
              <a:defRPr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Нельзя ставить вещи (портфели, сумки, пакеты…) на компьютерные столы.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Работать за компьютером можно только с ручкой, тетрадкой и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учебником.</a:t>
            </a:r>
          </a:p>
          <a:p>
            <a:pPr marL="342900" indent="-342900" algn="just">
              <a:spcAft>
                <a:spcPts val="1200"/>
              </a:spcAft>
              <a:buFontTx/>
              <a:buAutoNum type="arabicPeriod"/>
              <a:defRPr/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Включать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и выключать компьютер можно только с разрешения учителя. Если при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 работе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возникают какие-то проблемы с техникой не пытайтесь решить их самостоятельно – позовите учителя. </a:t>
            </a:r>
            <a:endParaRPr lang="ru-RU" sz="1700" dirty="0" smtClean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342900" indent="-342900" algn="just">
              <a:spcAft>
                <a:spcPts val="1200"/>
              </a:spcAft>
              <a:buFontTx/>
              <a:buAutoNum type="arabicPeriod"/>
              <a:defRPr/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Нельзя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трогать провода, соединяющие компьютеры между собой, с клавиатурой, мышью – это может повредить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их.</a:t>
            </a:r>
          </a:p>
          <a:p>
            <a:pPr marL="342900" indent="-342900" algn="just">
              <a:spcAft>
                <a:spcPts val="1200"/>
              </a:spcAft>
              <a:buFontTx/>
              <a:buAutoNum type="arabicPeriod"/>
              <a:defRPr/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Бережно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относиться к компьютеру, не стучать по клавиатуре, не прикасаться к компьютеру влажными руками, не есть и не пить в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кабинете.</a:t>
            </a:r>
          </a:p>
          <a:p>
            <a:pPr marL="342900" indent="-342900" algn="just">
              <a:spcAft>
                <a:spcPts val="1200"/>
              </a:spcAft>
              <a:buFontTx/>
              <a:buAutoNum type="arabicPeriod"/>
              <a:defRPr/>
            </a:pP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В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кабинете не бегать, не толкаться. Не вставать со своих мест, когда в кабинет входят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посетители.</a:t>
            </a:r>
          </a:p>
          <a:p>
            <a:pPr marL="342900" indent="-342900" algn="just">
              <a:spcAft>
                <a:spcPts val="1200"/>
              </a:spcAft>
              <a:buFontTx/>
              <a:buAutoNum type="arabicPeriod"/>
              <a:defRPr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Запрещается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запускать программное обеспечение не предусмотренное учебным процессом, приносить и устанавливать без разрешения учителя программы, игры,  удалять с компьютера информацию не принадлежащую лично вам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marL="342900" indent="-342900" algn="just">
              <a:defRPr/>
            </a:pPr>
            <a:endParaRPr lang="ru-RU" sz="17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50825" y="836613"/>
            <a:ext cx="8569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Компьютер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>
                <a:solidFill>
                  <a:schemeClr val="accent2"/>
                </a:solidFill>
              </a:rPr>
              <a:t>это устройство для хранения, обработки и передачи информации.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85750" y="214313"/>
            <a:ext cx="8643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КОМПЬЮТЕР, </a:t>
            </a:r>
            <a:r>
              <a:rPr lang="ru-RU" sz="2400" b="1" dirty="0">
                <a:solidFill>
                  <a:srgbClr val="C00000"/>
                </a:solidFill>
              </a:rPr>
              <a:t>ИЛИ ЭВМ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3" y="1700213"/>
            <a:ext cx="261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умеет компьютер?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71813" y="1571625"/>
            <a:ext cx="2701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НИЧЕГО!!!!!!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2349500"/>
            <a:ext cx="82089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Все его возможности сосредоточены в установленных на компьютере </a:t>
            </a:r>
            <a:r>
              <a:rPr lang="ru-RU" b="1" dirty="0">
                <a:solidFill>
                  <a:schemeClr val="accent2"/>
                </a:solidFill>
              </a:rPr>
              <a:t>программах. Чем больше разнообразных программ установлено на вашем компьютере, тем больших количеством возможностей он обладает.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Операционная </a:t>
            </a:r>
            <a:r>
              <a:rPr lang="ru-RU" b="1" dirty="0">
                <a:solidFill>
                  <a:schemeClr val="accent2"/>
                </a:solidFill>
              </a:rPr>
              <a:t>система </a:t>
            </a:r>
            <a:r>
              <a:rPr lang="ru-RU" dirty="0">
                <a:solidFill>
                  <a:schemeClr val="accent2"/>
                </a:solidFill>
              </a:rPr>
              <a:t>– </a:t>
            </a:r>
            <a:r>
              <a:rPr lang="ru-RU" dirty="0" smtClean="0">
                <a:solidFill>
                  <a:schemeClr val="accent2"/>
                </a:solidFill>
              </a:rPr>
              <a:t>программа, управляющая </a:t>
            </a:r>
            <a:r>
              <a:rPr lang="ru-RU" dirty="0">
                <a:solidFill>
                  <a:schemeClr val="accent2"/>
                </a:solidFill>
              </a:rPr>
              <a:t>работой компьютера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313" y="4568825"/>
            <a:ext cx="8848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Наши компьютеры работают под управлением операционной системы </a:t>
            </a:r>
            <a:r>
              <a:rPr lang="en-US" dirty="0">
                <a:solidFill>
                  <a:schemeClr val="accent2"/>
                </a:solidFill>
              </a:rPr>
              <a:t>Windows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  <a:p>
            <a:r>
              <a:rPr lang="ru-RU" dirty="0">
                <a:solidFill>
                  <a:schemeClr val="accent2"/>
                </a:solidFill>
              </a:rPr>
              <a:t>А какие еще операционные системы вы знаете?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5429250"/>
            <a:ext cx="727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А может ли компьютер работать без Операционной системы?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5750" y="6072188"/>
            <a:ext cx="6624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А без текстового редактора?...</a:t>
            </a:r>
          </a:p>
        </p:txBody>
      </p:sp>
      <p:pic>
        <p:nvPicPr>
          <p:cNvPr id="23554" name="Picture 2" descr="&amp;Ocy;&amp;bcy;&amp;ncy;&amp;ocy;&amp;vcy;&amp;lcy;&amp;iecy;&amp;ncy;&amp;icy;&amp;iecy; windows 7 &amp;ncy;&amp;acy; - &amp;Acy;&amp;pcy;&amp;tcy;&amp;iecy;&amp;kcy;&amp;acy; &amp;Pcy;&amp;ocy;&amp;vcy;&amp;ycy;&amp;shcy;&amp;iecy;&amp;ncy;&amp;icy;&amp;iecy; &amp;pcy;&amp;ocy;&amp;tcy;&amp;iecy;&amp;ncy;&amp;tscy;&amp;icy;&amp;icy;. &amp;Kcy;&amp;ucy;&amp;pcy;&amp;icy;&amp;tcy;&amp;softcy;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072063"/>
            <a:ext cx="1214438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857375" y="285750"/>
            <a:ext cx="489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УСТРОЙСТВО КОМПЬЮТЕРА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85750" y="928688"/>
            <a:ext cx="8353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Компьютер </a:t>
            </a:r>
            <a:r>
              <a:rPr lang="ru-RU" dirty="0" smtClean="0">
                <a:solidFill>
                  <a:schemeClr val="accent2"/>
                </a:solidFill>
              </a:rPr>
              <a:t>– это небольшой </a:t>
            </a:r>
            <a:r>
              <a:rPr lang="ru-RU" dirty="0">
                <a:solidFill>
                  <a:schemeClr val="accent2"/>
                </a:solidFill>
              </a:rPr>
              <a:t>комплекс взаимосвязанных устройств, каждому из которых поручена определенная функция.</a:t>
            </a:r>
            <a:r>
              <a:rPr lang="ru-RU" i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214313" y="2000250"/>
            <a:ext cx="8642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Основная часть компьютера - </a:t>
            </a:r>
            <a:r>
              <a:rPr lang="ru-RU" b="1">
                <a:solidFill>
                  <a:schemeClr val="accent2"/>
                </a:solidFill>
              </a:rPr>
              <a:t>системный блок </a:t>
            </a:r>
            <a:r>
              <a:rPr lang="ru-RU">
                <a:solidFill>
                  <a:schemeClr val="accent2"/>
                </a:solidFill>
              </a:rPr>
              <a:t>. В нем располагаются устройства, считающиеся </a:t>
            </a:r>
            <a:r>
              <a:rPr lang="ru-RU" b="1">
                <a:solidFill>
                  <a:schemeClr val="accent2"/>
                </a:solidFill>
              </a:rPr>
              <a:t>внутренними</a:t>
            </a:r>
            <a:r>
              <a:rPr lang="ru-RU">
                <a:solidFill>
                  <a:schemeClr val="accent2"/>
                </a:solidFill>
              </a:rPr>
              <a:t>. К ним относятся процессор, жесткий диск, оперативная память и др.</a:t>
            </a:r>
          </a:p>
        </p:txBody>
      </p:sp>
      <p:pic>
        <p:nvPicPr>
          <p:cNvPr id="9221" name="Picture 2" descr="http://vindavoz.ru/uploads/posts/2013-04/1365148336_materinskaya_plata_i_sistemny_blo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141663"/>
            <a:ext cx="30273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http://www.gektal.ru/images/product_images/original_images/000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997200"/>
            <a:ext cx="23780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1042988" y="6021388"/>
            <a:ext cx="7129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accent2"/>
                </a:solidFill>
              </a:rPr>
              <a:t>Стационарный, настольный компьютер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encrypted-tbn3.gstatic.com/images?q=tbn:ANd9GcQUDgH0GQ7E4Gz1Lg2_R5Uf4uxGBE-cJdK3LOzEAb07bnCSzE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644900"/>
            <a:ext cx="33877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www.ferra.ru/images/259/259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29000"/>
            <a:ext cx="335915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8" descr="data:image/jpeg;base64,/9j/4AAQSkZJRgABAQAAAQABAAD/2wCEAAkGBhQSEBQUEhIUFBQUFBYUFBQWFRUWFBUUFRQVFBQVFRUXHCYeFxkjGhQUHy8gIygpLCwsFR4xNTAqNSYrLSkBCQoKDgwOGg8PGi8gHCQsKSosLCktLSwsKSwsLCwpLCkqKSwtNCwsLCwpLCksKSk0LCwpMCksKSksLCksKSwsKf/AABEIAMUA/wMBIgACEQEDEQH/xAAcAAABBAMBAAAAAAAAAAAAAAAAAwQFBgECBwj/xABIEAABAwIDAwgHAwoFAwUAAAABAAIRAwQSITEFQVEGBxMiYXGBoTJCUpGxwdEjVJIUM2JygpOi0uHwFkOys8NTo8IIFURjg//EABsBAAIDAQEBAAAAAAAAAAAAAAADAQIEBQYH/8QANhEAAgIBAQQIBAUEAwEAAAAAAAECAxEEBRIhMRMyQVFhcZGxIqHB0TNigeHwFBUjQjRykiT/2gAMAwEAAhEDEQA/AO4oQhAAhCEACEIQAIQhAAhCEACEIQBF8qdpG3srisDDqdF7mng7CcP8ULzO7lXdkkm6uP39XX8S7rzyX/R7JqjfVfTp+94efJhXnGnRBa9xxGJwwYE5Abjv7k2uDm8IpLBKO5VXP3m4/f1f5lr/AIpufvNx+/q/zLXlDYW9NlDoHvc8smsXTGLq5CQN+LSREZzKhcJ4laP6S0q90mzyoufvNf8Af1f5kDlTc/ea/wC/q/zKFDDxKzgPEpi0Nz7CMxJv/Fl195uP39X+ZbDlfdferj9/V/mUHgPajAeJU/2/Udwb0Sfbyyu/vdz+/q/zJxS5Z3AIxX12BBnDVqEg7oBqCfeqvhPEog8VD0F67AzEttbl1cgdS+vCeDnvaI7xVd8EkOcG9++XH7+p/MqtnxUvT2ocLQaGMNDQA6S0Q0NBDcMCcyZmS7sVHo7l/qT8JKN5xL373cfvqn1Sg5yL3ddVz/8Aq76qEub4vaG9AA7qsb1Tk2dxy6xxMAy0PEiHrtoPJPS2zi0mdBUOZJhoIjCAYGRiBruW6LF2BwJOnzmXv3mt+8JThnOleD/5NX8Q+YVaO1jILrRpyAAwwIyA9TPIgcNEU9sPaXzQMSJAloAFMMa13V0iTuzPYq9FZ3BhFtpc6t595q/9s/FidU+di633NX8NH501Sq222fd2lxnHia0Q4gTBgn0sRk557gmt7tkObDaLGZyC2OAkZNB3cfBHRz7g3UdHfzv3DWyK1Vxn2KGX/bVh5G85Va4uaVIvdUdUc8FrmU2tDG0nvxBzGg4sQaOESuGU7x0966bzH2uPaRf/ANOi93icLP8AyKW+HNBjxO+oQhLGghCEACEIQAIQhAAhCEACEIQByb/1A30W9rSn06j6hH6jQ0f7hXFmWZLGmDLjGhORzG74Hiukc/t7ivqNIf5dCY/SqPd8mtVPtdj0Olotc94a4fakiMJwzhaSNZyzHBdfZle9KUn2L9zPbLGF3kNc2oa8gTGWog6LAoJ8LUYjGkmO7cnNOzXsq9IubOfK/BGNtkoLVTFOxSwsVqVNcTPLU+JB/kiz+SKdFktvyJWxWhb1PiV82i0NqrC6zSL7NW3a2WWo8SBNslfyuqAAKjoAgCcgIiP74niVKPs03qWiHp6p80OjqGR772qRBqOImYOYnPODrqVq/aNX2znrpnmTGmmZy0zTx9qm77dIls+t8kjRHUCTtrVjrVfpGu7P6la1NpVXGS8k58M5bhMiM+rlnuQ+iknU1hs2dFckPVqZpUqFzi5xkkkknUkmSVqQti1YIWGzSY7BiZiiOsu1cwFn1rqpwbTYP2i5x/0hcXpDNeg+Ym0w2FR/t1o8Gsb83FeV1PCxobE6ShCFlGAhCEACEIQAIQhAAhCEAYQhBQQeaudG56fbNcDc9lIcOoxrT5hyZs2SzE6CQGMBJ9Oakei2ACQT2Zb+KbVKpudo1qkxjrVahduDXPOfbAdpvUrRpHie/Qxuy3L1+xK2qpSTxnP0/c5WstUcZG1C0T2nbJ1QtVJW2z53Lv2X4PP2ah9hG07TsTluzyp632X2J63ZfYufPWJCPikVYbPWDYq0PsE7sdkS6IzjhnJz+CxarasdNDflx8Do7O2dZrrHCL3UlltlIdZJB9ouibQ2AWtkiQBn/QqtVbHOCCDwKtodrx1Uc43X4/QZtHZ09DJLfUk+PDs80Vp9qkH2ystbZxDQ4iGl2EHcXROEdsZppUsV14ahM56skivVLVM61srDWtEyq262V3GmvUd5X6tBNn0lOVrdMatFak1I3wsIt1JJPapB9JNqzEi6lOLNcLOI3pBem+ae06PZNDi/G8+NRwHkAvM9uMx3r1jyTtejsLZns0Kc95YCfMlfL9S82y82dKJLIQhZi4IQhAAhCEACEIQAIQhAAo3lHe9DZ3FXTo6NR472scR5wpJU7nbvej2Rc8XhlMft1Gg/w4lK5kPkeeNmFzWvqNbiw4Qd5gkyQNScgrlaW5McVXNhVnMayGSKtUtxcCA0cP1j4K+7Ps9F7LZ8ui06Wezl55f1R5bak/jwl3/YzaWHYpuz2f2JaysVM29ms9+pMNVDlzG1KzSxt4UiLeO9aOorm9LlnQVGERNSkBmYy45DxUnsu7YACZOWbgJGpzkFVzbgFW5p0NzIe8fpH0Qe4Sf2letm0mMpgCIAS9bVBwjKeW+427Pusg5V1tJdr7X4eQjdU21XMY0gtJ6R5Hst0HifgtNo7Epubm2fBb21B4mrTDYcT1NJbORncVm6u6pENpFvaXCFz7a00kuS8ccTa5KSbmm2/Bvh2YKJcWbQ94LAYgMJnqazhAMZgplVtFYb15e6XRPECJ7SmT6K9BpP8NaiectxKRXa1ooy6tlaK9BRd1brr03GdxwVetSTOrRU5c26j6tNdauwdVbjgyHq0kxuaamq1JRd62AVs6RbrbOnVLLGuyrcvrMYNXODR+0Y+a9eU2BoAGgAA7hkvL3N3Z9JtO1br9sxx7mHGfJpXqNfJJvLyzvIEIQqFgQhCABCEIAEIQgAQhCABcv5/b3DY0ae+pXB8GMd83NXUFxH/wBQd7Ne1pezTqVPxuDR/tlTHmVlyGPJjYkWFKrjHWPoZ+s4nWdc9I0Vo2ZbqLtNimjRoEuBxMEATlAHv+sqwbLavWylu1YTzjh6cMHjtQt6/isfvxz8yWtqKkaAhI0RCVa5ceb3joVx3RwUk8rU1hxWhelKI9zTINnJkCo+o6s8ve4uJAa0CdABByAga7k+sWVWvwOeDTPraHhBHzTpxSZK1StnNYftyMm7GMsosjKoAAGgGSj9q3kMIGpy+qYMvCAczO7h2pCtVLtVyatLd0idjWF8zrXa6t1NQzl/IZuYkX008LUk9q7cZHBaI2tTUdc0VM1WJlWprZXMU0V65oKJuKKstzSURd0V1abBLWCBrMUPtMQ0/wB71YK7FAba0HafkVr1Nu5prH+V+x0tE96aRZ+ZSzx7UY7/AKdOo/8Ahwf+YXodcU5gbSa9zU9mm1n43z/xrta+ayPTIEIQqlgQhCABCEIAEIQgAQhCABeeudyt023Oj1wChS98PP8AuFehV5i5RbRD9u13mCPyp7RJgdWabSTwGEHwT9Ok7I5717irm9x47mXp+zn0nhriHHCDImIM8dNFN7NqAbxPZ9Vz625UNJ65eY365dim7LlFTPrgd8j4r1tlUpxw3nyPHWJxscoxePU6DRrhbVLhQGz9qNIye09zgU+de9q5UqGmaunzEfdOsiqo8Vp0WwrKOjIVo+L1iU3Y+VuCVTdwM3sikrBWA08PgtiwjUEeBUEGpCReEqVo5XRVjV7U1qsT56a1VogxLI24Yoi7Ypys1RV2xdCmQuaK/dMVW287rNHefgFcbxmSpG33/axwaPmfmm7Ssxo5eOF8zbsxZuOzcwlnFnXqe3WDfBjAf+QrqCpfM/Z9Hsmid9R1R58Xlo8mhXReGfM9QuQIQhQSCEIQAIQhAAhCEACEKOv+UFCjk+o3FphBl08IGnigBzf3zKNJ9Wo4NZTaXOJ3ACV5CvHOqVHvhxLnOeYBPpEkzHevQ3LHapvbWrbtaGNqADE6S7JzXDIGBm0cVxGxrttKrw9xJPVgzIgmdB/cKspNRbSyx2nrrstUbJbq7XzwQLarhvI8k5p7TqD1j4wfinm3L3pntLCwgNiC6DMmdfBRrqThrTPhBTar5pJpuL8yuq00IWOMfiS7ccyTo8o3jUNPgR8CpChyxcPaH6rz8FWS4b5HeCgEHQg+K3Q2hqI8peuGc+ejqlziXq25fOH+Y4frNDvqpO05wT7dM98tXNMJRK1R2pL/AHhF/pgzS2bU+WUdituXIOrJ/VcHfJSFHlhROuJve36SuJ2VEvqNYHNaXGMTjDRvJJ3CFNXOyLqiwvDw5jRJcypIAkjMHTMeMhNWu08utW15P7iJbNkurI7DR5Q0XaVWePV+MKQt9pew/wDC4EeS4BT5Q1R6wPeB8k5pcqHDVo8CR9VfpNHP/ZrzWfYS9FqI8sPyZ34XLH5PGE+20ZftN+iQuaZYYPeCMwQdCDvC4zb8t3N0fVb3OkeZVi2XzjYmGlUrAQC6m97PRdrhJA9F3kYVuiqXGFkWu7OPT7C5U24+KLz4fX7l8c9N6jlTKHL8nUU3dzoPnKkbblUKg9Azia0NDmlxLpjCDBI7d0ha1pLEsrivBoyuEs4wS9ZyjrhZr7RAaHObUYCA4FzHRDm4gZAI0zTN+0GEwHtnhIn3ap1dcu4pZCS4NDO/0XPdqPmu/wDWj3QPkr5tCsqFZ0jWuGtGtSoB4vdHzWXbEsURj3v2X7nQ2TH45S7l/PY9S8j7Potn2rOFCnPeWBx8yVMLWmwNAA0AAHcMgtl5RnolyBCEKCQQhCABChNt8srW0B6WqMQ9RnXf+FunjC57tvnrc4EWrGU9wfU67/BgyB/EoyWUeGXwOsXFyym0ue5rGjVziGgd5Kp21+da1puwUj0r/aJLKI73kEnwBXI9p7br3MVLg1Haw4vkT2NJAZ3ABMqu1iRAqOcdOsGkDxcMvBThshziuSz5/wA+v6Fl29zlXdcFuPADoyi4tEcSQMZHYTCr1+SHtDsnkxOFtIGYw4ng5e8pN1dtOlhDaT6j4cX9Z1Qa9UHd5JQ3AoMbUAqi4xYulNRhaAdAAASPEkqVw7Cre9zZsy+qscBTqvJI9Cm5zyDvmRmBHuUPf1nlzjUPWJBggGS755qRu3AYatSr0tZziXU3UzlPa6cUz7Pjko9oLYe4ZODgQDnpEEz3b1bgyuXF8COqtb6zADmDEtII1kZ5pM0QPRc5p4f1b9E7ZTIguZDXg4XEGJGctzAOYjfrok6bQ4kEHF6Qz6oI6xBABJymIjvU7qLdIxuKtQbw7vifPNYfV9ukO/MfGU4t6GIn0jHWIAkkTB1mNdSsUaJgmQAIk4oiTEgZF3cAT2I3Cytl3jaaX6be7MfH5LbohuqjucPrCUYwkejPeBp25THatcDT6oy4Ej6hRutE76fNIz+S1ODXdx+i0cXDIscOMae4dy3ZTaCDnHDI/QhL1H9U4HOBOkuJHudkVHEHuDHpG8SO8Qtg0HRwKV6ep6zA4fq/NqSNRh9KlH6pjyU5ZG7F8mZNI8FrB4LalQY4gMdUBOQGGSTwESSthSd6tZjux2X+pTntI3GJYkoyuRoSFv0VXfTDhxH9FoXj1qbh3K0ZtcUyrg+TQ4ZteqMsbo4TPxT3/FVY4sZFTG4OqYhJeQ7F1nelmZ371FA0z60d4I+ql6XJRzmNc2o3rAOggjUSMwnPaNtOG5v3G6fZ89U2qoZxz7BztTlf0zGAUhScwFrXU3vjCW4cOFxOWmcyjm4tOl2raN1+2a49zDjP+lQt5smpTcWuAMAGQcs+1XnmP2YXbUa8jKnSqOnLUgU/+RVt1U70t95S5CXR0MnBrD7T0QhCFlLgkrm6ZTaXVHtY0aucQ0DxK51yx5xrlj30rKlT6jnMdUeZfLTBwM9EZg6k9y5htXbdzWdiunVSeL5LR+rHVb4QlqyDeEzTPSX1x3pQeOeccPU7BtvnZtqUtoA13cR1af4iJPgPFUDbXOFd3Mg1OjYfUpywRwJ9I+JVTZWB0IPctukTcGRtjjpFrUaHagHvAPxSWNZD1JQ0fYsO4juJ+ByW1cVHMazpnFjSS1h9EE6+itg5Za5vrHwbmffoPM9ikBrVa6QOjaBkCacYvAGM0lcVWgjqvD4AxVJgRl60z4QpB16dGjADkY9Ijtfqe4QOxN54EjxQAlWJqZueH9mg8k3vBicThDRwEfIAeScVKQOoB8IPvbCbVKPBzh3w4fJGQE74tLoYCGjQTOoE5wCc0ndEANaHSAJBIAOecEAmY7962cw8Wnxwn+KB5pGp1Tnke3eO/Qq6YG9WjhDfRxHOWua6QRvhxwnON29YbAaDnOYLSYbhOhBBk9vzRSdiIlwgZSQSBGggTlPZCK50EgwMiMR1zgAxoeyO9XRBtavw9Y5skte3rZiMsUEZSRGYzC1pVYcThlswcmnCDphDph3A6iEteW7qYa1zXsd6UEAEtOhnfpr3pKRhiASRG4ta3UjMelO8RvUgJupjEQNNdZJHE7h2rEZwSANdCGge1nuSlBuRIzDfSzaMj7IM59oBOa0pPlwknLuJkDLIkBQwFLqvMDA1kRmAA45buzh4aouajcIwgjITNRr+wy3Mjy7khVMaDTRxGfjr8StatWdInQAxkN09vac1VoBesGMAc1zX/sFsHyWBSYRJaBxAqAOH7LjK3NngnGR0oAIbijDGeUNIdIiII8Vnp3VXDHVAwj035tbwHVaS46DQx3BUaLqT7BOlQZqC8AakCR726Kyt2pZupYehLX5dZld+7Xq1ekElValWLRLXYRoS3ECfPMpd4dTe7pabseXUeCYBEkuBzk5Ge1aKL3S+HzIk97+Y9hw+3l56rSyTGIAujdJbhBMdgUtQ2phAEGAAMiDp2EKuYgXjING8CRHYDOp8k4fXE/ZuqRvxFrtdAMpJnLRZLYRs4yRqo1d1LzVJoV2nRdVrYmOeHuww0ZGIAXZOZjYT7c3BqvD3ubSIy67WnHIJ4EjjuVBsqDbKkK1VuOvUypUzriI3x5nwC65zYbKqU7V9avPS3Dy8g5FtMSKQjdkZjtSYPPV6q+Zp1K3F/l42yeX+Xz8X8i5IQhNMBzDl/wA3IqV3XNG4ZQc8AvY4OAc8CC4OZmJynLXPeub3Ru7ckOLagG8Q8eUH3r0jc2jKgh7Q4cCJVW2zzZWtcGMVM/onL3FVlCMushlWouof+OTXk/ocMO1KL/ztAT7TMj8j5pRtCi783XLD7L8x5wfNXTa3MZUEmhVa7sdLT9FTdqcgr23nHRcRxAxD3tS+gx1G0bP7m5/jwjPzWH6rBh+y6ozAa8cWmD7nfVNari30muZ+sCB+LTzTFtWpTPrs7ifgntDlJUGRLX94g/34I/zR7n8i3/wW81Kt/wDpfcyDI1md4OXlksQePvH0+iX/APcLd569LAfabl5tgpRthTf+ar/svAP0cjp8deLQf2x2f8eyM/DOH6MaYv7Ga16T+/6JzV2bWb6ocP0CD/C6D5pq+pGThh7HAt/1ZFNjbCXJmK7R30fiQa/Th68gcUi8pQs4Zd300Wr0wzDGsEzeE+rJm8K6ASWzahH9ysEIY2SBMdueXuTEVFOn4gR7krWvcQE7svRaMu0tAJ8VM7M2JbVG9auAc8paD2anfwjxSB5Ll9XBQd0mfpEQAJglxmAJ3790kwtP9O8Zj8mKdsV1uBFmp1eJniCO7DE+awRkZgadUA59s6KWveRF1TBPRhzRnLTu4w6DHgoQnKM/fr4JMqpQeHwLV3V2rMGn5CkOdm3cMyBEAb8te9OqNGQBRBe/0j1TjEN60Q4y2Sc8M5apkanED3Je1vcDSAIOuMZPGmjtRppMJeGNbN7ek0yXuLGx6TW4nOO4BpcIbxMrR1w4saC44WSGtgb8yAd479FoaoGhPdp5hOWAsDX03hz5k4QQ5mXqkGMPmlgzfCaRdiaDVhppw8EMBzkYZa+Qcwf6JrWrEmYaHRmWtAA8AAMSzcXRc4F0ToSABA92bu9ZcxkfZveP0XNAgcS9roPuCgDSBJDScI3uA04kZiVa9i7NZbU/ym4ER+apnIyRqR7R/hB4lJ8nNiANFxXyY2CxpGbz6ryN59keJ7JKlsqptC6Y0yGDMgTDQfRAO92RJPbPALLKXSPdXLt+x1q4LRwVs/xH1V3fmf0/mH/IbYdTaF4LiuJa10sbHVEEQB+iIOW8+M95pU8IAG5RvJ7YTLak1rQAYzgKVTUsHNbcm5S5sEIQpAEIQgAWC0LKEARG0uSlrX/O0GO7cIB94zVP2vzJ2tSTSe6meB6zfPNdHQpyV3UcE2tzKXdKTSLag/RMH8LlTto8nbmgYq0XN72keei9WJOtbtcIc0OHAgEIyiMM8n0dp1KejnN7DmPcZT6nymdEPY143xkfEZrv21ubayrzNEMJ9ZnVPuGSo22eYjU29YfqvEH8QS5U1z5o2U7Q1NHUm0vVejOfNr2r9WmkTwlo/hy94W52KHCaVZrhwcAfNv0S+1+bi9t5xUnFo9Ydce8KuvpvYc2kEbxIKX0Eo9STXzNa2jXb+PTGXjH4X8h5dbGrN/y57WEO8sj5KJrsIMEEHgQQfcVJUNuVW6VCex2fxz80/ZyjDhFWk1w7P5XfVTv3R5pPyDotn3dWcq3+ZZXqisELCtBoWdX/AOs+Lfq1I1uSMiaVUOG6f5m/RXWrgusmvMiWx7pLNLjYvytezK6ndjtetRJNKq9kxOFxgxpI0Op14pa45P12a0yRxb1vhn5KPewgwQQeB19xWmFsZdVnMu01lfC2DXmi77D5V0q0N2jVqOYD+bYwNa7SOkLPTHZkN+e6T5X8oLFtu1to7pCRhaxwa9rABGePEW5aZzwXNJWVaScpbzb9TGqIRfw8F3Lggc6StVlYKvkealKvsKgaHmm8MOYfgcGnudEKT2HZUz16jgYMCmILpAnE5pIlsxlvz8ehbN29UjqPpOkQMdOrRdlBAGDG3doCAkWynFZis/rgmOHk5Iyu4aExw1HuKtHJnYBq/a14FJucRAdG90eqPMqW2iaV24ONNjadI4qtYAYqlTfTY4CSwE9snTcmt3fVKn2VPLGQ1tMeixoGpjeAZ4SRwCySnKz4Vw7/AA8Dq0Vw08Vfdxz1Y9/i/D3Hn5a66ueipg4WDIRoTlJ/Sj3ZBdi5F8lBb0w5w6xUVzech20W9I8dYnEZ3k5ldBATYxUVhcjBbbK6bnN5bMoQhWKghCEACEIQAIQhAAhCEACEIQAIQhAGCFE7U5J2twPtaDHHjEO94zUuhTkhpM5ltjmQoPk0KjmHg7rD36qj7W5nbyjJY3pBxYZ8tV6FQjJG73Hk282JXpGH03A/pNITZlVzDliaeIJHwXrS5sadQQ9jXDg4A/FVrafNjY1p+ywHiwx5aI4ME5ReV8jz9Q5QVW+sHdjh8xBT0comPEVaII8HD3OXRtqcxbTJo1vB4+YVQ2pzS3tGYpl44sOLy1SZaeuXZ6HRq2tqqljfyu6XH3IY2dnV0PRnvLfJ2XuSdTkfvp1Gu4BwI82n5JlebGrUzD6bh3gg+abU6z2eiXM7pHwVVVOHVl6j/wCv09349C84cPl+47qckrkENFF73ESMH2kiJ0b1tOxRNegWuLTqDwIPuOYVh2XyuuKDg5j8xv0OeRzbCcnlMyplWpTOujh5wnO2cY9XL8ykdNorn8Nu5/2Xb7Jcu0pzgprk/Z1asjpXsogfaHEQ2IzbrGY8lLssrKqRDgye0j+F3yCf1mU+iFGjDhiGY0gEHXe4xmdyRLUOz4Ypp+PYaIbPhp83WzjKK5KL6z7F9xv0nSOaym2KbfQb2e24ceC6FyB5DCRUeJjPMZkkyTKbcieRxeQ5wy1J4/0XV7W2FNoa0ZBNjFRWEcm+6d83OfP28EKU6YAAGgWyEK4oEIQgAQhCABCEIAEIQgAQhCABCEIAEIQgAQhCABCEIAEIQgAQhCAELmwp1BFRjXjg5oPxVY2tzX2NafsujPFhjyOSEKclWkcm5Ycg6dq8htQuHa2D8VT6lpB1KEK0uDIjxXEUGzwWkzp2K98idjtdgnfCEKj5F8Hbdm2TadMBo3J2hCCECEIQSCEIQAIQhAH/2Q=="/>
          <p:cNvSpPr>
            <a:spLocks noChangeAspect="1" noChangeArrowheads="1"/>
          </p:cNvSpPr>
          <p:nvPr/>
        </p:nvSpPr>
        <p:spPr bwMode="auto">
          <a:xfrm>
            <a:off x="155575" y="-2362200"/>
            <a:ext cx="63817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5" name="Picture 10" descr="http://www.3dnews.ru/assets/external/illustrations/2010/07/30/595999/mai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324008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067175" y="692150"/>
            <a:ext cx="460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А у ноутбука нет системного блока?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175" y="1557338"/>
            <a:ext cx="4608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Ноутбук, </a:t>
            </a:r>
            <a:r>
              <a:rPr lang="ru-RU" dirty="0">
                <a:solidFill>
                  <a:schemeClr val="accent2"/>
                </a:solidFill>
              </a:rPr>
              <a:t>или компьютер в компактном исполнении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8313" y="2997200"/>
            <a:ext cx="3382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Моноблок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42875" y="742950"/>
            <a:ext cx="9001125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Внутренние устройства</a:t>
            </a:r>
            <a:endParaRPr lang="ru-RU" sz="2000" b="1" dirty="0">
              <a:solidFill>
                <a:schemeClr val="accent2"/>
              </a:solidFill>
            </a:endParaRPr>
          </a:p>
          <a:p>
            <a:endParaRPr lang="ru-RU" sz="1700" dirty="0">
              <a:solidFill>
                <a:schemeClr val="accent2"/>
              </a:solidFill>
            </a:endParaRPr>
          </a:p>
          <a:p>
            <a:r>
              <a:rPr lang="ru-RU" sz="1700" dirty="0">
                <a:solidFill>
                  <a:schemeClr val="accent2"/>
                </a:solidFill>
              </a:rPr>
              <a:t>Самый важный элемент системного блока  – </a:t>
            </a:r>
            <a:r>
              <a:rPr lang="ru-RU" sz="1700" b="1" dirty="0">
                <a:solidFill>
                  <a:schemeClr val="accent2"/>
                </a:solidFill>
              </a:rPr>
              <a:t>процессор. </a:t>
            </a:r>
            <a:r>
              <a:rPr lang="ru-RU" sz="1700" dirty="0">
                <a:solidFill>
                  <a:schemeClr val="accent2"/>
                </a:solidFill>
              </a:rPr>
              <a:t>  Он предназначен для вычислений, обработки информации и управления работой компьютера. Правильно будет сказать, что процессор – это мозг компьютера.</a:t>
            </a:r>
            <a:endParaRPr lang="en-US" sz="1700" dirty="0">
              <a:solidFill>
                <a:schemeClr val="accent2"/>
              </a:solidFill>
            </a:endParaRPr>
          </a:p>
          <a:p>
            <a:endParaRPr lang="ru-RU" sz="1700" b="1" dirty="0">
              <a:solidFill>
                <a:schemeClr val="accent2"/>
              </a:solidFill>
            </a:endParaRPr>
          </a:p>
          <a:p>
            <a:r>
              <a:rPr lang="ru-RU" sz="1700" b="1" dirty="0">
                <a:solidFill>
                  <a:schemeClr val="accent2"/>
                </a:solidFill>
              </a:rPr>
              <a:t>Жесткий диск </a:t>
            </a:r>
            <a:r>
              <a:rPr lang="ru-RU" sz="1700" dirty="0">
                <a:solidFill>
                  <a:schemeClr val="accent2"/>
                </a:solidFill>
              </a:rPr>
              <a:t>предназначен для постоянного хранения информации – программ, документов, игр, фотографий  и </a:t>
            </a:r>
            <a:r>
              <a:rPr lang="ru-RU" sz="1700" dirty="0" err="1">
                <a:solidFill>
                  <a:schemeClr val="accent2"/>
                </a:solidFill>
              </a:rPr>
              <a:t>тп</a:t>
            </a:r>
            <a:r>
              <a:rPr lang="ru-RU" sz="1700" dirty="0">
                <a:solidFill>
                  <a:schemeClr val="accent2"/>
                </a:solidFill>
              </a:rPr>
              <a:t>.</a:t>
            </a:r>
            <a:endParaRPr lang="en-US" sz="1700" dirty="0">
              <a:solidFill>
                <a:schemeClr val="accent2"/>
              </a:solidFill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143125" y="285750"/>
            <a:ext cx="489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УСТРОЙСТВО КОМПЬЮТЕРА</a:t>
            </a:r>
          </a:p>
        </p:txBody>
      </p:sp>
      <p:pic>
        <p:nvPicPr>
          <p:cNvPr id="1126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3308350"/>
            <a:ext cx="18573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3308350"/>
            <a:ext cx="185737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14"/>
          <p:cNvSpPr txBox="1">
            <a:spLocks noChangeArrowheads="1"/>
          </p:cNvSpPr>
          <p:nvPr/>
        </p:nvSpPr>
        <p:spPr bwMode="auto">
          <a:xfrm>
            <a:off x="157163" y="4951413"/>
            <a:ext cx="1571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>
                <a:solidFill>
                  <a:srgbClr val="C00000"/>
                </a:solidFill>
              </a:rPr>
              <a:t>процессор</a:t>
            </a:r>
          </a:p>
        </p:txBody>
      </p:sp>
      <p:sp>
        <p:nvSpPr>
          <p:cNvPr id="16" name="Стрелка углом вверх 15"/>
          <p:cNvSpPr/>
          <p:nvPr/>
        </p:nvSpPr>
        <p:spPr>
          <a:xfrm rot="1926179">
            <a:off x="1766888" y="4541838"/>
            <a:ext cx="1000125" cy="4286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2" name="TextBox 16"/>
          <p:cNvSpPr txBox="1">
            <a:spLocks noChangeArrowheads="1"/>
          </p:cNvSpPr>
          <p:nvPr/>
        </p:nvSpPr>
        <p:spPr bwMode="auto">
          <a:xfrm>
            <a:off x="3300413" y="4808538"/>
            <a:ext cx="1571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>
                <a:solidFill>
                  <a:srgbClr val="C00000"/>
                </a:solidFill>
              </a:rPr>
              <a:t>радиатор</a:t>
            </a:r>
          </a:p>
        </p:txBody>
      </p:sp>
      <p:sp>
        <p:nvSpPr>
          <p:cNvPr id="11273" name="TextBox 17"/>
          <p:cNvSpPr txBox="1">
            <a:spLocks noChangeArrowheads="1"/>
          </p:cNvSpPr>
          <p:nvPr/>
        </p:nvSpPr>
        <p:spPr bwMode="auto">
          <a:xfrm>
            <a:off x="3871913" y="3379788"/>
            <a:ext cx="15716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solidFill>
                  <a:srgbClr val="C00000"/>
                </a:solidFill>
              </a:rPr>
              <a:t>кулер</a:t>
            </a:r>
          </a:p>
        </p:txBody>
      </p:sp>
      <p:sp>
        <p:nvSpPr>
          <p:cNvPr id="11274" name="TextBox 18"/>
          <p:cNvSpPr txBox="1">
            <a:spLocks noChangeArrowheads="1"/>
          </p:cNvSpPr>
          <p:nvPr/>
        </p:nvSpPr>
        <p:spPr bwMode="auto">
          <a:xfrm>
            <a:off x="0" y="564356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1">
                <a:solidFill>
                  <a:schemeClr val="accent2"/>
                </a:solidFill>
              </a:rPr>
              <a:t>Но если мы с вами заглянем в системный блок, то процесор мы там не увидем, так как он спрятан под охлаждающей системой, защищающей его от перегрева во время работы. А вот жесткий диск увидеть можем. Причем их там может быть несколько.</a:t>
            </a:r>
          </a:p>
        </p:txBody>
      </p:sp>
      <p:pic>
        <p:nvPicPr>
          <p:cNvPr id="112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027363"/>
            <a:ext cx="18510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4" descr="http://as96.ru/img/small/secoundhandramgraphiccasw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3313113"/>
            <a:ext cx="2470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TextBox 20"/>
          <p:cNvSpPr txBox="1">
            <a:spLocks noChangeArrowheads="1"/>
          </p:cNvSpPr>
          <p:nvPr/>
        </p:nvSpPr>
        <p:spPr bwMode="auto">
          <a:xfrm>
            <a:off x="4714875" y="4813300"/>
            <a:ext cx="20002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>
                <a:solidFill>
                  <a:srgbClr val="C00000"/>
                </a:solidFill>
              </a:rPr>
              <a:t>жесткий</a:t>
            </a:r>
            <a:r>
              <a:rPr lang="ru-RU" sz="1700">
                <a:solidFill>
                  <a:schemeClr val="accent2"/>
                </a:solidFill>
              </a:rPr>
              <a:t> </a:t>
            </a:r>
            <a:r>
              <a:rPr lang="ru-RU" sz="1700">
                <a:solidFill>
                  <a:srgbClr val="C00000"/>
                </a:solidFill>
              </a:rPr>
              <a:t>диск</a:t>
            </a:r>
          </a:p>
        </p:txBody>
      </p:sp>
      <p:sp>
        <p:nvSpPr>
          <p:cNvPr id="11278" name="TextBox 20"/>
          <p:cNvSpPr txBox="1">
            <a:spLocks noChangeArrowheads="1"/>
          </p:cNvSpPr>
          <p:nvPr/>
        </p:nvSpPr>
        <p:spPr bwMode="auto">
          <a:xfrm>
            <a:off x="6858000" y="4813300"/>
            <a:ext cx="20002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>
                <a:solidFill>
                  <a:srgbClr val="C00000"/>
                </a:solidFill>
              </a:rPr>
              <a:t>оперативная память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42875" y="1143000"/>
            <a:ext cx="900112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i="1" dirty="0">
                <a:solidFill>
                  <a:schemeClr val="accent2"/>
                </a:solidFill>
              </a:rPr>
              <a:t>Компьютер может работать с разным набором внешних устройств, но существует минимальная конфигурация компьютера: </a:t>
            </a:r>
          </a:p>
          <a:p>
            <a:endParaRPr lang="ru-RU" sz="1700" i="1" dirty="0">
              <a:solidFill>
                <a:schemeClr val="accent2"/>
              </a:solidFill>
            </a:endParaRPr>
          </a:p>
          <a:p>
            <a:r>
              <a:rPr lang="ru-RU" sz="1700" b="1" dirty="0">
                <a:solidFill>
                  <a:srgbClr val="FF0000"/>
                </a:solidFill>
              </a:rPr>
              <a:t>Минимальная конфигурация</a:t>
            </a:r>
            <a:r>
              <a:rPr lang="ru-RU" sz="1700" b="1" dirty="0">
                <a:solidFill>
                  <a:schemeClr val="accent2"/>
                </a:solidFill>
              </a:rPr>
              <a:t>  </a:t>
            </a:r>
            <a:r>
              <a:rPr lang="ru-RU" sz="1700" dirty="0">
                <a:solidFill>
                  <a:schemeClr val="accent2"/>
                </a:solidFill>
              </a:rPr>
              <a:t>- минимальный набор устройств, без которых работа с компьютером становится бессмысленной.</a:t>
            </a:r>
          </a:p>
          <a:p>
            <a:endParaRPr lang="ru-RU" sz="17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ru-RU" sz="1700" dirty="0">
                <a:solidFill>
                  <a:schemeClr val="accent2"/>
                </a:solidFill>
              </a:rPr>
              <a:t> </a:t>
            </a:r>
            <a:r>
              <a:rPr lang="ru-RU" sz="1700" b="1" dirty="0">
                <a:solidFill>
                  <a:schemeClr val="accent2"/>
                </a:solidFill>
              </a:rPr>
              <a:t>системный блок </a:t>
            </a:r>
            <a:r>
              <a:rPr lang="ru-RU" sz="1700" dirty="0">
                <a:solidFill>
                  <a:schemeClr val="accent2"/>
                </a:solidFill>
              </a:rPr>
              <a:t>(«сердце и мозг машины»)</a:t>
            </a:r>
          </a:p>
          <a:p>
            <a:pPr>
              <a:buFontTx/>
              <a:buChar char="•"/>
            </a:pPr>
            <a:r>
              <a:rPr lang="ru-RU" sz="1700" dirty="0">
                <a:solidFill>
                  <a:schemeClr val="accent2"/>
                </a:solidFill>
              </a:rPr>
              <a:t> </a:t>
            </a:r>
            <a:r>
              <a:rPr lang="ru-RU" sz="1700" b="1" dirty="0">
                <a:solidFill>
                  <a:schemeClr val="accent2"/>
                </a:solidFill>
              </a:rPr>
              <a:t>клавиатура</a:t>
            </a:r>
            <a:r>
              <a:rPr lang="ru-RU" sz="1700" dirty="0">
                <a:solidFill>
                  <a:schemeClr val="accent2"/>
                </a:solidFill>
              </a:rPr>
              <a:t> (устройство для ввода информации и управления работой компьютера)</a:t>
            </a:r>
          </a:p>
          <a:p>
            <a:pPr>
              <a:buFontTx/>
              <a:buChar char="•"/>
            </a:pPr>
            <a:r>
              <a:rPr lang="ru-RU" sz="1700" dirty="0">
                <a:solidFill>
                  <a:schemeClr val="accent2"/>
                </a:solidFill>
              </a:rPr>
              <a:t> </a:t>
            </a:r>
            <a:r>
              <a:rPr lang="ru-RU" sz="1700" b="1" dirty="0" err="1">
                <a:solidFill>
                  <a:schemeClr val="accent2"/>
                </a:solidFill>
              </a:rPr>
              <a:t>монитор=дисплей</a:t>
            </a:r>
            <a:r>
              <a:rPr lang="ru-RU" sz="1700" dirty="0">
                <a:solidFill>
                  <a:schemeClr val="accent2"/>
                </a:solidFill>
              </a:rPr>
              <a:t> (устройство для вывода информации на экран)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357188" y="4500563"/>
            <a:ext cx="16764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ru-RU" sz="1700">
                <a:solidFill>
                  <a:srgbClr val="C00000"/>
                </a:solidFill>
                <a:latin typeface="Times New Roman" pitchFamily="18" charset="0"/>
              </a:rPr>
              <a:t>системный блок</a:t>
            </a:r>
          </a:p>
        </p:txBody>
      </p:sp>
      <p:pic>
        <p:nvPicPr>
          <p:cNvPr id="12292" name="Picture 10" descr="корпус+"/>
          <p:cNvPicPr>
            <a:picLocks noChangeAspect="1" noChangeArrowheads="1"/>
          </p:cNvPicPr>
          <p:nvPr/>
        </p:nvPicPr>
        <p:blipFill>
          <a:blip r:embed="rId2" cstate="print"/>
          <a:srcRect r="58316"/>
          <a:stretch>
            <a:fillRect/>
          </a:stretch>
        </p:blipFill>
        <p:spPr bwMode="auto">
          <a:xfrm>
            <a:off x="2051050" y="3933825"/>
            <a:ext cx="11747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монитор No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3965575"/>
            <a:ext cx="1428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3286125" y="4143375"/>
            <a:ext cx="9763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ru-RU" sz="1700">
                <a:solidFill>
                  <a:srgbClr val="C00000"/>
                </a:solidFill>
                <a:latin typeface="Times New Roman" pitchFamily="18" charset="0"/>
              </a:rPr>
              <a:t>монитор</a:t>
            </a:r>
          </a:p>
        </p:txBody>
      </p:sp>
      <p:pic>
        <p:nvPicPr>
          <p:cNvPr id="12295" name="Picture 13" descr="notebook2"/>
          <p:cNvPicPr>
            <a:picLocks noChangeAspect="1" noChangeArrowheads="1"/>
          </p:cNvPicPr>
          <p:nvPr/>
        </p:nvPicPr>
        <p:blipFill>
          <a:blip r:embed="rId4" cstate="print"/>
          <a:srcRect b="10811"/>
          <a:stretch>
            <a:fillRect/>
          </a:stretch>
        </p:blipFill>
        <p:spPr bwMode="auto">
          <a:xfrm>
            <a:off x="6572250" y="3929063"/>
            <a:ext cx="15716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16"/>
          <p:cNvSpPr>
            <a:spLocks noChangeArrowheads="1"/>
          </p:cNvSpPr>
          <p:nvPr/>
        </p:nvSpPr>
        <p:spPr bwMode="auto">
          <a:xfrm>
            <a:off x="0" y="5572125"/>
            <a:ext cx="32146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lvl="1" eaLnBrk="0" hangingPunct="0"/>
            <a:r>
              <a:rPr lang="ru-RU" sz="1700" i="1">
                <a:solidFill>
                  <a:srgbClr val="C00000"/>
                </a:solidFill>
                <a:latin typeface="Times New Roman" pitchFamily="18" charset="0"/>
              </a:rPr>
              <a:t>компьютер </a:t>
            </a:r>
            <a:br>
              <a:rPr lang="ru-RU" sz="1700" i="1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700" i="1">
                <a:solidFill>
                  <a:srgbClr val="C00000"/>
                </a:solidFill>
                <a:latin typeface="Times New Roman" pitchFamily="18" charset="0"/>
              </a:rPr>
              <a:t> настольном исполнении</a:t>
            </a:r>
          </a:p>
        </p:txBody>
      </p:sp>
      <p:sp>
        <p:nvSpPr>
          <p:cNvPr id="12297" name="Rectangle 17"/>
          <p:cNvSpPr>
            <a:spLocks noChangeArrowheads="1"/>
          </p:cNvSpPr>
          <p:nvPr/>
        </p:nvSpPr>
        <p:spPr bwMode="auto">
          <a:xfrm>
            <a:off x="5867400" y="5216525"/>
            <a:ext cx="3810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ru-RU" sz="1700" i="1">
                <a:solidFill>
                  <a:srgbClr val="C00000"/>
                </a:solidFill>
                <a:latin typeface="Times New Roman" pitchFamily="18" charset="0"/>
              </a:rPr>
              <a:t>        компьютер в компактном </a:t>
            </a:r>
          </a:p>
          <a:p>
            <a:pPr eaLnBrk="0" hangingPunct="0"/>
            <a:r>
              <a:rPr lang="ru-RU" sz="1700" i="1">
                <a:solidFill>
                  <a:srgbClr val="C00000"/>
                </a:solidFill>
                <a:latin typeface="Times New Roman" pitchFamily="18" charset="0"/>
              </a:rPr>
              <a:t>        исполнении (notebook)</a:t>
            </a:r>
          </a:p>
        </p:txBody>
      </p:sp>
      <p:pic>
        <p:nvPicPr>
          <p:cNvPr id="12298" name="Picture 7" descr="клавиатур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5143500"/>
            <a:ext cx="1368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4143375" y="5572125"/>
            <a:ext cx="12128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ru-RU" sz="1700">
                <a:solidFill>
                  <a:srgbClr val="C00000"/>
                </a:solidFill>
                <a:latin typeface="Times New Roman" pitchFamily="18" charset="0"/>
              </a:rPr>
              <a:t>клавиатура</a:t>
            </a:r>
          </a:p>
        </p:txBody>
      </p:sp>
      <p:sp>
        <p:nvSpPr>
          <p:cNvPr id="12300" name="TextBox 13"/>
          <p:cNvSpPr txBox="1">
            <a:spLocks noChangeArrowheads="1"/>
          </p:cNvSpPr>
          <p:nvPr/>
        </p:nvSpPr>
        <p:spPr bwMode="auto">
          <a:xfrm>
            <a:off x="142875" y="214313"/>
            <a:ext cx="88582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solidFill>
                  <a:schemeClr val="accent2"/>
                </a:solidFill>
              </a:rPr>
              <a:t>Устройства, подключающиеся к системному блоку снаружи, считаются </a:t>
            </a:r>
            <a:r>
              <a:rPr lang="ru-RU" sz="1700" b="1">
                <a:solidFill>
                  <a:schemeClr val="accent2"/>
                </a:solidFill>
              </a:rPr>
              <a:t>внешними (или периферийными).</a:t>
            </a:r>
            <a:r>
              <a:rPr lang="ru-RU" sz="1700" i="1">
                <a:solidFill>
                  <a:schemeClr val="accent2"/>
                </a:solidFill>
              </a:rPr>
              <a:t> </a:t>
            </a:r>
            <a:r>
              <a:rPr lang="ru-RU" sz="1700">
                <a:solidFill>
                  <a:schemeClr val="accent2"/>
                </a:solidFill>
              </a:rPr>
              <a:t>Обычно эти устройства предназначены для ввода и вывода информации.</a:t>
            </a:r>
            <a:endParaRPr lang="ru-RU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2857500" y="3500438"/>
            <a:ext cx="500063" cy="5500687"/>
          </a:xfrm>
          <a:prstGeom prst="leftBrace">
            <a:avLst>
              <a:gd name="adj1" fmla="val 8333"/>
              <a:gd name="adj2" fmla="val 48974"/>
            </a:avLst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Выгнутая влево стрелка 17"/>
          <p:cNvSpPr/>
          <p:nvPr/>
        </p:nvSpPr>
        <p:spPr>
          <a:xfrm rot="15195924">
            <a:off x="6152356" y="5468144"/>
            <a:ext cx="536575" cy="1760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2339975"/>
            <a:ext cx="15716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5"/>
          <p:cNvSpPr>
            <a:spLocks noChangeArrowheads="1"/>
          </p:cNvSpPr>
          <p:nvPr/>
        </p:nvSpPr>
        <p:spPr bwMode="auto">
          <a:xfrm>
            <a:off x="250825" y="609600"/>
            <a:ext cx="88931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82663" indent="-982663">
              <a:lnSpc>
                <a:spcPct val="110000"/>
              </a:lnSpc>
            </a:pPr>
            <a:r>
              <a:rPr lang="ru-RU" sz="1700">
                <a:solidFill>
                  <a:schemeClr val="accent2"/>
                </a:solidFill>
                <a:latin typeface="Tahoma" pitchFamily="34" charset="0"/>
              </a:rPr>
              <a:t>- </a:t>
            </a:r>
            <a:r>
              <a:rPr lang="ru-RU" sz="1700" b="1">
                <a:solidFill>
                  <a:schemeClr val="accent2"/>
                </a:solidFill>
                <a:latin typeface="Tahoma" pitchFamily="34" charset="0"/>
              </a:rPr>
              <a:t>мышь</a:t>
            </a:r>
            <a:r>
              <a:rPr lang="ru-RU" sz="1700">
                <a:solidFill>
                  <a:schemeClr val="accent2"/>
                </a:solidFill>
                <a:latin typeface="Tahoma" pitchFamily="34" charset="0"/>
              </a:rPr>
              <a:t> = манипулятор мышь (устройство, облегчающее ввод информации и управление работой компьютера)</a:t>
            </a:r>
          </a:p>
          <a:p>
            <a:pPr marL="982663" indent="-982663">
              <a:lnSpc>
                <a:spcPct val="110000"/>
              </a:lnSpc>
            </a:pPr>
            <a:r>
              <a:rPr lang="ru-RU" sz="1700">
                <a:solidFill>
                  <a:schemeClr val="accent2"/>
                </a:solidFill>
                <a:latin typeface="Tahoma" pitchFamily="34" charset="0"/>
              </a:rPr>
              <a:t>- </a:t>
            </a:r>
            <a:r>
              <a:rPr lang="ru-RU" sz="1700" b="1">
                <a:solidFill>
                  <a:schemeClr val="accent2"/>
                </a:solidFill>
                <a:latin typeface="Tahoma" pitchFamily="34" charset="0"/>
              </a:rPr>
              <a:t>принтер</a:t>
            </a:r>
            <a:r>
              <a:rPr lang="ru-RU" sz="1700">
                <a:solidFill>
                  <a:schemeClr val="accent2"/>
                </a:solidFill>
                <a:latin typeface="Tahoma" pitchFamily="34" charset="0"/>
              </a:rPr>
              <a:t> (устройство для вывода информации на бумагу)</a:t>
            </a:r>
          </a:p>
          <a:p>
            <a:pPr marL="982663" indent="-982663">
              <a:lnSpc>
                <a:spcPct val="110000"/>
              </a:lnSpc>
            </a:pPr>
            <a:r>
              <a:rPr lang="ru-RU" sz="1700">
                <a:solidFill>
                  <a:schemeClr val="accent2"/>
                </a:solidFill>
                <a:latin typeface="Tahoma" pitchFamily="34" charset="0"/>
              </a:rPr>
              <a:t>- </a:t>
            </a:r>
            <a:r>
              <a:rPr lang="ru-RU" sz="1700" b="1">
                <a:solidFill>
                  <a:schemeClr val="accent2"/>
                </a:solidFill>
                <a:latin typeface="Tahoma" pitchFamily="34" charset="0"/>
              </a:rPr>
              <a:t>сканер</a:t>
            </a:r>
            <a:r>
              <a:rPr lang="ru-RU" sz="1700">
                <a:solidFill>
                  <a:schemeClr val="accent2"/>
                </a:solidFill>
                <a:latin typeface="Tahoma" pitchFamily="34" charset="0"/>
              </a:rPr>
              <a:t> (устройство для ввода графической информации с бумажного носителя)</a:t>
            </a:r>
          </a:p>
          <a:p>
            <a:pPr marL="982663" indent="-982663">
              <a:lnSpc>
                <a:spcPct val="110000"/>
              </a:lnSpc>
            </a:pPr>
            <a:r>
              <a:rPr lang="ru-RU" sz="1700">
                <a:solidFill>
                  <a:schemeClr val="accent2"/>
                </a:solidFill>
                <a:latin typeface="Tahoma" pitchFamily="34" charset="0"/>
              </a:rPr>
              <a:t>- </a:t>
            </a:r>
            <a:r>
              <a:rPr lang="ru-RU" sz="1700" b="1">
                <a:solidFill>
                  <a:schemeClr val="accent2"/>
                </a:solidFill>
                <a:latin typeface="Tahoma" pitchFamily="34" charset="0"/>
              </a:rPr>
              <a:t>колонки</a:t>
            </a:r>
            <a:r>
              <a:rPr lang="ru-RU" sz="1700">
                <a:solidFill>
                  <a:schemeClr val="accent2"/>
                </a:solidFill>
                <a:latin typeface="Tahoma" pitchFamily="34" charset="0"/>
              </a:rPr>
              <a:t> (устройство для вывода звуковой информации)</a:t>
            </a:r>
          </a:p>
          <a:p>
            <a:pPr marL="982663" indent="-982663">
              <a:lnSpc>
                <a:spcPct val="110000"/>
              </a:lnSpc>
            </a:pPr>
            <a:r>
              <a:rPr lang="ru-RU" sz="1700">
                <a:solidFill>
                  <a:schemeClr val="accent2"/>
                </a:solidFill>
                <a:latin typeface="Tahoma" pitchFamily="34" charset="0"/>
              </a:rPr>
              <a:t>- </a:t>
            </a:r>
            <a:r>
              <a:rPr lang="ru-RU" sz="1700" b="1">
                <a:solidFill>
                  <a:schemeClr val="accent2"/>
                </a:solidFill>
                <a:latin typeface="Tahoma" pitchFamily="34" charset="0"/>
              </a:rPr>
              <a:t>микрофон</a:t>
            </a:r>
            <a:r>
              <a:rPr lang="ru-RU" sz="1700">
                <a:solidFill>
                  <a:schemeClr val="accent2"/>
                </a:solidFill>
                <a:latin typeface="Tahoma" pitchFamily="34" charset="0"/>
              </a:rPr>
              <a:t> (устройство для ввода звуковой информации)</a:t>
            </a:r>
          </a:p>
        </p:txBody>
      </p:sp>
      <p:sp>
        <p:nvSpPr>
          <p:cNvPr id="13316" name="Rectangle 16"/>
          <p:cNvSpPr>
            <a:spLocks noChangeArrowheads="1"/>
          </p:cNvSpPr>
          <p:nvPr/>
        </p:nvSpPr>
        <p:spPr bwMode="auto">
          <a:xfrm>
            <a:off x="1928813" y="214313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ДОПОЛНИТЕЛЬНЫЕ УСТРОЙСТВА</a:t>
            </a:r>
          </a:p>
        </p:txBody>
      </p:sp>
      <p:pic>
        <p:nvPicPr>
          <p:cNvPr id="1331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697163"/>
            <a:ext cx="830263" cy="671512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8" name="Picture 19" descr="scaner_exam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554288"/>
            <a:ext cx="18684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0" descr="коло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2554288"/>
            <a:ext cx="1157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1" descr="printer_examp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2054225"/>
            <a:ext cx="13541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22"/>
          <p:cNvSpPr>
            <a:spLocks noChangeArrowheads="1"/>
          </p:cNvSpPr>
          <p:nvPr/>
        </p:nvSpPr>
        <p:spPr bwMode="auto">
          <a:xfrm>
            <a:off x="214313" y="3340100"/>
            <a:ext cx="9906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сканер</a:t>
            </a:r>
          </a:p>
        </p:txBody>
      </p:sp>
      <p:sp>
        <p:nvSpPr>
          <p:cNvPr id="13322" name="Rectangle 23"/>
          <p:cNvSpPr>
            <a:spLocks noChangeArrowheads="1"/>
          </p:cNvSpPr>
          <p:nvPr/>
        </p:nvSpPr>
        <p:spPr bwMode="auto">
          <a:xfrm>
            <a:off x="6500813" y="3268663"/>
            <a:ext cx="14398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принтер</a:t>
            </a:r>
          </a:p>
        </p:txBody>
      </p:sp>
      <p:sp>
        <p:nvSpPr>
          <p:cNvPr id="13323" name="Rectangle 24"/>
          <p:cNvSpPr>
            <a:spLocks noChangeArrowheads="1"/>
          </p:cNvSpPr>
          <p:nvPr/>
        </p:nvSpPr>
        <p:spPr bwMode="auto">
          <a:xfrm>
            <a:off x="4714875" y="2411413"/>
            <a:ext cx="12954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колонки</a:t>
            </a:r>
          </a:p>
        </p:txBody>
      </p:sp>
      <p:sp>
        <p:nvSpPr>
          <p:cNvPr id="13324" name="TextBox 20"/>
          <p:cNvSpPr txBox="1">
            <a:spLocks noChangeArrowheads="1"/>
          </p:cNvSpPr>
          <p:nvPr/>
        </p:nvSpPr>
        <p:spPr bwMode="auto">
          <a:xfrm>
            <a:off x="391417" y="4005064"/>
            <a:ext cx="850106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dirty="0">
                <a:solidFill>
                  <a:schemeClr val="accent2"/>
                </a:solidFill>
              </a:rPr>
              <a:t>Существует множество дополнительных устройств  для управления компьютером во время игры </a:t>
            </a:r>
          </a:p>
        </p:txBody>
      </p:sp>
      <p:pic>
        <p:nvPicPr>
          <p:cNvPr id="13325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4697413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2"/>
          <p:cNvPicPr>
            <a:picLocks noChangeAspect="1" noChangeArrowheads="1"/>
          </p:cNvPicPr>
          <p:nvPr/>
        </p:nvPicPr>
        <p:blipFill>
          <a:blip r:embed="rId8" cstate="print"/>
          <a:srcRect l="9917" r="10744"/>
          <a:stretch>
            <a:fillRect/>
          </a:stretch>
        </p:blipFill>
        <p:spPr bwMode="auto">
          <a:xfrm>
            <a:off x="3571875" y="4554538"/>
            <a:ext cx="2286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Rectangle 18"/>
          <p:cNvSpPr>
            <a:spLocks noChangeArrowheads="1"/>
          </p:cNvSpPr>
          <p:nvPr/>
        </p:nvSpPr>
        <p:spPr bwMode="auto">
          <a:xfrm>
            <a:off x="2071688" y="3340100"/>
            <a:ext cx="9906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мышка</a:t>
            </a:r>
          </a:p>
        </p:txBody>
      </p:sp>
      <p:sp>
        <p:nvSpPr>
          <p:cNvPr id="13328" name="Rectangle 24"/>
          <p:cNvSpPr>
            <a:spLocks noChangeArrowheads="1"/>
          </p:cNvSpPr>
          <p:nvPr/>
        </p:nvSpPr>
        <p:spPr bwMode="auto">
          <a:xfrm>
            <a:off x="5143500" y="3340100"/>
            <a:ext cx="1295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микрофон</a:t>
            </a:r>
          </a:p>
        </p:txBody>
      </p:sp>
      <p:sp>
        <p:nvSpPr>
          <p:cNvPr id="13329" name="Rectangle 22"/>
          <p:cNvSpPr>
            <a:spLocks noChangeArrowheads="1"/>
          </p:cNvSpPr>
          <p:nvPr/>
        </p:nvSpPr>
        <p:spPr bwMode="auto">
          <a:xfrm>
            <a:off x="571500" y="6126163"/>
            <a:ext cx="18573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джостик</a:t>
            </a:r>
          </a:p>
        </p:txBody>
      </p:sp>
      <p:sp>
        <p:nvSpPr>
          <p:cNvPr id="13330" name="Rectangle 22"/>
          <p:cNvSpPr>
            <a:spLocks noChangeArrowheads="1"/>
          </p:cNvSpPr>
          <p:nvPr/>
        </p:nvSpPr>
        <p:spPr bwMode="auto">
          <a:xfrm>
            <a:off x="3429000" y="5983288"/>
            <a:ext cx="990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руль</a:t>
            </a:r>
          </a:p>
        </p:txBody>
      </p:sp>
      <p:pic>
        <p:nvPicPr>
          <p:cNvPr id="13331" name="Picture 26"/>
          <p:cNvPicPr>
            <a:picLocks noChangeAspect="1" noChangeArrowheads="1"/>
          </p:cNvPicPr>
          <p:nvPr/>
        </p:nvPicPr>
        <p:blipFill>
          <a:blip r:embed="rId9" cstate="print"/>
          <a:srcRect b="4546"/>
          <a:stretch>
            <a:fillRect/>
          </a:stretch>
        </p:blipFill>
        <p:spPr bwMode="auto">
          <a:xfrm>
            <a:off x="6429375" y="4554538"/>
            <a:ext cx="23193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Rectangle 22"/>
          <p:cNvSpPr>
            <a:spLocks noChangeArrowheads="1"/>
          </p:cNvSpPr>
          <p:nvPr/>
        </p:nvSpPr>
        <p:spPr bwMode="auto">
          <a:xfrm>
            <a:off x="6500813" y="6197600"/>
            <a:ext cx="18573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геймпад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85750" y="214313"/>
            <a:ext cx="850106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 dirty="0" smtClean="0">
                <a:solidFill>
                  <a:schemeClr val="accent2"/>
                </a:solidFill>
              </a:rPr>
              <a:t>Проектор</a:t>
            </a:r>
            <a:r>
              <a:rPr lang="ru-RU" sz="1700" dirty="0" smtClean="0">
                <a:solidFill>
                  <a:schemeClr val="accent2"/>
                </a:solidFill>
              </a:rPr>
              <a:t> </a:t>
            </a:r>
            <a:r>
              <a:rPr lang="ru-RU" sz="1700" dirty="0">
                <a:solidFill>
                  <a:schemeClr val="accent2"/>
                </a:solidFill>
              </a:rPr>
              <a:t>– устройство для вывода  (проецирования) изображения на внешний </a:t>
            </a:r>
            <a:r>
              <a:rPr lang="ru-RU" sz="1700" dirty="0" smtClean="0">
                <a:solidFill>
                  <a:schemeClr val="accent2"/>
                </a:solidFill>
              </a:rPr>
              <a:t>экран.</a:t>
            </a:r>
            <a:endParaRPr lang="ru-RU" sz="1700" dirty="0">
              <a:solidFill>
                <a:schemeClr val="accent2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143250"/>
            <a:ext cx="1643063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285875"/>
            <a:ext cx="27146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8"/>
          <p:cNvSpPr>
            <a:spLocks noChangeArrowheads="1"/>
          </p:cNvSpPr>
          <p:nvPr/>
        </p:nvSpPr>
        <p:spPr bwMode="auto">
          <a:xfrm>
            <a:off x="1857375" y="3500438"/>
            <a:ext cx="14287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проектор</a:t>
            </a:r>
          </a:p>
        </p:txBody>
      </p:sp>
      <p:sp>
        <p:nvSpPr>
          <p:cNvPr id="14342" name="Rectangle 18"/>
          <p:cNvSpPr>
            <a:spLocks noChangeArrowheads="1"/>
          </p:cNvSpPr>
          <p:nvPr/>
        </p:nvSpPr>
        <p:spPr bwMode="auto">
          <a:xfrm>
            <a:off x="4643438" y="3143250"/>
            <a:ext cx="1428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Графический планшет</a:t>
            </a:r>
          </a:p>
        </p:txBody>
      </p:sp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 cstate="print"/>
          <a:srcRect r="15150" b="12689"/>
          <a:stretch>
            <a:fillRect/>
          </a:stretch>
        </p:blipFill>
        <p:spPr bwMode="auto">
          <a:xfrm>
            <a:off x="3357563" y="928688"/>
            <a:ext cx="2286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11"/>
          <p:cNvSpPr>
            <a:spLocks noChangeArrowheads="1"/>
          </p:cNvSpPr>
          <p:nvPr/>
        </p:nvSpPr>
        <p:spPr bwMode="auto">
          <a:xfrm>
            <a:off x="142875" y="4714875"/>
            <a:ext cx="89296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>
                <a:solidFill>
                  <a:schemeClr val="accent2"/>
                </a:solidFill>
              </a:rPr>
              <a:t>Графический планшет </a:t>
            </a:r>
            <a:r>
              <a:rPr lang="ru-RU" sz="1700">
                <a:solidFill>
                  <a:schemeClr val="accent2"/>
                </a:solidFill>
              </a:rPr>
              <a:t>- средство бесклавиатурного ввода  данных и графических изображений в компьютер, позволяющее, например, вводить от руки текст, рисунки, ставить подпись в текстовом редакторе, рисовать и т.д.</a:t>
            </a:r>
            <a:endParaRPr lang="en-US" sz="1700">
              <a:solidFill>
                <a:schemeClr val="accent2"/>
              </a:solidFill>
            </a:endParaRPr>
          </a:p>
          <a:p>
            <a:endParaRPr lang="ru-RU" sz="1700" b="1">
              <a:solidFill>
                <a:schemeClr val="accent2"/>
              </a:solidFill>
            </a:endParaRPr>
          </a:p>
          <a:p>
            <a:r>
              <a:rPr lang="en-US" sz="1700" b="1">
                <a:solidFill>
                  <a:schemeClr val="accent2"/>
                </a:solidFill>
              </a:rPr>
              <a:t>Web </a:t>
            </a:r>
            <a:r>
              <a:rPr lang="ru-RU" sz="1700" b="1">
                <a:solidFill>
                  <a:schemeClr val="accent2"/>
                </a:solidFill>
              </a:rPr>
              <a:t>камера </a:t>
            </a:r>
            <a:r>
              <a:rPr lang="ru-RU" sz="1700">
                <a:solidFill>
                  <a:schemeClr val="accent2"/>
                </a:solidFill>
              </a:rPr>
              <a:t>– используется для предеачи изображения в режиме реального времени – разговоров по скайпу, организации телеконференций, наблюдения за каким-либо объектом и тп.</a:t>
            </a:r>
          </a:p>
          <a:p>
            <a:r>
              <a:rPr lang="ru-RU" sz="170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3286125"/>
            <a:ext cx="1643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6" cstate="print"/>
          <a:srcRect l="21387" t="5202" r="24855" b="9827"/>
          <a:stretch>
            <a:fillRect/>
          </a:stretch>
        </p:blipFill>
        <p:spPr bwMode="auto">
          <a:xfrm>
            <a:off x="7500938" y="2071688"/>
            <a:ext cx="1492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1143000"/>
            <a:ext cx="178593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8"/>
          <p:cNvSpPr>
            <a:spLocks noChangeArrowheads="1"/>
          </p:cNvSpPr>
          <p:nvPr/>
        </p:nvSpPr>
        <p:spPr bwMode="auto">
          <a:xfrm>
            <a:off x="6429375" y="2714625"/>
            <a:ext cx="14287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700">
                <a:solidFill>
                  <a:srgbClr val="993300"/>
                </a:solidFill>
                <a:latin typeface="Times New Roman" pitchFamily="18" charset="0"/>
              </a:rPr>
              <a:t>Web</a:t>
            </a:r>
            <a:r>
              <a:rPr lang="ru-RU" sz="1700">
                <a:solidFill>
                  <a:srgbClr val="993300"/>
                </a:solidFill>
                <a:latin typeface="Times New Roman" pitchFamily="18" charset="0"/>
              </a:rPr>
              <a:t> камера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511</TotalTime>
  <Words>888</Words>
  <Application>Microsoft Office PowerPoint</Application>
  <PresentationFormat>Экран (4:3)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</vt:lpstr>
      <vt:lpstr>Wingdings 2</vt:lpstr>
      <vt:lpstr>Perpetua</vt:lpstr>
      <vt:lpstr>Times New Roman</vt:lpstr>
      <vt:lpstr>Tahoma</vt:lpstr>
      <vt:lpstr>Franklin Gothic Book</vt:lpstr>
      <vt:lpstr>Справедливость</vt:lpstr>
      <vt:lpstr>Информатика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Schetinin</dc:creator>
  <cp:lastModifiedBy>gym1505</cp:lastModifiedBy>
  <cp:revision>57</cp:revision>
  <dcterms:created xsi:type="dcterms:W3CDTF">2006-02-20T19:05:52Z</dcterms:created>
  <dcterms:modified xsi:type="dcterms:W3CDTF">2016-09-01T14:23:27Z</dcterms:modified>
</cp:coreProperties>
</file>