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308" r:id="rId4"/>
    <p:sldId id="257" r:id="rId5"/>
    <p:sldId id="258" r:id="rId6"/>
    <p:sldId id="259" r:id="rId7"/>
    <p:sldId id="260" r:id="rId8"/>
    <p:sldId id="303" r:id="rId9"/>
    <p:sldId id="261" r:id="rId10"/>
    <p:sldId id="262" r:id="rId11"/>
    <p:sldId id="263" r:id="rId12"/>
    <p:sldId id="264" r:id="rId13"/>
    <p:sldId id="304" r:id="rId14"/>
    <p:sldId id="306" r:id="rId15"/>
    <p:sldId id="307" r:id="rId16"/>
    <p:sldId id="265" r:id="rId17"/>
    <p:sldId id="266" r:id="rId18"/>
    <p:sldId id="267" r:id="rId19"/>
    <p:sldId id="310" r:id="rId20"/>
    <p:sldId id="311" r:id="rId21"/>
    <p:sldId id="268" r:id="rId22"/>
    <p:sldId id="312" r:id="rId23"/>
    <p:sldId id="313" r:id="rId24"/>
    <p:sldId id="269" r:id="rId25"/>
    <p:sldId id="270" r:id="rId26"/>
    <p:sldId id="271" r:id="rId27"/>
    <p:sldId id="272" r:id="rId28"/>
    <p:sldId id="273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300" r:id="rId39"/>
    <p:sldId id="30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15" autoAdjust="0"/>
    <p:restoredTop sz="94660"/>
  </p:normalViewPr>
  <p:slideViewPr>
    <p:cSldViewPr>
      <p:cViewPr>
        <p:scale>
          <a:sx n="66" d="100"/>
          <a:sy n="66" d="100"/>
        </p:scale>
        <p:origin x="-129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0D53-C66D-4A08-8813-6607377CE4AD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54B8-C829-46CE-9FF5-637FF54ED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5C1A-B980-4EB2-9FEC-643D2FE5DE71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5471-0E2C-4773-BEAD-FDD75E458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4787-055A-4F03-83AC-735A5E199E50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0209-9593-44CB-A6B9-83CFAED56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9F48-B649-4AD0-AE79-C8D19FB13FC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2EC7-911F-4D57-9F12-BD53824C1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298A-9FDC-4D97-B392-98AD595F19EC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0F6D-CE45-4539-B479-4E7A95CD0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6C05-9C8B-4405-AF17-EFC1BFFFE980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B60C-A8FC-4A58-AE1B-7E809D02C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D7B4-D68A-4E1F-B215-C65CE9ACC457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AF6A-116C-4140-BF62-68409F4F3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97FE-E0D6-4626-961B-8F2817027558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32CA-9656-43FA-BC87-0F94D700E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A39A-E94D-4B78-B3AE-865AE7F3BFCA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37CA-1EB8-4456-9853-C3BF4CC8C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3368-A40E-40F3-AE29-D2E5D8E4A71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71C5-857E-4493-9274-615A7F157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E3BA-64CE-4A21-A2F4-F44EF9058AC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BB14-3592-4646-9D4A-E697C3943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39D39-E996-4F91-A50A-F23591D2282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ED1CE-07CB-4AA7-9AF2-AD893D376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ok.liceymum.ru/lib/exe/detail.php?id=%D1%83%D1%80%D0%BE%D0%BA_1._%D0%BF%D0%BA_%D0%B8_%D0%BF%D1%80%D0%BE%D0%B3%D1%80%D0%B0%D0%BC%D0%BC%D0%BD%D0%BE%D0%B5_%D0%BE%D0%B1%D0%B5%D1%81%D0%BF%D0%B5%D1%87%D0%B5%D0%BD%D0%B8%D0%B5&amp;cache=cache&amp;media=risunok2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slide" Target="slide28.xml"/><Relationship Id="rId4" Type="http://schemas.openxmlformats.org/officeDocument/2006/relationships/slide" Target="slide16.xml"/><Relationship Id="rId9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center.ru/fc-articles/Technical/20010407/palomino-mobil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7356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УСТРОЙСТВО КОМПЬЮТЕРА 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786188" y="5143500"/>
            <a:ext cx="4929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МАТЕРИАЛ К УРОКАМ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0" y="-139700"/>
            <a:ext cx="892968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4) Регистры - ячейки памяти, которые служат для кратковременного хранения и преобразования данных и команд. На физическом уровне регистр – совокупность триггеров, способных хранить один двоичный разряд и связанных между собой общей системой управления 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 </a:t>
            </a:r>
          </a:p>
          <a:p>
            <a:r>
              <a:rPr lang="ru-RU" sz="1600">
                <a:latin typeface="Calibri" pitchFamily="34" charset="0"/>
              </a:rPr>
              <a:t>5) Счетчик команд – регистр управляющего устройства компьютера содержимое, которого соответствует адресу очередной выполняемой команды. Счетчик команд служит для автоматической выборки программы из последовательных ячеек памяти 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2349500"/>
            <a:ext cx="8286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6) Кэш память - очень быстрая память малого объема служит для увеличения производительности компьютера, согласования работы устройств различной скорости. Кэш-память может быть встроена сразу в процессор или размещаться на материнской плате 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 </a:t>
            </a:r>
          </a:p>
          <a:p>
            <a:r>
              <a:rPr lang="ru-RU" sz="1600">
                <a:latin typeface="Calibri" pitchFamily="34" charset="0"/>
              </a:rPr>
              <a:t>7) Сопроцессор – вспомогательный процессор, предназначенный для выполнения математических и логических действий. Использование сопроцессора позволяет ускорить процесс обработки информации компьютером 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6037263" y="6488113"/>
            <a:ext cx="2963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hlinkClick r:id="rId2" action="ppaction://hlinksldjump"/>
              </a:rPr>
              <a:t>УСТРОЙСТВА КОМПЬЮТЕРА</a:t>
            </a:r>
            <a:endParaRPr lang="ru-RU">
              <a:latin typeface="Calibri" pitchFamily="34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0" y="4652963"/>
            <a:ext cx="83581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>
                <a:latin typeface="Calibri" pitchFamily="34" charset="0"/>
              </a:rPr>
              <a:t>Основная характеристика процессора </a:t>
            </a:r>
            <a:r>
              <a:rPr lang="ru-RU" sz="1600">
                <a:latin typeface="Calibri" pitchFamily="34" charset="0"/>
              </a:rPr>
              <a:t>– тактовая частота (измеряется в мегагерцах (МГц) и гигагерцах (ГГц)). Чем выше тактовая частота, тем выше производительность компьютера. Есть еще насколько важных характеристик процессора – тип ядра и технология производства, частота системной шины.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/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Наиболее популярные процессоры сегодня производят фирмы Intel и AMD.</a:t>
            </a:r>
          </a:p>
          <a:p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6862">
            <a:off x="4754563" y="4252913"/>
            <a:ext cx="41322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85750" y="142875"/>
            <a:ext cx="850106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ВНУТРЕННЯЯ ПАМЯТЬ</a:t>
            </a:r>
          </a:p>
          <a:p>
            <a:r>
              <a:rPr lang="ru-RU" b="1">
                <a:latin typeface="Calibri" pitchFamily="34" charset="0"/>
              </a:rPr>
              <a:t>Память компьютера (Memory)</a:t>
            </a:r>
            <a:r>
              <a:rPr lang="ru-RU">
                <a:latin typeface="Calibri" pitchFamily="34" charset="0"/>
              </a:rPr>
              <a:t> - устройство для запоминания данных.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 зависимости от характера использования различают внутреннюю или внешнюю память. </a:t>
            </a:r>
          </a:p>
          <a:p>
            <a:pPr algn="ctr"/>
            <a:r>
              <a:rPr lang="ru-RU" b="1" i="1">
                <a:latin typeface="Calibri" pitchFamily="34" charset="0"/>
              </a:rPr>
              <a:t>Внутренняя память</a:t>
            </a:r>
          </a:p>
          <a:p>
            <a:r>
              <a:rPr lang="ru-RU" i="1">
                <a:latin typeface="Calibri" pitchFamily="34" charset="0"/>
              </a:rPr>
              <a:t>Оперативная память (ОП)</a:t>
            </a:r>
            <a:r>
              <a:rPr lang="ru-RU">
                <a:latin typeface="Calibri" pitchFamily="34" charset="0"/>
              </a:rPr>
              <a:t> предназначена для временного хранения выполняемых программ и данных, обрабатываемых этими программами. Это </a:t>
            </a:r>
            <a:r>
              <a:rPr lang="ru-RU" b="1">
                <a:latin typeface="Calibri" pitchFamily="34" charset="0"/>
              </a:rPr>
              <a:t>энергозависимая </a:t>
            </a:r>
            <a:r>
              <a:rPr lang="ru-RU">
                <a:latin typeface="Calibri" pitchFamily="34" charset="0"/>
              </a:rPr>
              <a:t>память. Физически реализуется в модулях ОЗУ (оперативных запоминающих устройствах) различного типа. При выключении электропитания вся информация в оперативной памяти исчезает. </a:t>
            </a:r>
          </a:p>
          <a:p>
            <a:r>
              <a:rPr lang="ru-RU">
                <a:latin typeface="Calibri" pitchFamily="34" charset="0"/>
              </a:rPr>
              <a:t>Объём хранящейся информации в ОЗУ составляет от 32 Мбайт до 2 Гбайт и более. ОП непосредственно связана с процессором. Возможности ПК во многом зависят от объёма ОП. 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357188" y="3786188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Важнейшей характеристикой модулей памяти является быстродействие. Модули памяти могут различаться между собой по размеру и количеству контактов, быстродействию, информационной емкостью и т.д.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28625" y="5000625"/>
            <a:ext cx="4357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Доступ к оперативной памяти у процессора в сотни тысяч раз больше, чем к дисковой</a:t>
            </a:r>
          </a:p>
        </p:txBody>
      </p:sp>
      <p:sp>
        <p:nvSpPr>
          <p:cNvPr id="14342" name="Прямоугольник 11"/>
          <p:cNvSpPr>
            <a:spLocks noChangeArrowheads="1"/>
          </p:cNvSpPr>
          <p:nvPr/>
        </p:nvSpPr>
        <p:spPr bwMode="auto">
          <a:xfrm>
            <a:off x="428625" y="6069013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Процессор компьютера может работать только с теми данными, которые хранятся в ячейках его оперативной памяти.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71438" y="214313"/>
            <a:ext cx="885825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sz="1600" i="1">
                <a:latin typeface="Calibri" pitchFamily="34" charset="0"/>
              </a:rPr>
              <a:t>Постоянное запоминающее устройство (ПЗУ)</a:t>
            </a:r>
            <a:r>
              <a:rPr lang="ru-RU" sz="1600">
                <a:latin typeface="Calibri" pitchFamily="34" charset="0"/>
              </a:rPr>
              <a:t> – </a:t>
            </a:r>
            <a:r>
              <a:rPr lang="ru-RU" sz="1600" b="1">
                <a:latin typeface="Calibri" pitchFamily="34" charset="0"/>
              </a:rPr>
              <a:t>энергонезависимая</a:t>
            </a:r>
            <a:r>
              <a:rPr lang="ru-RU" sz="1600">
                <a:latin typeface="Calibri" pitchFamily="34" charset="0"/>
              </a:rPr>
              <a:t> память для хранения программ управления работой и тестирования устройств ПК. Важнейшая микросхема ПЗУ – модуль BIOS (Basic Input/Output System – базовая система ввода/вывода), в котором хранятся программы автоматического тестирования устройств после включения компьютера и загрузки ОС в оперативную память. </a:t>
            </a:r>
          </a:p>
          <a:p>
            <a:r>
              <a:rPr lang="ru-RU" sz="1600">
                <a:latin typeface="Calibri" pitchFamily="34" charset="0"/>
              </a:rPr>
              <a:t> </a:t>
            </a:r>
            <a:endParaRPr lang="ru-RU" sz="1600" i="1">
              <a:latin typeface="Calibri" pitchFamily="34" charset="0"/>
            </a:endParaRPr>
          </a:p>
          <a:p>
            <a:r>
              <a:rPr lang="ru-RU" sz="1600" i="1">
                <a:latin typeface="Calibri" pitchFamily="34" charset="0"/>
              </a:rPr>
              <a:t>Перепрограммируемая постоянная память </a:t>
            </a:r>
            <a:r>
              <a:rPr lang="ru-RU" sz="1600" b="1" i="1">
                <a:latin typeface="Calibri" pitchFamily="34" charset="0"/>
              </a:rPr>
              <a:t> CMOS   </a:t>
            </a:r>
            <a:r>
              <a:rPr lang="ru-RU" sz="1600" i="1">
                <a:latin typeface="Calibri" pitchFamily="34" charset="0"/>
              </a:rPr>
              <a:t>(Complementary Metal-Oxide Semiconductor)</a:t>
            </a:r>
            <a:r>
              <a:rPr lang="ru-RU" sz="1600">
                <a:latin typeface="Calibri" pitchFamily="34" charset="0"/>
              </a:rPr>
              <a:t> – «полупостоянная память» - </a:t>
            </a:r>
            <a:r>
              <a:rPr lang="ru-RU" sz="1600" b="1">
                <a:latin typeface="Calibri" pitchFamily="34" charset="0"/>
              </a:rPr>
              <a:t>энергозависима</a:t>
            </a:r>
            <a:r>
              <a:rPr lang="ru-RU" sz="1600">
                <a:latin typeface="Calibri" pitchFamily="34" charset="0"/>
              </a:rPr>
              <a:t>, но не изменяется при выключении ком за счет того что ее питание поддерживается аккумуляторной батарейкой. Используется для хранения информации о конфигурации и составе оборудования компьютера, о режимах его работы. Содержимое изменяется  через программу </a:t>
            </a:r>
            <a:r>
              <a:rPr lang="en-US" sz="1600">
                <a:latin typeface="Calibri" pitchFamily="34" charset="0"/>
              </a:rPr>
              <a:t>Setup</a:t>
            </a:r>
            <a:r>
              <a:rPr lang="ru-RU" sz="1600">
                <a:latin typeface="Calibri" pitchFamily="34" charset="0"/>
              </a:rPr>
              <a:t>, находящуюся в BIOS  (системную дату и время, пароли на включение и на </a:t>
            </a:r>
            <a:r>
              <a:rPr lang="en-US" sz="1600">
                <a:latin typeface="Calibri" pitchFamily="34" charset="0"/>
              </a:rPr>
              <a:t>bios</a:t>
            </a:r>
            <a:r>
              <a:rPr lang="ru-RU" sz="1600">
                <a:latin typeface="Calibri" pitchFamily="34" charset="0"/>
              </a:rPr>
              <a:t>, порядок поиска ОС при загрузке ком., настройки жестких дисков, дисководов, </a:t>
            </a:r>
            <a:r>
              <a:rPr lang="en-US" sz="1600">
                <a:latin typeface="Calibri" pitchFamily="34" charset="0"/>
              </a:rPr>
              <a:t>CD ROM</a:t>
            </a:r>
            <a:r>
              <a:rPr lang="ru-RU" sz="1600">
                <a:latin typeface="Calibri" pitchFamily="34" charset="0"/>
              </a:rPr>
              <a:t>, настройки быстродействия компьютера. )</a:t>
            </a:r>
          </a:p>
          <a:p>
            <a:endParaRPr lang="ru-RU" sz="1600">
              <a:latin typeface="Calibri" pitchFamily="34" charset="0"/>
            </a:endParaRPr>
          </a:p>
          <a:p>
            <a:r>
              <a:rPr lang="ru-RU" sz="1600" i="1">
                <a:latin typeface="Calibri" pitchFamily="34" charset="0"/>
              </a:rPr>
              <a:t>Видеопамять</a:t>
            </a:r>
            <a:r>
              <a:rPr lang="ru-RU" sz="1600">
                <a:latin typeface="Calibri" pitchFamily="34" charset="0"/>
              </a:rPr>
              <a:t> – запоминающее устройство, расположенное на плате управления дисплеем и предназначенное для хранения текстовой и графической информации, отображаемой на экране. Содержимое этой памяти сразу доступно двум устройствам – процессору и дисплею, что позволяет изменять изображение на экране одновременно с обновлением видеоданных в памяти.  Энергозависима.</a:t>
            </a:r>
          </a:p>
          <a:p>
            <a:r>
              <a:rPr lang="ru-RU" sz="1600">
                <a:latin typeface="Calibri" pitchFamily="34" charset="0"/>
              </a:rPr>
              <a:t> </a:t>
            </a: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435600" y="6308725"/>
            <a:ext cx="349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hlinkClick r:id="rId2" action="ppaction://hlinksldjump"/>
              </a:rPr>
              <a:t>УСТРОЙСТВА КОМПЬЮТЕРА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9088" y="214313"/>
            <a:ext cx="3744912" cy="2635250"/>
          </a:xfrm>
        </p:spPr>
      </p:pic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5357812" cy="1428750"/>
          </a:xfrm>
        </p:spPr>
        <p:txBody>
          <a:bodyPr/>
          <a:lstStyle/>
          <a:p>
            <a:pPr eaLnBrk="1" hangingPunct="1"/>
            <a:r>
              <a:rPr lang="ru-RU" smtClean="0"/>
              <a:t>Видеоадаптер 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428750"/>
            <a:ext cx="6000750" cy="46434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b="1" i="1" smtClean="0">
                <a:solidFill>
                  <a:schemeClr val="tx2"/>
                </a:solidFill>
              </a:rPr>
              <a:t>Видеоадаптер</a:t>
            </a:r>
            <a:r>
              <a:rPr lang="ru-RU" sz="1800" smtClean="0">
                <a:solidFill>
                  <a:schemeClr val="tx2"/>
                </a:solidFill>
              </a:rPr>
              <a:t> (графическая карта, видеокарта) – внутренне устройство, устанавливается в один из разъемов материнской платы, и служит для обработки информации, поступающей от процессора или из ОЗУ на монитор, а также для выработки управляющих сигналов.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В первых персональных компьютерах видеоадаптеров не было. Вместо них в оперативной памяти отводилась небольшая область для хранения видеоданных.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Современные видеоадаптеры имеют собственный вычислительный процессор (видеопроцессор).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В некоторых моделях материнских плат функции видеоадаптера выполняют микросхемы чипсета — в этом случае говорят, что </a:t>
            </a:r>
            <a:r>
              <a:rPr lang="ru-RU" sz="1800" i="1" smtClean="0"/>
              <a:t>видеоадаптер интегрирован с материнской платой.</a:t>
            </a:r>
            <a:r>
              <a:rPr lang="ru-RU" sz="1800" smtClean="0"/>
              <a:t> Если же видеоадаптер выполнен в виде отдельного устройства, его называют видеокартой.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Разъем видеокарты выведен на заднюю стенку. К нему подключается монитор.</a:t>
            </a:r>
          </a:p>
        </p:txBody>
      </p:sp>
      <p:pic>
        <p:nvPicPr>
          <p:cNvPr id="16389" name="Picture 8" descr="ixbt_1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0888" y="2643188"/>
            <a:ext cx="3313112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Звуковой адаптер 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472487" cy="46148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700" b="1" i="1" smtClean="0">
                <a:solidFill>
                  <a:schemeClr val="tx2"/>
                </a:solidFill>
              </a:rPr>
              <a:t>Звуковой адаптер</a:t>
            </a:r>
            <a:r>
              <a:rPr lang="ru-RU" sz="1700" smtClean="0">
                <a:solidFill>
                  <a:schemeClr val="tx2"/>
                </a:solidFill>
              </a:rPr>
              <a:t> (также называемая как звуковая карта, музыкальная плата). Звуковая плата  позволяет работать со звуком на компьютере.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700" smtClean="0"/>
              <a:t>Для компьютеров IBM PC работа со звуком изначально не была предусмотрена. Первые десять лет существования компьютеры этой платформы считались офисной техникой и обходились без звуковых устройств. Единственный звук, который издавал компьютер — был звук встроенного динамика, сообщавший о неисправностях. В настоящее время средства для работы со звуком считаются стандартными. Для этого на материнской плате устанавливается звуковой адаптер. Он может быть интегрирован в чипсете материнской платы или выполнен как отдельная подключаемая плата, которая называется звуковой картой.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700" smtClean="0"/>
              <a:t>Разъемы звуковой карты выведены на заднюю стенку компьютера. Для воспроизведения звука к ним подключают </a:t>
            </a:r>
            <a:r>
              <a:rPr lang="ru-RU" sz="1700" i="1" smtClean="0"/>
              <a:t>звуковые колонки</a:t>
            </a:r>
            <a:r>
              <a:rPr lang="ru-RU" sz="1700" smtClean="0"/>
              <a:t> или </a:t>
            </a:r>
            <a:r>
              <a:rPr lang="ru-RU" sz="1700" i="1" smtClean="0"/>
              <a:t>наушники</a:t>
            </a:r>
            <a:r>
              <a:rPr lang="ru-RU" sz="1700" smtClean="0"/>
              <a:t>. Отдельный разъем предназначен для подключения </a:t>
            </a:r>
            <a:r>
              <a:rPr lang="ru-RU" sz="1700" i="1" smtClean="0"/>
              <a:t>микрофона</a:t>
            </a:r>
            <a:r>
              <a:rPr lang="ru-RU" sz="1700" smtClean="0"/>
              <a:t>. При наличии специальной программы это позволяет записывать звук. Имеется также разъем (линейный выход) для подключения к внешней звукозаписывающей или звуковоспроизводящей аппаратуре (магнитофонам, усилителям и т.п.).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0"/>
            <a:ext cx="4038600" cy="2994025"/>
          </a:xfrm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57250"/>
            <a:ext cx="4614862" cy="1150938"/>
          </a:xfrm>
        </p:spPr>
        <p:txBody>
          <a:bodyPr/>
          <a:lstStyle/>
          <a:p>
            <a:pPr eaLnBrk="1" hangingPunct="1"/>
            <a:r>
              <a:rPr lang="ru-RU" smtClean="0"/>
              <a:t>Сетевая карта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3214688"/>
            <a:ext cx="7829550" cy="30718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b="1" i="1" smtClean="0">
                <a:solidFill>
                  <a:schemeClr val="tx2"/>
                </a:solidFill>
              </a:rPr>
              <a:t>Сетевая карта</a:t>
            </a:r>
            <a:r>
              <a:rPr lang="ru-RU" sz="1800" b="1" smtClean="0">
                <a:solidFill>
                  <a:schemeClr val="tx2"/>
                </a:solidFill>
              </a:rPr>
              <a:t> </a:t>
            </a:r>
            <a:r>
              <a:rPr lang="ru-RU" sz="1800" smtClean="0">
                <a:solidFill>
                  <a:schemeClr val="tx2"/>
                </a:solidFill>
              </a:rPr>
              <a:t>(или карта связи по локальной сети, сетевой адаптер) служит для связи компьютеров в пределах одного предприятия, отдела или помещения находящихся на расстоянии не более 150 метров друг от друга.</a:t>
            </a:r>
            <a:r>
              <a:rPr lang="ru-RU" sz="1800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При наличии специальных дополнительных устройств можно организовать связь компьютеров и на большие расстояния.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Основным параметром сетевой карты является скорость передачи информации и измеряется она в мегабайтах в секунду. Типовая норма от 10 до 100 мегабайт в секунду.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8715375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ВНЕШНЯЯ ПАМЯТЬ КОМПЬЮТЕРА</a:t>
            </a:r>
          </a:p>
          <a:p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Внешняя память</a:t>
            </a:r>
            <a:r>
              <a:rPr lang="ru-RU" sz="1600">
                <a:latin typeface="Calibri" pitchFamily="34" charset="0"/>
              </a:rPr>
              <a:t> - это память, предназначенная для длительного хранения программ и данных. Целостность содержимого ВЗУ не зависит от того, включен или выключен компьютер </a:t>
            </a:r>
            <a:br>
              <a:rPr lang="ru-RU" sz="1600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Дисковод (накопитель)</a:t>
            </a:r>
            <a:r>
              <a:rPr lang="ru-RU" sz="1600">
                <a:latin typeface="Calibri" pitchFamily="34" charset="0"/>
              </a:rPr>
              <a:t> - устройство записи/считывания информации. Накопители имеют собственное имя – буква латинского алфавита, за которой следует двоеточие. Для подключения к компьютеру одного или несколько дисководов и управления их работой нужен Дисковый контроллер </a:t>
            </a:r>
            <a:br>
              <a:rPr lang="ru-RU" sz="1600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Носитель информации (носитель записи)</a:t>
            </a:r>
            <a:r>
              <a:rPr lang="ru-RU" sz="1600">
                <a:latin typeface="Calibri" pitchFamily="34" charset="0"/>
              </a:rPr>
              <a:t> – материальный объект, способный хранить информацию. Информация записывается на носитель посредством изменения физических, химических и механических свойств запоминающей среды </a:t>
            </a:r>
          </a:p>
          <a:p>
            <a:r>
              <a:rPr lang="ru-RU" sz="1600">
                <a:latin typeface="Calibri" pitchFamily="34" charset="0"/>
              </a:rPr>
              <a:t>По типу доступа к информации внешнюю память делят на два класса: </a:t>
            </a:r>
          </a:p>
          <a:p>
            <a:r>
              <a:rPr lang="ru-RU" sz="1600">
                <a:latin typeface="Calibri" pitchFamily="34" charset="0"/>
              </a:rPr>
              <a:t>Устройства прямого (произвольного) доступа</a:t>
            </a:r>
          </a:p>
          <a:p>
            <a:r>
              <a:rPr lang="ru-RU" sz="1600">
                <a:latin typeface="Calibri" pitchFamily="34" charset="0"/>
              </a:rPr>
              <a:t>– время обращения к информации не зависит от места её расположения на носителе; </a:t>
            </a:r>
          </a:p>
          <a:p>
            <a:r>
              <a:rPr lang="ru-RU" sz="1600">
                <a:latin typeface="Calibri" pitchFamily="34" charset="0"/>
              </a:rPr>
              <a:t>Устройство последовательного доступа</a:t>
            </a:r>
          </a:p>
          <a:p>
            <a:r>
              <a:rPr lang="ru-RU" sz="1600">
                <a:latin typeface="Calibri" pitchFamily="34" charset="0"/>
              </a:rPr>
              <a:t>– такая зависимость существует </a:t>
            </a:r>
            <a:br>
              <a:rPr lang="ru-RU" sz="1600">
                <a:latin typeface="Calibri" pitchFamily="34" charset="0"/>
              </a:rPr>
            </a:br>
            <a:endParaRPr lang="ru-RU" sz="1600">
              <a:latin typeface="Calibri" pitchFamily="34" charset="0"/>
            </a:endParaRPr>
          </a:p>
          <a:p>
            <a:r>
              <a:rPr lang="ru-RU" sz="1600" b="1">
                <a:latin typeface="Calibri" pitchFamily="34" charset="0"/>
              </a:rPr>
              <a:t>В состав внешней памяти входят:</a:t>
            </a:r>
            <a:r>
              <a:rPr lang="ru-RU" sz="1600">
                <a:latin typeface="Calibri" pitchFamily="34" charset="0"/>
              </a:rPr>
              <a:t> </a:t>
            </a:r>
          </a:p>
          <a:p>
            <a:r>
              <a:rPr lang="ru-RU" sz="1600">
                <a:latin typeface="Calibri" pitchFamily="34" charset="0"/>
              </a:rPr>
              <a:t>1) накопители на жестких магнитных дисках (НЖМД); </a:t>
            </a:r>
          </a:p>
          <a:p>
            <a:r>
              <a:rPr lang="ru-RU" sz="1600">
                <a:latin typeface="Calibri" pitchFamily="34" charset="0"/>
              </a:rPr>
              <a:t>2) накопители на гибких магнитных дисках (НГМД); </a:t>
            </a:r>
          </a:p>
          <a:p>
            <a:r>
              <a:rPr lang="ru-RU" sz="1600">
                <a:latin typeface="Calibri" pitchFamily="34" charset="0"/>
              </a:rPr>
              <a:t>3) накопители на оптических дисках (CD-ROM); </a:t>
            </a:r>
          </a:p>
          <a:p>
            <a:r>
              <a:rPr lang="ru-RU" sz="1600">
                <a:latin typeface="Calibri" pitchFamily="34" charset="0"/>
              </a:rPr>
              <a:t>5) </a:t>
            </a:r>
            <a:r>
              <a:rPr lang="en-US" sz="1600">
                <a:latin typeface="Calibri" pitchFamily="34" charset="0"/>
              </a:rPr>
              <a:t>Flash </a:t>
            </a:r>
            <a:r>
              <a:rPr lang="ru-RU" sz="1600">
                <a:latin typeface="Calibri" pitchFamily="34" charset="0"/>
              </a:rPr>
              <a:t>память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90011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НГМД</a:t>
            </a:r>
            <a:r>
              <a:rPr lang="ru-RU" sz="1600">
                <a:latin typeface="Calibri" pitchFamily="34" charset="0"/>
              </a:rPr>
              <a:t> - накопители на гибких магнитных дисках </a:t>
            </a:r>
          </a:p>
          <a:p>
            <a:pPr>
              <a:buFontTx/>
              <a:buChar char="-"/>
            </a:pPr>
            <a:r>
              <a:rPr lang="ru-RU" sz="1600">
                <a:latin typeface="Calibri" pitchFamily="34" charset="0"/>
              </a:rPr>
              <a:t>Предназначены для хранения и переноса небольших объемов информации </a:t>
            </a:r>
          </a:p>
          <a:p>
            <a:r>
              <a:rPr lang="ru-RU" sz="1600">
                <a:latin typeface="Calibri" pitchFamily="34" charset="0"/>
              </a:rPr>
              <a:t>(Объём ГМД  3,5 дюйма - 1,44 Мбайт. По современным меркам этого 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совершенно недостаточно для большинства задач хранения и транспортировки данных. )</a:t>
            </a:r>
          </a:p>
          <a:p>
            <a:pPr>
              <a:buFontTx/>
              <a:buChar char="-"/>
            </a:pPr>
            <a:r>
              <a:rPr lang="ru-RU" sz="1600">
                <a:latin typeface="Calibri" pitchFamily="34" charset="0"/>
              </a:rPr>
              <a:t>Следует оберегать от сильных магнитных полей и нагревания </a:t>
            </a:r>
          </a:p>
          <a:p>
            <a:r>
              <a:rPr lang="ru-RU" sz="1600">
                <a:latin typeface="Calibri" pitchFamily="34" charset="0"/>
              </a:rPr>
              <a:t>- Для работы с информации носитель должен быть отформатирован, т.е. должна быть произведена магнитная разметка диска на дорожки и секторы</a:t>
            </a:r>
          </a:p>
          <a:p>
            <a:pPr>
              <a:buFontTx/>
              <a:buChar char="-"/>
            </a:pPr>
            <a:r>
              <a:rPr lang="ru-RU" sz="1600">
                <a:latin typeface="Calibri" pitchFamily="34" charset="0"/>
              </a:rPr>
              <a:t>Для обращения к диску, вставленному в дисковод, присваивается имя А:</a:t>
            </a:r>
          </a:p>
          <a:p>
            <a:pPr>
              <a:buFontTx/>
              <a:buChar char="-"/>
            </a:pPr>
            <a:r>
              <a:rPr lang="ru-RU" sz="1600">
                <a:latin typeface="Calibri" pitchFamily="34" charset="0"/>
              </a:rPr>
              <a:t> ГМД не являются надежными носителями информации - данные могут быть утрачены вследствие механических повреждений магнитной поверхности, воздействия внешних электромагнитных полей из-за дефектов и др. )</a:t>
            </a:r>
          </a:p>
          <a:p>
            <a:pPr>
              <a:buFontTx/>
              <a:buChar char="-"/>
            </a:pPr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Диски называются гибкими потому, что их рабочая поверхность изготовлена из эластичного материала и помещена в твердый защитный конверт. Для доступа к магнитной поверхности диска в защитном конверте имеется закрытое шторкой окно. Поверхность диска покрыта специальным магнитным слоем (1- намагниченный участок, 0 – не намагниченный). Информация записывается с двух сторон диска на дорожки в виде концентрических окружностей. Дорожки разбиваются на секторы. В защитном конверте имеется специальное окно защиты записи. С помощью бегунка это окно открывают и дискета становится доступна только на чтение, а на запись доступа не будет. Это предохраняет информацию на диске от изменения и удаления.</a:t>
            </a:r>
          </a:p>
          <a:p>
            <a:pPr>
              <a:buFont typeface="Wingdings" pitchFamily="2" charset="2"/>
              <a:buNone/>
            </a:pPr>
            <a:endParaRPr lang="ru-RU" sz="160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>Этот вид носителя был особенно распространён в 1970-х — начале 1990-х годов. Для записи и чтения данных, размещенных на гибких дисках, служит специальное устройство – </a:t>
            </a:r>
            <a:r>
              <a:rPr lang="ru-RU" sz="1600" b="1" i="1">
                <a:latin typeface="Calibri" pitchFamily="34" charset="0"/>
              </a:rPr>
              <a:t>дисковод</a:t>
            </a:r>
            <a:r>
              <a:rPr lang="ru-RU" sz="1600">
                <a:latin typeface="Calibri" pitchFamily="34" charset="0"/>
              </a:rPr>
              <a:t>. Дисковод — устройство, позволяющее сохранить информацию на дискеты. </a:t>
            </a:r>
          </a:p>
          <a:p>
            <a:endParaRPr lang="ru-RU" sz="1600">
              <a:latin typeface="Calibri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76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71438"/>
            <a:ext cx="30448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214313" y="2357438"/>
            <a:ext cx="87153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- Следует оберегать от ударов при установке и резких перемещений в пространстве</a:t>
            </a:r>
          </a:p>
          <a:p>
            <a:r>
              <a:rPr lang="ru-RU" sz="1600">
                <a:latin typeface="Calibri" pitchFamily="34" charset="0"/>
              </a:rPr>
              <a:t>- Это носители с произвольным доступом к информации</a:t>
            </a:r>
          </a:p>
          <a:p>
            <a:r>
              <a:rPr lang="ru-RU" sz="1600">
                <a:latin typeface="Calibri" pitchFamily="34" charset="0"/>
              </a:rPr>
              <a:t>- Для хранения информации разбивается на дорожки и секторы</a:t>
            </a:r>
          </a:p>
          <a:p>
            <a:r>
              <a:rPr lang="ru-RU" sz="1600">
                <a:latin typeface="Calibri" pitchFamily="34" charset="0"/>
              </a:rPr>
              <a:t>- Скорость обмена информации значительно выше ГД</a:t>
            </a:r>
          </a:p>
          <a:p>
            <a:r>
              <a:rPr lang="ru-RU" sz="1600">
                <a:latin typeface="Calibri" pitchFamily="34" charset="0"/>
              </a:rPr>
              <a:t>- Объём ЖД измеряется от Мбайт до сотен Гбайт</a:t>
            </a:r>
          </a:p>
          <a:p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НЖМД встроены в дисковод и являются несъемными. Они представляют собой несколько алюминиевых дисков с магнитным покрытием, заключенных в единый корпус с электродвигателем, магнитными головками и устройством позиционирования. К магнитной поверхности диска подводится записывающая головка, которая перемещается по радиусу диска с внешней стороны к центру. Во время работы дисковода диск вращается. </a:t>
            </a:r>
          </a:p>
          <a:p>
            <a:r>
              <a:rPr lang="ru-RU" sz="1600">
                <a:latin typeface="Calibri" pitchFamily="34" charset="0"/>
              </a:rPr>
              <a:t>Для обращения к НЖМД используется имя, задаваемое прописной латинской буквой, начиная с С: , но с помощью специальной системной программы можно разбить свой физический ЖД на несколько логических дисков, каждому из которых дается соответствующее имя.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14313" y="317500"/>
            <a:ext cx="60007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НЖМД</a:t>
            </a:r>
            <a:r>
              <a:rPr lang="ru-RU" sz="1600">
                <a:latin typeface="Calibri" pitchFamily="34" charset="0"/>
              </a:rPr>
              <a:t> - накопители на жестких магнитных дисках </a:t>
            </a:r>
            <a:br>
              <a:rPr lang="ru-RU" sz="1600">
                <a:latin typeface="Calibri" pitchFamily="34" charset="0"/>
              </a:rPr>
            </a:br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- Предназначены для хранения той информации, которая наиболее часто используется в работе - программ операционной системы, компиляторов, сервисных программ, прикладных программ пользователя, текстовых документов, файлов базы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4365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+mj-lt"/>
                <a:ea typeface="+mj-ea"/>
                <a:cs typeface="+mj-cs"/>
              </a:rPr>
              <a:t>ЕМКОСТЬ ЖЕСТКИХ ДИСКОВ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285750" y="1285875"/>
            <a:ext cx="86439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Основным параметром является емкость, измеряемая в гигабайтах. Средний размер домашнего современного жесткого диска составляет 120 — 250 Гбайт, причем этот параметр неуклонно растет.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1956 — продажа первого коммерческого жёсткого диска, IBM 350 RAMAC, 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5 Мб</a:t>
            </a:r>
            <a:r>
              <a:rPr lang="ru-RU">
                <a:latin typeface="Calibri" pitchFamily="34" charset="0"/>
              </a:rPr>
              <a:t>. Он весил около тонны, занимал два ящика — каждый размером с большой холодильник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1991 — Максимальная ёмкость 100 Мб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1995 — Максимальная ёмкость 2 Гб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1997 — Максимальная ёмкость 10 Гб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1999 — IBM выпускает Microdrive ёмкостью 170 и 340 Мб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2002 — Взят барьер адресного пространства выше 137 Гб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2005 — Максимальная ёмкость 500 Гб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2007 — Hitachi представляет накопитель емкостью 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1000 Гб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71438" y="71438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Персональный компьютер (ПК)</a:t>
            </a:r>
            <a:r>
              <a:rPr lang="ru-RU">
                <a:latin typeface="Calibri" pitchFamily="34" charset="0"/>
              </a:rPr>
              <a:t> – универсальная ЭВМ, предназначенная для индивидуального пользования. </a:t>
            </a:r>
          </a:p>
          <a:p>
            <a:r>
              <a:rPr lang="ru-RU">
                <a:latin typeface="Calibri" pitchFamily="34" charset="0"/>
              </a:rPr>
              <a:t>Обычно ПК проектируется на основе </a:t>
            </a:r>
            <a:r>
              <a:rPr lang="ru-RU" b="1">
                <a:latin typeface="Calibri" pitchFamily="34" charset="0"/>
              </a:rPr>
              <a:t>принципа открытой архитектуры</a:t>
            </a:r>
            <a:r>
              <a:rPr lang="ru-RU">
                <a:latin typeface="Calibri" pitchFamily="34" charset="0"/>
              </a:rPr>
              <a:t>: 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71438" y="5572125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Информация, представленная в цифровой форме и обрабатываемая на компьютере, называется </a:t>
            </a:r>
            <a:r>
              <a:rPr lang="ru-RU" b="1" u="sng">
                <a:latin typeface="Calibri" pitchFamily="34" charset="0"/>
              </a:rPr>
              <a:t>данными</a:t>
            </a:r>
            <a:r>
              <a:rPr lang="ru-RU" b="1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Последовательность команд, которую выполняет компьютер в процессе обработки данных, называется </a:t>
            </a:r>
            <a:r>
              <a:rPr lang="ru-RU" b="1" u="sng">
                <a:latin typeface="Calibri" pitchFamily="34" charset="0"/>
              </a:rPr>
              <a:t>программой</a:t>
            </a:r>
            <a:r>
              <a:rPr lang="ru-RU" b="1">
                <a:latin typeface="Calibri" pitchFamily="34" charset="0"/>
              </a:rPr>
              <a:t>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71438" y="1000125"/>
            <a:ext cx="87868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i="1">
                <a:solidFill>
                  <a:srgbClr val="000099"/>
                </a:solidFill>
                <a:latin typeface="Calibri" pitchFamily="34" charset="0"/>
              </a:rPr>
              <a:t>Принцип открытой архитектуры </a:t>
            </a:r>
            <a:r>
              <a:rPr lang="ru-RU" sz="1600">
                <a:solidFill>
                  <a:srgbClr val="000099"/>
                </a:solidFill>
                <a:latin typeface="Calibri" pitchFamily="34" charset="0"/>
              </a:rPr>
              <a:t>– правила построения компьютера, в соответствии с которыми каждый новый блок должен быть совместим со старым и легко устанавливаться в том же месте в компьютере.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Calibri" pitchFamily="34" charset="0"/>
              </a:rPr>
              <a:t>В компьютере столь же легко можно заменить старые блоки на новые, где бы они ни располагались, в результате чего работа компьютера не только не нарушается, но и становится более производительной. 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Calibri" pitchFamily="34" charset="0"/>
              </a:rPr>
              <a:t>Этот принцип позволяет не выбрасывать, а модернизировать ранее купленный компьютер, легко заменяя в нем устаревшие блоки на более совершенные и удобные, а так же приобретать и устанавливать новые блоки. Причем во всех разъемы для их подключения являются стандартными и не требуют никаких изменений в самой конструкции компьютера.</a:t>
            </a: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0" y="3860800"/>
            <a:ext cx="8715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Для работы на компьютере необходимо иметь: </a:t>
            </a:r>
          </a:p>
          <a:p>
            <a:r>
              <a:rPr lang="ru-RU" b="1">
                <a:latin typeface="Calibri" pitchFamily="34" charset="0"/>
              </a:rPr>
              <a:t>Hardware (железо)</a:t>
            </a:r>
            <a:r>
              <a:rPr lang="ru-RU">
                <a:latin typeface="Calibri" pitchFamily="34" charset="0"/>
              </a:rPr>
              <a:t> - Аппаратное обеспечение, т.е. физические устройства, которыми человек управляет с помощью программам и получает информацию от компьютера </a:t>
            </a:r>
          </a:p>
          <a:p>
            <a:r>
              <a:rPr lang="ru-RU" b="1">
                <a:latin typeface="Calibri" pitchFamily="34" charset="0"/>
              </a:rPr>
              <a:t>Software</a:t>
            </a:r>
            <a:r>
              <a:rPr lang="ru-RU">
                <a:latin typeface="Calibri" pitchFamily="34" charset="0"/>
              </a:rPr>
              <a:t> - Программное обеспечение, т.е. совокупность необходимых программ для обработки различных данных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214313" y="2020888"/>
            <a:ext cx="8643937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В процессе работы компьютера случаются сбои. Вирусы, перебои энергоснабжения, программные ошибки - все это может послужить причиной повреждения информации, хранящейся на Вашем жестком диске. Повреждение информации далеко не всегда означает ее потерю, так что полезно знать о том, как она хранится на жестком диске, ибо тогда ее можно восстановить. Тогда, например, в случае повреждения вирусом загрузочной области, вовсе не обязательно форматировать весь диск (!), а, восстановив поврежденное место, продолжить нормальную работу с сохранением всех своих бесценных данных.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В жестких дисках используются достаточно хрупкие и миниатюрные элементы. Чтобы сохранить информацию и работоспособность жестких дисков, 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необходимо оберегать их от ударов и резких изменений пространственной ориентации в процессе работы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50" y="928688"/>
            <a:ext cx="8229600" cy="428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+mj-lt"/>
                <a:ea typeface="+mj-ea"/>
                <a:cs typeface="+mj-cs"/>
              </a:rPr>
              <a:t>ЖЕСТКИЙ ДИСК – ХРУПКИЙ ПРИБОР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42875" y="71438"/>
            <a:ext cx="885825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Оптические (лазерные) CD и DVD диски</a:t>
            </a:r>
            <a:r>
              <a:rPr lang="ru-RU" sz="1600">
                <a:latin typeface="Calibri" pitchFamily="34" charset="0"/>
              </a:rPr>
              <a:t> </a:t>
            </a:r>
          </a:p>
          <a:p>
            <a:r>
              <a:rPr lang="ru-RU" sz="1600">
                <a:latin typeface="Calibri" pitchFamily="34" charset="0"/>
              </a:rPr>
              <a:t>- Предназначены для хранения любого вида информации</a:t>
            </a:r>
          </a:p>
          <a:p>
            <a:r>
              <a:rPr lang="ru-RU" sz="1600">
                <a:latin typeface="Calibri" pitchFamily="34" charset="0"/>
              </a:rPr>
              <a:t>- Информацию на CD записывается с помощью лазерного луча</a:t>
            </a:r>
          </a:p>
          <a:p>
            <a:r>
              <a:rPr lang="ru-RU" sz="1600">
                <a:latin typeface="Calibri" pitchFamily="34" charset="0"/>
              </a:rPr>
              <a:t>- Следует оберегать от царапин и загрязнения поверхности</a:t>
            </a:r>
          </a:p>
          <a:p>
            <a:r>
              <a:rPr lang="ru-RU" sz="1600">
                <a:latin typeface="Calibri" pitchFamily="34" charset="0"/>
              </a:rPr>
              <a:t>- Это носители прямого (произвольного) доступа к информации</a:t>
            </a:r>
          </a:p>
          <a:p>
            <a:r>
              <a:rPr lang="ru-RU" sz="1600">
                <a:latin typeface="Calibri" pitchFamily="34" charset="0"/>
              </a:rPr>
              <a:t>- Объем (ёмкость) CD составляет 600-700 Мбайт; DVD -более 4 Гбайт</a:t>
            </a:r>
          </a:p>
          <a:p>
            <a:r>
              <a:rPr lang="ru-RU" sz="1600">
                <a:latin typeface="Calibri" pitchFamily="34" charset="0"/>
              </a:rPr>
              <a:t>- Более долговечны и надежны, чем магнитные диски</a:t>
            </a:r>
          </a:p>
          <a:p>
            <a:endParaRPr lang="ru-RU" sz="1600">
              <a:latin typeface="Calibri" pitchFamily="34" charset="0"/>
            </a:endParaRPr>
          </a:p>
          <a:p>
            <a:r>
              <a:rPr lang="ru-RU" sz="1600" b="1">
                <a:latin typeface="Calibri" pitchFamily="34" charset="0"/>
              </a:rPr>
              <a:t>CD – </a:t>
            </a:r>
            <a:r>
              <a:rPr lang="ru-RU" sz="1600">
                <a:latin typeface="Calibri" pitchFamily="34" charset="0"/>
              </a:rPr>
              <a:t>Compact Disk. Изготовляют из органических материалов с напылением на поверхность тонкого алюминиевого слоя. Лазерный диск имеет одну дорожку в виде спирали. Информация записывается отдельными секторами мощным лазерным лучом, выжигающим на поверхности диска углубления, и представляет собой чередование впадин и выпуклостей. При считывании информации выступы отражают свет слабого лазерного луча и воспринимаются как «1», впадины поглощают луч и, воспринимаются как «0». Это бесконтактный способ считывания информации. Срок хранения 50-100лет </a:t>
            </a:r>
            <a:br>
              <a:rPr lang="ru-RU" sz="1600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DVD</a:t>
            </a:r>
            <a:r>
              <a:rPr lang="ru-RU" sz="1600">
                <a:latin typeface="Calibri" pitchFamily="34" charset="0"/>
              </a:rPr>
              <a:t> – Digital Video Disk. цифровой многоцелевой диск или Digital Video Disk — цифровой видеодиск) — носитель информации в виде диска, внешне схожий с компакт-диском, однако имеющий возможность хранить бо́льший объём информации за счёт использования лазера с меньшей длиной волны, чем для обычных компакт дисков. Имеет те же размеры, что и CD. Может быть односторонним или двухсторонним, а на каждой стороне может быть 1 или 2 рабочих слоя. </a:t>
            </a:r>
            <a:br>
              <a:rPr lang="ru-RU" sz="1600">
                <a:latin typeface="Calibri" pitchFamily="34" charset="0"/>
              </a:rPr>
            </a:br>
            <a:endParaRPr lang="ru-RU" sz="160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>Для чтения компакт-дисков служат </a:t>
            </a:r>
            <a:r>
              <a:rPr lang="ru-RU" sz="1600" b="1">
                <a:latin typeface="Calibri" pitchFamily="34" charset="0"/>
              </a:rPr>
              <a:t>дисководы CD-ROM</a:t>
            </a:r>
            <a:r>
              <a:rPr lang="ru-RU" sz="1600">
                <a:latin typeface="Calibri" pitchFamily="34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>Обычные компакт-диски штампуются на заводах и они не могут быть записаны в домашних условиях. Существуют и диски, предназначенные для записи в домашних условиях: </a:t>
            </a:r>
            <a:r>
              <a:rPr lang="ru-RU" sz="1600" b="1">
                <a:latin typeface="Calibri" pitchFamily="34" charset="0"/>
              </a:rPr>
              <a:t>CD-R</a:t>
            </a:r>
            <a:r>
              <a:rPr lang="ru-RU" sz="1600">
                <a:latin typeface="Calibri" pitchFamily="34" charset="0"/>
              </a:rPr>
              <a:t> (Compact Disk Recordable) для однократной записи и </a:t>
            </a:r>
            <a:r>
              <a:rPr lang="ru-RU" sz="1600" b="1">
                <a:latin typeface="Calibri" pitchFamily="34" charset="0"/>
              </a:rPr>
              <a:t>CD-RW</a:t>
            </a:r>
            <a:r>
              <a:rPr lang="ru-RU" sz="1600">
                <a:latin typeface="Calibri" pitchFamily="34" charset="0"/>
              </a:rPr>
              <a:t> (Compact Disk ReWritable) для многократной. </a:t>
            </a:r>
          </a:p>
          <a:p>
            <a:endParaRPr lang="ru-RU" sz="1600">
              <a:latin typeface="Calibri" pitchFamily="34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5508625" y="6488113"/>
            <a:ext cx="349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hlinkClick r:id="rId2" action="ppaction://hlinksldjump"/>
              </a:rPr>
              <a:t>УСТРОЙСТВА КОМПЬЮТЕРА</a:t>
            </a:r>
            <a:endParaRPr lang="ru-RU">
              <a:latin typeface="Calibri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3337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+mj-lt"/>
                <a:ea typeface="+mj-ea"/>
                <a:cs typeface="+mj-cs"/>
              </a:rPr>
              <a:t>УСТРОЙСТВА НА ОСНОВЕ FLASH-ПАМЯТИ </a:t>
            </a:r>
          </a:p>
        </p:txBody>
      </p:sp>
      <p:sp>
        <p:nvSpPr>
          <p:cNvPr id="25603" name="Rectangle 5"/>
          <p:cNvSpPr txBox="1">
            <a:spLocks noChangeArrowheads="1"/>
          </p:cNvSpPr>
          <p:nvPr/>
        </p:nvSpPr>
        <p:spPr bwMode="auto">
          <a:xfrm>
            <a:off x="385763" y="908050"/>
            <a:ext cx="87582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>
              <a:spcBef>
                <a:spcPct val="20000"/>
              </a:spcBef>
              <a:buFont typeface="Arial" charset="0"/>
              <a:buChar char="•"/>
            </a:pPr>
            <a:endParaRPr lang="ru-RU" sz="1700">
              <a:latin typeface="Calibri" pitchFamily="34" charset="0"/>
            </a:endParaRPr>
          </a:p>
          <a:p>
            <a:pPr indent="-342900" algn="just">
              <a:spcBef>
                <a:spcPct val="20000"/>
              </a:spcBef>
              <a:buFont typeface="Wingdings" pitchFamily="2" charset="2"/>
              <a:buNone/>
            </a:pPr>
            <a:r>
              <a:rPr lang="ru-RU" sz="1600">
                <a:solidFill>
                  <a:srgbClr val="000099"/>
                </a:solidFill>
              </a:rPr>
              <a:t>       </a:t>
            </a:r>
            <a:r>
              <a:rPr lang="ru-RU" sz="1600">
                <a:solidFill>
                  <a:srgbClr val="000099"/>
                </a:solidFill>
                <a:latin typeface="Calibri" pitchFamily="34" charset="0"/>
              </a:rPr>
              <a:t>Flash-память - это энергонезависимый тип памяти, позволяющий записывать и хранить данные в микросхемах.</a:t>
            </a:r>
            <a:r>
              <a:rPr lang="ru-RU" sz="1600">
                <a:latin typeface="Calibri" pitchFamily="34" charset="0"/>
              </a:rPr>
              <a:t> Устройства на основе flash-памяти не имеют в своём составе движущихся частей, что обеспечивает высокую сохранность данных при их использовании в мобильных устройствах. </a:t>
            </a:r>
          </a:p>
          <a:p>
            <a:pPr indent="-342900" algn="just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       </a:t>
            </a:r>
            <a:r>
              <a:rPr lang="ru-RU" sz="1600">
                <a:latin typeface="Calibri" pitchFamily="34" charset="0"/>
              </a:rPr>
              <a:t>Флеш-память была разработана Фудзи Масуока, когда он работал в Toshiba в 1984.</a:t>
            </a:r>
          </a:p>
          <a:p>
            <a:pPr indent="-342900" algn="just">
              <a:spcBef>
                <a:spcPct val="20000"/>
              </a:spcBef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>В последнее время устройства на основе флеш-памяти (флеш-карты, флеш-накопители) вытеснили из употребления дискеты.</a:t>
            </a:r>
          </a:p>
          <a:p>
            <a:pPr indent="-342900" algn="just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       </a:t>
            </a:r>
            <a:r>
              <a:rPr lang="ru-RU" sz="1600">
                <a:latin typeface="Calibri" pitchFamily="34" charset="0"/>
              </a:rPr>
              <a:t>USB Flash Drive(флэшка или флеш-накопитель) — носитель информации, подключаемый к компьютеру или иному считывающему устройству через стандартный разъём USB. </a:t>
            </a: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857750"/>
            <a:ext cx="2238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214813"/>
            <a:ext cx="26479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5929313" y="6286500"/>
            <a:ext cx="296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hlinkClick r:id="rId4" action="ppaction://hlinksldjump"/>
              </a:rPr>
              <a:t>УСТРОЙСТВА КОМПЬЮТЕРА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"/>
          <p:cNvGraphicFramePr>
            <a:graphicFrameLocks/>
          </p:cNvGraphicFramePr>
          <p:nvPr/>
        </p:nvGraphicFramePr>
        <p:xfrm>
          <a:off x="217488" y="214313"/>
          <a:ext cx="8640762" cy="6433504"/>
        </p:xfrm>
        <a:graphic>
          <a:graphicData uri="http://schemas.openxmlformats.org/drawingml/2006/table">
            <a:tbl>
              <a:tblPr/>
              <a:tblGrid>
                <a:gridCol w="2141537"/>
                <a:gridCol w="2170113"/>
                <a:gridCol w="2170112"/>
                <a:gridCol w="2159000"/>
              </a:tblGrid>
              <a:tr h="530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носителя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Емкость носителя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Скорость обмена данными (Мбайт/с)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Опасные воздействия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Гибкие магнитные диски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1,44 Мб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Магнитные поля, нагревание, физическое воздействие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Жесткие магнитные диски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сотни Гбайт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около 300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Удары, изменение пространственной ориентации в процессе работы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CD-ROM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650-800 Мбайт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7,8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Царапины, загрязнение.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Покрытие BD более надежное, чем у CD или DVD.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</a:tr>
              <a:tr h="1455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DVD-ROM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17 Гбайт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1-сторонние 1-слойные (DVD-5) = 4,7 Гбайт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1-сторонние 2-слойные (DVD-9) = 8,5 Гбайт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2-сторонние 1-слойные (DVD-10) = 9,4 Гбайт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2-сторонние 2-слойные (DVD-18) = 17,1 Гбайт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16-скоростной привод обеспечивает скорость чтения (или записи) DVD дисков равную 16 × 1,32 = 21,12 Мбайт/с.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9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BD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Однослойный диск может хранить до 27 Гбайт. Двухслойный диск может вместить до 54 Гб.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скорость считывания до 432 Мбит/с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Устройства на основе flash-памяти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512 Гбайт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SSD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USB 1.0 - 1,5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USB 1.1 – 12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USB 2.0 – 480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Перенапряжение питания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14313" y="61913"/>
            <a:ext cx="87153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УСТРОЙСТВА ВВОДА</a:t>
            </a:r>
          </a:p>
          <a:p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Устройства ввода</a:t>
            </a:r>
            <a:r>
              <a:rPr lang="ru-RU" sz="1600">
                <a:latin typeface="Calibri" pitchFamily="34" charset="0"/>
              </a:rPr>
              <a:t> - это устройства, которые переводят информацию с языка человека на машинный язык. </a:t>
            </a:r>
          </a:p>
          <a:p>
            <a:r>
              <a:rPr lang="ru-RU" sz="1600">
                <a:latin typeface="Calibri" pitchFamily="34" charset="0"/>
              </a:rPr>
              <a:t>К устройствам ввода относятся: </a:t>
            </a:r>
          </a:p>
          <a:p>
            <a:r>
              <a:rPr lang="ru-RU" sz="1600" b="1">
                <a:latin typeface="Calibri" pitchFamily="34" charset="0"/>
              </a:rPr>
              <a:t/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Клавиатура</a:t>
            </a:r>
            <a:r>
              <a:rPr lang="ru-RU" sz="1600">
                <a:latin typeface="Calibri" pitchFamily="34" charset="0"/>
              </a:rPr>
              <a:t> – клавишное устройство для ввода числовой и текстовой информации; </a:t>
            </a:r>
          </a:p>
          <a:p>
            <a:r>
              <a:rPr lang="ru-RU" sz="1600">
                <a:latin typeface="Calibri" pitchFamily="34" charset="0"/>
              </a:rPr>
              <a:t>Стандартная клавиатура содержит: </a:t>
            </a:r>
          </a:p>
          <a:p>
            <a:r>
              <a:rPr lang="ru-RU" sz="1600">
                <a:latin typeface="Calibri" pitchFamily="34" charset="0"/>
              </a:rPr>
              <a:t>1) набор алфавитно-цифровых клавиш; </a:t>
            </a:r>
          </a:p>
          <a:p>
            <a:r>
              <a:rPr lang="ru-RU" sz="1600">
                <a:latin typeface="Calibri" pitchFamily="34" charset="0"/>
              </a:rPr>
              <a:t>2) дополнительно управляющие и функциональные клавиши; </a:t>
            </a:r>
          </a:p>
          <a:p>
            <a:r>
              <a:rPr lang="ru-RU" sz="1600">
                <a:latin typeface="Calibri" pitchFamily="34" charset="0"/>
              </a:rPr>
              <a:t>3) клавиши управления курсором; </a:t>
            </a:r>
          </a:p>
          <a:p>
            <a:r>
              <a:rPr lang="ru-RU" sz="1600">
                <a:latin typeface="Calibri" pitchFamily="34" charset="0"/>
              </a:rPr>
              <a:t>4) малую цифровую клавиатуру </a:t>
            </a:r>
          </a:p>
          <a:p>
            <a:r>
              <a:rPr lang="ru-RU" sz="1600" b="1">
                <a:latin typeface="Calibri" pitchFamily="34" charset="0"/>
              </a:rPr>
              <a:t/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Координатные устройства ввода</a:t>
            </a:r>
            <a:r>
              <a:rPr lang="ru-RU" sz="1600">
                <a:latin typeface="Calibri" pitchFamily="34" charset="0"/>
              </a:rPr>
              <a:t> - манипуляторы для управления работой курсора (Мышь, Трекбол, Тачпад, Джойстик) </a:t>
            </a:r>
          </a:p>
          <a:p>
            <a:r>
              <a:rPr lang="ru-RU" sz="1600">
                <a:latin typeface="Calibri" pitchFamily="34" charset="0"/>
              </a:rPr>
              <a:t>У мыши и трекбола вращение металлического шара, покрытого резиной, передается двум пластмассовым валам, положение которых рассчитывается инфракрасными оптопарами и затем преобразуется в электрический сигнал, управляющий движением указателя мыши на экране. Тачпад -манипулятор для портативных компьютеров, встроен в ПК, перемещение курсора осуществляется путем прикосновения к тачпаду пальцев. Джойстик – манипулятор для управления электронными играми. </a:t>
            </a:r>
          </a:p>
          <a:p>
            <a:r>
              <a:rPr lang="ru-RU" sz="1600" b="1">
                <a:latin typeface="Calibri" pitchFamily="34" charset="0"/>
              </a:rPr>
              <a:t/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Сканер</a:t>
            </a:r>
            <a:r>
              <a:rPr lang="ru-RU" sz="1600">
                <a:latin typeface="Calibri" pitchFamily="34" charset="0"/>
              </a:rPr>
              <a:t> – устройство ввода и преобразования в цифровую форму изображений и текстов. Существуют планшетные и ручные сканеры.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643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Цифровые камеры</a:t>
            </a:r>
            <a:r>
              <a:rPr lang="ru-RU">
                <a:latin typeface="Calibri" pitchFamily="34" charset="0"/>
              </a:rPr>
              <a:t> – формируют любые изображения сразу в компьютерном формате;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Микрофон</a:t>
            </a:r>
            <a:r>
              <a:rPr lang="ru-RU">
                <a:latin typeface="Calibri" pitchFamily="34" charset="0"/>
              </a:rPr>
              <a:t> – ввод звуковой информации. Звуковая карта преобразует звук из аналоговой формы в цифровую.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Сенсорные устройства ввода</a:t>
            </a:r>
            <a:r>
              <a:rPr lang="ru-RU">
                <a:latin typeface="Calibri" pitchFamily="34" charset="0"/>
              </a:rPr>
              <a:t> : </a:t>
            </a:r>
          </a:p>
          <a:p>
            <a:r>
              <a:rPr lang="ru-RU" b="1">
                <a:latin typeface="Calibri" pitchFamily="34" charset="0"/>
              </a:rPr>
              <a:t>Сенсорный экран</a:t>
            </a:r>
            <a:r>
              <a:rPr lang="ru-RU">
                <a:latin typeface="Calibri" pitchFamily="34" charset="0"/>
              </a:rPr>
              <a:t> - чувствительный экран. Общение с компьютером осуществляется путем прикосновения пальцем к определенному месту экрана. Им оборудуют места операторов и диспетчеров, используют в информационно-справочных системах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Световое перо</a:t>
            </a:r>
            <a:r>
              <a:rPr lang="ru-RU">
                <a:latin typeface="Calibri" pitchFamily="34" charset="0"/>
              </a:rPr>
              <a:t> – светочувствительный элемент. Если перемещать перо по экрану, то можно им рисовать. Обычно применяют в карманных компьютерах, системах проектирования и дизайна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929313" y="6286500"/>
            <a:ext cx="296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hlinkClick r:id="rId2" action="ppaction://hlinksldjump"/>
              </a:rPr>
              <a:t>УСТРОЙСТВА КОМПЬЮТЕРА</a:t>
            </a:r>
            <a:endParaRPr lang="ru-RU">
              <a:latin typeface="Calibri" pitchFamily="34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28625" y="6286500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hlinkClick r:id="rId3" action="ppaction://hlinksldjump"/>
              </a:rPr>
              <a:t>ЕЩЕ О ПЕРИФЕРИЙНЫХ УСТРОЙСТВАХ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285750" y="285750"/>
            <a:ext cx="85725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УСТРОЙСТВА ВЫВОДА</a:t>
            </a:r>
          </a:p>
          <a:p>
            <a:r>
              <a:rPr lang="ru-RU" b="1">
                <a:latin typeface="Calibri" pitchFamily="34" charset="0"/>
              </a:rPr>
              <a:t>Устройства вывода</a:t>
            </a:r>
            <a:r>
              <a:rPr lang="ru-RU">
                <a:latin typeface="Calibri" pitchFamily="34" charset="0"/>
              </a:rPr>
              <a:t> - это устройства, которые переводят информацию с машинного языка в формы, доступные для человеческого восприятия. </a:t>
            </a:r>
          </a:p>
          <a:p>
            <a:r>
              <a:rPr lang="ru-RU">
                <a:latin typeface="Calibri" pitchFamily="34" charset="0"/>
              </a:rPr>
              <a:t>К устройствам вывода относятся: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Монитор</a:t>
            </a:r>
            <a:r>
              <a:rPr lang="ru-RU">
                <a:latin typeface="Calibri" pitchFamily="34" charset="0"/>
              </a:rPr>
              <a:t> (дисплей) - универсальное устройство визуального отображения всех видов информации </a:t>
            </a:r>
          </a:p>
          <a:p>
            <a:r>
              <a:rPr lang="ru-RU">
                <a:latin typeface="Calibri" pitchFamily="34" charset="0"/>
              </a:rPr>
              <a:t>Различают алфавитно-цифровые и графические мониторы, а также монохромные мониторы и мониторы цветного изображения - активно-матричные и пассивно-матричные жкм. </a:t>
            </a:r>
          </a:p>
          <a:p>
            <a:r>
              <a:rPr lang="ru-RU">
                <a:latin typeface="Calibri" pitchFamily="34" charset="0"/>
              </a:rPr>
              <a:t>Разрешающая способность выражается количеством элементов изображения по горизонтали и вертикали. Элементами графического изображения считаются точки – пиксели (picture element). Элементами текстового режима также являются символы. Современные видеоадаптеры (SuperVGA) обеспечивают высокие разрешения и отображают 16536 цветов при max разрешении. </a:t>
            </a:r>
          </a:p>
          <a:p>
            <a:r>
              <a:rPr lang="ru-RU">
                <a:latin typeface="Calibri" pitchFamily="34" charset="0"/>
              </a:rPr>
              <a:t>Существуют: 1) мониторы на базе электронно-лучевой трубки (CRT). </a:t>
            </a:r>
          </a:p>
          <a:p>
            <a:r>
              <a:rPr lang="ru-RU">
                <a:latin typeface="Calibri" pitchFamily="34" charset="0"/>
              </a:rPr>
              <a:t>2) жидкокристаллические мониторы (LCD) на базе жидких кристаллов. Жидкие кристаллы – особое состояние некоторых органических веществ, в котором они обладают текучестью и свойством образовывать пространственные структуры, подобные кристаллическим. Жидкие кристаллы могут изменять свою структуру и светооптические свойства под воздействием электрического напряжения.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57188" y="214313"/>
            <a:ext cx="83581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Принтер</a:t>
            </a:r>
            <a:r>
              <a:rPr lang="ru-RU">
                <a:latin typeface="Calibri" pitchFamily="34" charset="0"/>
              </a:rPr>
              <a:t> – устройство для вывода информации в виде печатных копий текста или графики. Существуют: </a:t>
            </a:r>
          </a:p>
          <a:p>
            <a:r>
              <a:rPr lang="ru-RU">
                <a:latin typeface="Calibri" pitchFamily="34" charset="0"/>
              </a:rPr>
              <a:t>Лазерный принтер – печать формируется за счет эффектов ксерографии</a:t>
            </a:r>
          </a:p>
          <a:p>
            <a:r>
              <a:rPr lang="ru-RU">
                <a:latin typeface="Calibri" pitchFamily="34" charset="0"/>
              </a:rPr>
              <a:t>Струйный принтер – печать формируется за счет микро капель специальных чернил.</a:t>
            </a:r>
          </a:p>
          <a:p>
            <a:r>
              <a:rPr lang="ru-RU">
                <a:latin typeface="Calibri" pitchFamily="34" charset="0"/>
              </a:rPr>
              <a:t>Матричный принтер – формирует знаки несколькими иголками, расположенными в головке принтера. Бумага втягивается с помощью вала, а между бумагой и головкой принтера располагается красящая лента.</a:t>
            </a:r>
          </a:p>
          <a:p>
            <a:r>
              <a:rPr lang="ru-RU">
                <a:latin typeface="Calibri" pitchFamily="34" charset="0"/>
              </a:rPr>
              <a:t>Плоттер (графопостроитель) – устройство, которое чертит графики, рисунки и диаграммы под управлением компьютера. Изображение получается с помощью пера. Используется для получения сложных конструкторских чертежей, архитектурных планов, географических и метеорологических карт, деловых схем.</a:t>
            </a:r>
          </a:p>
          <a:p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Акустические колонки и наушники</a:t>
            </a:r>
            <a:r>
              <a:rPr lang="ru-RU">
                <a:latin typeface="Calibri" pitchFamily="34" charset="0"/>
              </a:rPr>
              <a:t> – устройство для вывода звуковой информации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5929313" y="6286500"/>
            <a:ext cx="296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hlinkClick r:id="rId2" action="ppaction://hlinksldjump"/>
              </a:rPr>
              <a:t>УСТРОЙСТВА КОМПЬЮТЕРА</a:t>
            </a:r>
            <a:endParaRPr lang="ru-RU">
              <a:latin typeface="Calibri" pitchFamily="34" charset="0"/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285750" y="6273800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hlinkClick r:id="rId3" action="ppaction://hlinksldjump"/>
              </a:rPr>
              <a:t>ЕЩЕ О ПЕРИФЕРИЙНЫХ УСТРОЙСТВАХ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85750" y="357188"/>
            <a:ext cx="8572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УСТРОЙСТВА ПЕРЕДАЧИ И ПРИЕМА</a:t>
            </a:r>
          </a:p>
          <a:p>
            <a:pPr algn="ctr"/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Модем</a:t>
            </a:r>
            <a:r>
              <a:rPr lang="ru-RU">
                <a:latin typeface="Calibri" pitchFamily="34" charset="0"/>
              </a:rPr>
              <a:t> – устройство подключения компьютера для передачи и приема по телекоммуникационным линиям. Для передачи информации модем преобразует сигнал из цифровой формы в аналоговую, для приема сигнала – наоборот. 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Сетевой адаптер</a:t>
            </a:r>
            <a:r>
              <a:rPr lang="ru-RU">
                <a:latin typeface="Calibri" pitchFamily="34" charset="0"/>
              </a:rPr>
              <a:t> (сетевая карта) – устройство для подключения компьютера к локальной сети. Сетевой адаптер контролирует доступ к среде передачи данных и обмен данными в сети, выполняет функцию сопряжения компьютера с каналами связи. 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Магистраль</a:t>
            </a:r>
            <a:r>
              <a:rPr lang="ru-RU">
                <a:latin typeface="Calibri" pitchFamily="34" charset="0"/>
              </a:rPr>
              <a:t> – линия связи к которой подключена сеть. Для крупных сетей магистраль реализуют на волоконно-оптическом кабеле.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5929313" y="6286500"/>
            <a:ext cx="296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hlinkClick r:id="rId2" action="ppaction://hlinksldjump"/>
              </a:rPr>
              <a:t>УСТРОЙСТВА КОМПЬЮТЕРА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dirty="0"/>
              <a:t>Какие устройства называют периферийными…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100" dirty="0">
                <a:solidFill>
                  <a:srgbClr val="000099"/>
                </a:solidFill>
              </a:rPr>
              <a:t>Периферийными называют устройства, подключаемые к </a:t>
            </a:r>
            <a:r>
              <a:rPr lang="ru-RU" sz="2100" dirty="0" smtClean="0">
                <a:solidFill>
                  <a:srgbClr val="000099"/>
                </a:solidFill>
              </a:rPr>
              <a:t>компьютеру извне</a:t>
            </a:r>
            <a:r>
              <a:rPr lang="ru-RU" sz="2100" dirty="0">
                <a:solidFill>
                  <a:srgbClr val="000099"/>
                </a:solidFill>
              </a:rPr>
              <a:t>.</a:t>
            </a:r>
            <a:r>
              <a:rPr lang="ru-RU" sz="2100" dirty="0"/>
              <a:t> Обычно эти устройства предназначены для ввода и вывода информации.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100" dirty="0"/>
              <a:t>Вот некоторые из них: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/>
              <a:t>Принтер;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/>
              <a:t>Сканер;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/>
              <a:t>Модем;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/>
              <a:t>Web-камера</a:t>
            </a:r>
            <a:r>
              <a:rPr lang="ru-RU" sz="2100" dirty="0"/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8" y="2928938"/>
            <a:ext cx="9001125" cy="2322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 algn="ctr"/>
            <a:r>
              <a:rPr lang="ru-RU" b="1">
                <a:latin typeface="Calibri" pitchFamily="34" charset="0"/>
              </a:rPr>
              <a:t>Обработка данных на компьютере</a:t>
            </a:r>
          </a:p>
          <a:p>
            <a:pPr marL="609600" indent="-609600" algn="just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Пользователь запускает программу, хранящуюся в долговременной памяти, она загружается в оперативную и начинает выполняться.</a:t>
            </a:r>
          </a:p>
          <a:p>
            <a:pPr marL="609600" indent="-609600" algn="just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Выполнение: процессор считывает команды и выполняет их. Необходимые данные загружаются в оперативную память из долговременной памяти или вводятся с помощью устройств ввода.</a:t>
            </a:r>
          </a:p>
          <a:p>
            <a:pPr marL="609600" indent="-609600" algn="just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Выходные (полученные) данные записываются процессором в оперативную или долговременную память, а также предоставляются пользователю с помощью устройств вывода информации.</a:t>
            </a:r>
          </a:p>
        </p:txBody>
      </p:sp>
      <p:pic>
        <p:nvPicPr>
          <p:cNvPr id="6147" name="Picture 2" descr="http://dok.liceymum.ru/lib/exe/fetch.php?w=&amp;h=&amp;cache=cache&amp;media=risunok2.jpg">
            <a:hlinkClick r:id="rId2" tooltip="risunok2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14313"/>
            <a:ext cx="505777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357188" y="928688"/>
            <a:ext cx="3143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ФУНКЦИОНАЛЬНАЯ СХЕМА КОМПЬЮТЕРА</a:t>
            </a:r>
            <a:br>
              <a:rPr lang="ru-RU" b="1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(магистрально-модульное устройство компьютера)</a:t>
            </a:r>
            <a:endParaRPr lang="ru-RU" b="1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214313" y="5500688"/>
            <a:ext cx="8929687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Магистраль (системная шина) обеспечивает передачу информации между устройствами. К магистрали подключаются процессор и оперативная память, а также периферийные устройства ввода, вывода и хранения информации, которые обмениваются информацией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Принтеры и их классификация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b="1" i="1" smtClean="0"/>
              <a:t>Принтер</a:t>
            </a:r>
            <a:r>
              <a:rPr lang="ru-RU" sz="1800" smtClean="0"/>
              <a:t> служит для вывода информации на бумажный носитель (бумагу).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1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Существуют четыре типа принтеров: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smtClean="0"/>
              <a:t>• матричный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smtClean="0"/>
              <a:t>• струйный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smtClean="0"/>
              <a:t>• лазерный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1800" b="1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По цвету же печати принтеры бывают — </a:t>
            </a:r>
            <a:r>
              <a:rPr lang="ru-RU" sz="1800" b="1" i="1" smtClean="0"/>
              <a:t>полноцветные</a:t>
            </a:r>
            <a:r>
              <a:rPr lang="ru-RU" sz="1800" smtClean="0"/>
              <a:t> и </a:t>
            </a:r>
            <a:r>
              <a:rPr lang="ru-RU" sz="1800" b="1" i="1" smtClean="0"/>
              <a:t>монохромные</a:t>
            </a:r>
            <a:r>
              <a:rPr lang="ru-RU" sz="1800" smtClean="0"/>
              <a:t>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Монохромные принтеры имеют несколько градаций, обычно 2-5, например: черный — белый, одноцветный (или красный, или синий, или зелёный) — белый, многоцветный (чёрный, красный, синий, зелёный) — белый.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Монохромные принтеры имеют свою собственную нишу и вряд ли (в обозримом будущем) будут полностью вытеснены полноцветными.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62588" y="0"/>
            <a:ext cx="3681412" cy="3384550"/>
          </a:xfrm>
        </p:spPr>
      </p:pic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1357313"/>
            <a:ext cx="5329237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Матричные принтеры 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3643313"/>
            <a:ext cx="8543925" cy="26431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i="1" smtClean="0"/>
              <a:t>Матричные принтеры </a:t>
            </a:r>
            <a:r>
              <a:rPr lang="ru-RU" sz="1800" smtClean="0"/>
              <a:t>— это принтеры ударного действия. Печатающая головка матричного принтера состоит из вертикального столбца маленьких стержней (обычно 9 или 24), которые под воздействием магнитного поля «выталкиваются» из головки и ударяют по бумаге (через красящую ленту). Перемещаясь, печатающая головка оставляет на бумаге строку символов.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Матричные принтеры — старейший из ныне применяемых типов принтеров, его механизм был изобретён в 1964 году.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Недостатки матричных принтеров состоят в том, что они печатают медленно, производят много шума и качество печати оставляет желать лучшего (соответствует примерно качеству пишущей машинки).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214313"/>
            <a:ext cx="3538538" cy="3252787"/>
          </a:xfrm>
        </p:spPr>
      </p:pic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1071563"/>
            <a:ext cx="5043487" cy="1079500"/>
          </a:xfrm>
        </p:spPr>
        <p:txBody>
          <a:bodyPr/>
          <a:lstStyle/>
          <a:p>
            <a:pPr eaLnBrk="1" hangingPunct="1"/>
            <a:r>
              <a:rPr lang="ru-RU" smtClean="0"/>
              <a:t>Струйные принтеры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3357563"/>
            <a:ext cx="8329612" cy="32575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В последние годы широкое распространение получили </a:t>
            </a:r>
            <a:r>
              <a:rPr lang="ru-RU" sz="1800" i="1" smtClean="0"/>
              <a:t>струйные</a:t>
            </a:r>
            <a:r>
              <a:rPr lang="ru-RU" sz="1800" smtClean="0"/>
              <a:t> принтеры. </a:t>
            </a:r>
            <a:r>
              <a:rPr lang="ru-RU" sz="1800" smtClean="0">
                <a:solidFill>
                  <a:srgbClr val="660033"/>
                </a:solidFill>
              </a:rPr>
              <a:t>В них используется чернильная печатающая головка, которая под давлением выбрасывает чернила из ряда мельчайших отверстий на бумагу.</a:t>
            </a:r>
            <a:r>
              <a:rPr lang="ru-RU" sz="1800" smtClean="0"/>
              <a:t> Перемещаясь вдоль бумаги, печатающая головка оставляет строку символов или полоску изображения.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Струйные принтеры могут печатать достаточно быстро (до нескольких страниц в минуту) и производят мало шума. Качество печати (в том числе и цветной) определяется разрешающей способностью струйных принтеров, которая может достигать фотографического качества 2400 dpi. Это означает, что полоска изображения по горизонтали длиной в 1 дюйм формируется из 2400 точек (чернильных капель).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928688"/>
            <a:ext cx="5543550" cy="1079500"/>
          </a:xfrm>
        </p:spPr>
        <p:txBody>
          <a:bodyPr/>
          <a:lstStyle/>
          <a:p>
            <a:pPr eaLnBrk="1" hangingPunct="1"/>
            <a:r>
              <a:rPr lang="ru-RU" smtClean="0"/>
              <a:t>Лазерные принтеры 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3143250"/>
            <a:ext cx="8543925" cy="20431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i="1" smtClean="0"/>
              <a:t>Лазерные</a:t>
            </a:r>
            <a:r>
              <a:rPr lang="ru-RU" sz="1800" smtClean="0"/>
              <a:t> принтеры обеспечивают практически бесшумную печать. Высокую скорость печати (до 30 страниц в минуту) лазерные принтеры достигают за счет постраничной печати, при которой страница печатается сразу целиком.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Высокое типографское качество печати лазерных принтеров обеспечивается за счет высокой разрешающей способности, которая может достигать 1200 dpi и более.</a:t>
            </a:r>
          </a:p>
        </p:txBody>
      </p:sp>
      <p:pic>
        <p:nvPicPr>
          <p:cNvPr id="3686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50" y="0"/>
            <a:ext cx="2967038" cy="27273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1071563"/>
            <a:ext cx="4471987" cy="1222375"/>
          </a:xfrm>
        </p:spPr>
        <p:txBody>
          <a:bodyPr/>
          <a:lstStyle/>
          <a:p>
            <a:pPr eaLnBrk="1" hangingPunct="1"/>
            <a:r>
              <a:rPr lang="ru-RU" smtClean="0"/>
              <a:t>Плоттер 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3357563"/>
            <a:ext cx="8401050" cy="2714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b="1" i="1" smtClean="0"/>
              <a:t>Плоттер (графопостроитель)</a:t>
            </a:r>
            <a:r>
              <a:rPr lang="ru-RU" sz="1800" smtClean="0"/>
              <a:t>. </a:t>
            </a:r>
            <a:r>
              <a:rPr lang="ru-RU" sz="1800" smtClean="0">
                <a:solidFill>
                  <a:srgbClr val="660033"/>
                </a:solidFill>
              </a:rPr>
              <a:t>Для вывода сложных и широкоформатных графических объектов</a:t>
            </a:r>
            <a:r>
              <a:rPr lang="ru-RU" sz="1800" smtClean="0"/>
              <a:t> (плакатов, чертежей, электрических и электронных схем и пр.) используются специальные устройства вывода — плоттеры. Принцип действия плоттера такой же, как и струйного принтера.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Существует большое число моделей графопостроителей, различающихся размерами, количеством воспроизводимых цветов, точностью, быстродействием и другими параметрами.</a:t>
            </a:r>
            <a:endParaRPr lang="ru-RU" sz="1800" u="sng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u="sng" smtClean="0"/>
              <a:t>Графопостроитель</a:t>
            </a:r>
            <a:r>
              <a:rPr lang="ru-RU" sz="1800" smtClean="0"/>
              <a:t> (от греч. γράφω — пишу, рисую), </a:t>
            </a:r>
            <a:r>
              <a:rPr lang="ru-RU" sz="1800" u="sng" smtClean="0"/>
              <a:t>плоттер</a:t>
            </a:r>
            <a:r>
              <a:rPr lang="ru-RU" sz="1800" smtClean="0"/>
              <a:t> — устройство для автоматического вычерчивания с большой точностью рисунков, схем, сложных чертежей, карт и другой графической информации на бумаге размером до A0 или кальке.</a:t>
            </a:r>
          </a:p>
        </p:txBody>
      </p:sp>
      <p:pic>
        <p:nvPicPr>
          <p:cNvPr id="3789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357188"/>
            <a:ext cx="3130550" cy="303053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0"/>
            <a:ext cx="4038600" cy="3713163"/>
          </a:xfrm>
        </p:spPr>
      </p:pic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1079500"/>
          </a:xfrm>
        </p:spPr>
        <p:txBody>
          <a:bodyPr/>
          <a:lstStyle/>
          <a:p>
            <a:pPr eaLnBrk="1" hangingPunct="1"/>
            <a:r>
              <a:rPr lang="ru-RU" smtClean="0"/>
              <a:t>Сканеры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14688"/>
            <a:ext cx="8686800" cy="33575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660033"/>
                </a:solidFill>
              </a:rPr>
              <a:t>Сканеры</a:t>
            </a:r>
            <a:r>
              <a:rPr lang="ru-RU" sz="1800" smtClean="0">
                <a:solidFill>
                  <a:srgbClr val="660033"/>
                </a:solidFill>
              </a:rPr>
              <a:t> служат для автоматического ввода текстов и графики в компьютер.</a:t>
            </a:r>
            <a:r>
              <a:rPr lang="ru-RU" sz="1800" smtClean="0"/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Сканеры бывают двух типов: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ручные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планшетные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листопротяжные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слайд-сканеры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Системы распознавания текстовой информации позволяют преобразовать отсканированный текст из графического формата в текстовый.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Разрешение является основной характеристикой сканера. Оно измеряется в точках на дюйм (англ. dots per inch — dpi). Разрешающая способность сканеров составляет 600 dpi и выше. Для обработки слайдов необходимо более высокое разрешение: не менее 1200 dpi.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642938"/>
            <a:ext cx="4038600" cy="3713162"/>
          </a:xfrm>
        </p:spPr>
      </p:pic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Многофункциональные устройства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4572000"/>
            <a:ext cx="8186738" cy="11144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В последнее время многие пользователи покупают многофункциональные устройства, способные копировать, сканировать и печатать.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785813"/>
            <a:ext cx="4829175" cy="1222375"/>
          </a:xfrm>
        </p:spPr>
        <p:txBody>
          <a:bodyPr/>
          <a:lstStyle/>
          <a:p>
            <a:pPr eaLnBrk="1" hangingPunct="1"/>
            <a:r>
              <a:rPr lang="ru-RU" smtClean="0"/>
              <a:t>Модем </a:t>
            </a:r>
          </a:p>
        </p:txBody>
      </p:sp>
      <p:pic>
        <p:nvPicPr>
          <p:cNvPr id="40963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254750" y="285750"/>
            <a:ext cx="2889250" cy="1990725"/>
          </a:xfrm>
        </p:spPr>
      </p:pic>
      <p:pic>
        <p:nvPicPr>
          <p:cNvPr id="4096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714500"/>
            <a:ext cx="1905000" cy="1343025"/>
          </a:xfrm>
        </p:spPr>
      </p:pic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786188"/>
            <a:ext cx="8401050" cy="2571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b="1" i="1" smtClean="0">
                <a:solidFill>
                  <a:srgbClr val="660033"/>
                </a:solidFill>
              </a:rPr>
              <a:t>Модем</a:t>
            </a:r>
            <a:r>
              <a:rPr lang="ru-RU" sz="1800" smtClean="0">
                <a:solidFill>
                  <a:srgbClr val="660033"/>
                </a:solidFill>
              </a:rPr>
              <a:t> или модемная плата служит для связи удалённых компьютеров по телефонной сети.</a:t>
            </a:r>
            <a:r>
              <a:rPr lang="ru-RU" sz="1800" smtClean="0"/>
              <a:t> Модем бывает внутренний (установлен внутри системного блока) и внешний (располагается рядом с системным блоком и соединяется с ним при помощи кабеля.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Моде́м (аббревиатура, составленная из слов </a:t>
            </a:r>
            <a:r>
              <a:rPr lang="ru-RU" sz="1800" b="1" smtClean="0"/>
              <a:t>мод</a:t>
            </a:r>
            <a:r>
              <a:rPr lang="ru-RU" sz="1800" smtClean="0"/>
              <a:t>улятор-</a:t>
            </a:r>
            <a:r>
              <a:rPr lang="ru-RU" sz="1800" b="1" smtClean="0"/>
              <a:t>дем</a:t>
            </a:r>
            <a:r>
              <a:rPr lang="ru-RU" sz="1800" smtClean="0"/>
              <a:t>одулятор) — устройство, применяющееся в системах связи и выполняющее функцию модуляции и демодуляции.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63" y="571500"/>
            <a:ext cx="3757612" cy="1436688"/>
          </a:xfrm>
        </p:spPr>
        <p:txBody>
          <a:bodyPr/>
          <a:lstStyle/>
          <a:p>
            <a:pPr eaLnBrk="1" hangingPunct="1"/>
            <a:r>
              <a:rPr lang="ru-RU" smtClean="0"/>
              <a:t>Веб-камера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43250"/>
            <a:ext cx="8543925" cy="35718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>
                <a:solidFill>
                  <a:srgbClr val="660033"/>
                </a:solidFill>
              </a:rPr>
              <a:t>Для организации на бескрайних Интернета видеоконференций (или просто болтовни) пригодится </a:t>
            </a:r>
            <a:r>
              <a:rPr lang="ru-RU" sz="1800" b="1" i="1" smtClean="0">
                <a:solidFill>
                  <a:srgbClr val="660033"/>
                </a:solidFill>
              </a:rPr>
              <a:t>Веб-камера</a:t>
            </a:r>
            <a:r>
              <a:rPr lang="ru-RU" sz="1800" smtClean="0">
                <a:solidFill>
                  <a:srgbClr val="660033"/>
                </a:solidFill>
              </a:rPr>
              <a:t>.</a:t>
            </a:r>
            <a:r>
              <a:rPr lang="ru-RU" sz="1800" smtClean="0"/>
              <a:t> С помощью этих устройств (и, естественно, быстрых локальных сетей), можно в любой момент устроить совещание со своими сотрудниками, не отрывая оных от насиженных рабочих мест. А это, как показывает практика, дает весьма ощутимую практическую пользу.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Оговоримся сразу — о настоящих видеокамерах здесь речи не идет. То есть можете даже и не мечтать о хорошей оптике, о качественной цветопередаче и тому подобной роскоши. Да и сохранять видеоизображение с веб-камеры вам и в голову не придет. Ведь нужен-то этот агрегат совсем для другого — обеспечивать поступление на ваш компьютер видеопотока с качеством и объемом, достаточным для передачи в Интернете.</a:t>
            </a:r>
          </a:p>
        </p:txBody>
      </p:sp>
      <p:pic>
        <p:nvPicPr>
          <p:cNvPr id="4198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88" y="214313"/>
            <a:ext cx="2343150" cy="28575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Вопросы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smtClean="0"/>
              <a:t>Какие устройства компьютера называют внутренними, а какие внешними (периферийными)?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Какие периферийные устройства вы знаете?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Зачем нужен принтер? Какие бывают принтеры? Какой принтер лучше для дома?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Что такое сканер? Что получается в результате сканирования?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Может ли веб-камера заменить фотоаппарат или обычную камеру?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Какие устройства для воспроизведения звука вы знаете?</a:t>
            </a:r>
          </a:p>
          <a:p>
            <a:pPr eaLnBrk="1" hangingPunct="1">
              <a:lnSpc>
                <a:spcPct val="90000"/>
              </a:lnSpc>
            </a:pPr>
            <a:endParaRPr lang="ru-RU" sz="2100" smtClean="0"/>
          </a:p>
          <a:p>
            <a:pPr eaLnBrk="1" hangingPunct="1">
              <a:lnSpc>
                <a:spcPct val="90000"/>
              </a:lnSpc>
            </a:pPr>
            <a:endParaRPr lang="ru-RU" sz="21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50825" y="0"/>
            <a:ext cx="87153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ОСНОВНЫЕ ХАРАКТЕРИСТИКИ КОМПЬЮТЕРА</a:t>
            </a:r>
            <a:br>
              <a:rPr lang="ru-RU" b="1" i="1">
                <a:latin typeface="Calibri" pitchFamily="34" charset="0"/>
              </a:rPr>
            </a:br>
            <a:endParaRPr lang="ru-RU" sz="1600" b="1" i="1">
              <a:latin typeface="Calibri" pitchFamily="34" charset="0"/>
            </a:endParaRPr>
          </a:p>
          <a:p>
            <a:r>
              <a:rPr lang="ru-RU" sz="1600" i="1">
                <a:latin typeface="Calibri" pitchFamily="34" charset="0"/>
              </a:rPr>
              <a:t>Производительность (быстродействие) ПК</a:t>
            </a:r>
            <a:r>
              <a:rPr lang="ru-RU" sz="1600">
                <a:latin typeface="Calibri" pitchFamily="34" charset="0"/>
              </a:rPr>
              <a:t> – возможность компьютера обрабатывать большие объёмы информации. Определяется быстродействием процессора, объёмом ОП и скоростью доступа к ней (например, Pentium III обрабатывает информацию со скоростью в сотни миллионов операций в секунду) </a:t>
            </a:r>
            <a:br>
              <a:rPr lang="ru-RU" sz="1600">
                <a:latin typeface="Calibri" pitchFamily="34" charset="0"/>
              </a:rPr>
            </a:br>
            <a:endParaRPr lang="ru-RU" sz="1600">
              <a:latin typeface="Calibri" pitchFamily="34" charset="0"/>
            </a:endParaRPr>
          </a:p>
          <a:p>
            <a:r>
              <a:rPr lang="ru-RU" sz="1600" i="1">
                <a:latin typeface="Calibri" pitchFamily="34" charset="0"/>
              </a:rPr>
              <a:t>Производительность (быстродействие) процессора</a:t>
            </a:r>
            <a:r>
              <a:rPr lang="ru-RU" sz="1600">
                <a:latin typeface="Calibri" pitchFamily="34" charset="0"/>
              </a:rPr>
              <a:t> – количество элементарных операций выполняемых за 1 секунду. </a:t>
            </a:r>
            <a:br>
              <a:rPr lang="ru-RU" sz="1600">
                <a:latin typeface="Calibri" pitchFamily="34" charset="0"/>
              </a:rPr>
            </a:br>
            <a:endParaRPr lang="ru-RU" sz="1600">
              <a:latin typeface="Calibri" pitchFamily="34" charset="0"/>
            </a:endParaRPr>
          </a:p>
          <a:p>
            <a:r>
              <a:rPr lang="ru-RU" sz="1600" i="1">
                <a:latin typeface="Calibri" pitchFamily="34" charset="0"/>
              </a:rPr>
              <a:t>Тактовая частота процессора (частота синхронизации)</a:t>
            </a:r>
            <a:r>
              <a:rPr lang="ru-RU" sz="1600">
                <a:latin typeface="Calibri" pitchFamily="34" charset="0"/>
              </a:rPr>
              <a:t> - число тактов процессора в секунду, а такт – промежуток времени (микросекунды) за который выполняется элементарная операция (например сложение). Таким образом Тактовая частота - это число вырабатываемых за секунду импульсов, синхронизирующих работу узлов компьютера. Именно ТЧ определяет быстродействие компьютера </a:t>
            </a:r>
          </a:p>
          <a:p>
            <a:r>
              <a:rPr lang="ru-RU" sz="1600">
                <a:latin typeface="Calibri" pitchFamily="34" charset="0"/>
              </a:rPr>
              <a:t>Задается ТЧ специальной микросхемой «генератор тактовой частота», который вырабатывает периодические импульсы. На выполнение процессором каждой операции отводится определенное количество тактов. Частота в 1Мгц = 1миллиону тактов в 1 секунду. Превышение порога тактовой частоты приводит к возникновению ошибок процессора и др. устройств. Поэтому существуют фиксированные величины тактовых частот для каждого типа процессоров, например: 2,8 ; 3,0 Ггц и тд </a:t>
            </a:r>
            <a:br>
              <a:rPr lang="ru-RU" sz="1600">
                <a:latin typeface="Calibri" pitchFamily="34" charset="0"/>
              </a:rPr>
            </a:b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85725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Разрядность процессора</a:t>
            </a:r>
            <a:r>
              <a:rPr lang="ru-RU">
                <a:latin typeface="Calibri" pitchFamily="34" charset="0"/>
              </a:rPr>
              <a:t> – max длина (кол-во разрядов) двоичного кода, который может обрабатываться и передаваться процессором целиком. </a:t>
            </a:r>
          </a:p>
          <a:p>
            <a:r>
              <a:rPr lang="ru-RU">
                <a:latin typeface="Calibri" pitchFamily="34" charset="0"/>
              </a:rPr>
              <a:t>Разрядность связана с размером специальных ячеек памяти – регистрами. Регистр в 1байт (8бит) называют восьмиразрядным, в 2байта – 16-разрядным и тд. Высокопроизводительные компьютеры имеют 8-байтовые регистры (64разряда)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 i="1">
                <a:latin typeface="Calibri" pitchFamily="34" charset="0"/>
              </a:rPr>
              <a:t>Время доступа</a:t>
            </a:r>
            <a:r>
              <a:rPr lang="ru-RU">
                <a:latin typeface="Calibri" pitchFamily="34" charset="0"/>
              </a:rPr>
              <a:t> - Быстродействие модулей ОП, это период времени, необходимый для считывание min порции информации из ячеек памяти или записи в память. Современные модули обладают скоростью доступа свыше 10нс (1нс=10-9с)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 i="1">
                <a:latin typeface="Calibri" pitchFamily="34" charset="0"/>
              </a:rPr>
              <a:t>Объем памяти (ёмкость)</a:t>
            </a:r>
            <a:r>
              <a:rPr lang="ru-RU">
                <a:latin typeface="Calibri" pitchFamily="34" charset="0"/>
              </a:rPr>
              <a:t> – max объем информации, который может храниться в ней.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 i="1">
                <a:latin typeface="Calibri" pitchFamily="34" charset="0"/>
              </a:rPr>
              <a:t>Плотность записи</a:t>
            </a:r>
            <a:r>
              <a:rPr lang="ru-RU">
                <a:latin typeface="Calibri" pitchFamily="34" charset="0"/>
              </a:rPr>
              <a:t> – объем информации, записанной на единице длины дорожки (бит/мм)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 i="1">
                <a:latin typeface="Calibri" pitchFamily="34" charset="0"/>
              </a:rPr>
              <a:t>Скорость обмена информации</a:t>
            </a:r>
            <a:r>
              <a:rPr lang="ru-RU">
                <a:latin typeface="Calibri" pitchFamily="34" charset="0"/>
              </a:rPr>
              <a:t> – скорость записи/считывания на носитель, которая определяется скоростью вращения и перемещения этого носителя в устройстве 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4296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ОСНОВНЫЕ УСТРОЙСТВА КОМПЬЮТЕРА</a:t>
            </a:r>
            <a:br>
              <a:rPr lang="ru-RU" b="1">
                <a:latin typeface="Calibri" pitchFamily="34" charset="0"/>
              </a:rPr>
            </a:br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Наrdwаrе</a:t>
            </a:r>
            <a:r>
              <a:rPr lang="ru-RU">
                <a:latin typeface="Calibri" pitchFamily="34" charset="0"/>
              </a:rPr>
              <a:t> – аппаратные средства т.е. механические, электрические и электронные узлы и компоненты компьютера.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Основные устройства компьютера: </a:t>
            </a:r>
          </a:p>
          <a:p>
            <a:r>
              <a:rPr lang="ru-RU">
                <a:latin typeface="Calibri" pitchFamily="34" charset="0"/>
                <a:hlinkClick r:id="rId2" action="ppaction://hlinksldjump"/>
              </a:rPr>
              <a:t>Микропроцессор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Память компьютера </a:t>
            </a:r>
            <a:r>
              <a:rPr lang="ru-RU">
                <a:latin typeface="Calibri" pitchFamily="34" charset="0"/>
                <a:hlinkClick r:id="rId3" action="ppaction://hlinksldjump"/>
              </a:rPr>
              <a:t>внутренняя </a:t>
            </a:r>
            <a:r>
              <a:rPr lang="ru-RU">
                <a:latin typeface="Calibri" pitchFamily="34" charset="0"/>
              </a:rPr>
              <a:t>и </a:t>
            </a:r>
            <a:r>
              <a:rPr lang="ru-RU">
                <a:latin typeface="Calibri" pitchFamily="34" charset="0"/>
                <a:hlinkClick r:id="rId4" action="ppaction://hlinksldjump"/>
              </a:rPr>
              <a:t>внешняя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  <a:hlinkClick r:id="rId5" action="ppaction://hlinksldjump"/>
              </a:rPr>
              <a:t>Видеоадаптер (видеокарта)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  <a:hlinkClick r:id="rId6" action="ppaction://hlinksldjump"/>
              </a:rPr>
              <a:t>Звуковая карта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  <a:hlinkClick r:id="rId7" action="ppaction://hlinksldjump"/>
              </a:rPr>
              <a:t>Сетевая плата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  <a:hlinkClick r:id="rId8" action="ppaction://hlinksldjump"/>
              </a:rPr>
              <a:t>Устройства ввода информации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  <a:hlinkClick r:id="rId9" action="ppaction://hlinksldjump"/>
              </a:rPr>
              <a:t>Устройства вывода информации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  <a:hlinkClick r:id="rId10" action="ppaction://hlinksldjump"/>
              </a:rPr>
              <a:t>Устройства передачи и приема информации</a:t>
            </a:r>
            <a:br>
              <a:rPr lang="ru-RU">
                <a:latin typeface="Calibri" pitchFamily="34" charset="0"/>
                <a:hlinkClick r:id="rId10" action="ppaction://hlinksldjump"/>
              </a:rPr>
            </a:b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Системный блок</a:t>
            </a:r>
            <a:r>
              <a:rPr lang="ru-RU">
                <a:latin typeface="Calibri" pitchFamily="34" charset="0"/>
              </a:rPr>
              <a:t> содержит такие основный устройства ПК как </a:t>
            </a:r>
            <a:r>
              <a:rPr lang="ru-RU">
                <a:latin typeface="Calibri" pitchFamily="34" charset="0"/>
                <a:hlinkClick r:id="rId2" action="ppaction://hlinksldjump"/>
              </a:rPr>
              <a:t>материнская (системная) плата </a:t>
            </a:r>
            <a:r>
              <a:rPr lang="ru-RU">
                <a:latin typeface="Calibri" pitchFamily="34" charset="0"/>
              </a:rPr>
              <a:t>с процессором и ОП, накопители на магнитных дисках, CD-ROM, блок питания. 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030663"/>
            <a:ext cx="407193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14313" y="182563"/>
            <a:ext cx="87153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Материнская (системная) плата</a:t>
            </a:r>
            <a:r>
              <a:rPr lang="ru-RU" sz="1600" b="1">
                <a:latin typeface="Calibri" pitchFamily="34" charset="0"/>
              </a:rPr>
              <a:t> </a:t>
            </a:r>
            <a:r>
              <a:rPr lang="ru-RU" sz="1600">
                <a:latin typeface="Calibri" pitchFamily="34" charset="0"/>
              </a:rPr>
              <a:t>– основной аппаратный компонент где находятся разъемы для установки микропроцессора, оперативной памяти, кварцевый резонатор, базовая система ввода-вывода BIOS, вспомогательные микросхемы, интерфейс ввода-вывода (последовательный порт, параллельный порт, интерфейс клавиатуры, дисковый интерфейс и тд.) и шина. Материнской платы определяет и ограничивает характеристики подключаемых к ней устройств.</a:t>
            </a:r>
          </a:p>
          <a:p>
            <a:pPr>
              <a:buFont typeface="Wingdings" pitchFamily="2" charset="2"/>
              <a:buNone/>
            </a:pPr>
            <a:endParaRPr lang="ru-RU" sz="160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>
                <a:solidFill>
                  <a:schemeClr val="tx2"/>
                </a:solidFill>
                <a:latin typeface="Calibri" pitchFamily="34" charset="0"/>
              </a:rPr>
              <a:t>На материнской плате располагаются магистрали, связывающие процессор с оперативной памятью, - так называемые шины. </a:t>
            </a:r>
          </a:p>
          <a:p>
            <a:pPr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>К шинам материнской платы подключаются также все прочие внутренние устройства компьютера. Управляет работой материнской платы микропроцессорный набор микросхем – так называемый чипсет.</a:t>
            </a:r>
          </a:p>
          <a:p>
            <a:pPr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>На материнской плате кроме чипсета располагаются разъёмы для подключения центрального процессора, графической платы, звуковой платы, жёстких дисков, оперативной памяти и другие разъемы.</a:t>
            </a:r>
          </a:p>
          <a:p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Часть технического обеспечения, 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конструктивно отделенных от системного блока 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компьютера называют </a:t>
            </a:r>
            <a:r>
              <a:rPr lang="ru-RU" sz="1600" b="1">
                <a:latin typeface="Calibri" pitchFamily="34" charset="0"/>
              </a:rPr>
              <a:t>периферийными </a:t>
            </a:r>
            <a:br>
              <a:rPr lang="ru-RU" sz="1600" b="1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(устройства ввода-вывода) </a:t>
            </a:r>
          </a:p>
          <a:p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5651500" y="6165850"/>
            <a:ext cx="349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hlinkClick r:id="rId2" action="ppaction://hlinksldjump"/>
              </a:rPr>
              <a:t>УСТРОЙСТВА КОМПЬЮТЕРА</a:t>
            </a:r>
            <a:endParaRPr lang="ru-RU">
              <a:latin typeface="Calibri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2875" y="887413"/>
            <a:ext cx="63579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Для подключения периферийных устройств  </a:t>
            </a:r>
            <a:r>
              <a:rPr lang="ru-RU">
                <a:latin typeface="Calibri" pitchFamily="34" charset="0"/>
              </a:rPr>
              <a:t>на системном блоке имеются разъемы различных портов: </a:t>
            </a:r>
          </a:p>
          <a:p>
            <a:r>
              <a:rPr lang="ru-RU" b="1" i="1">
                <a:latin typeface="Calibri" pitchFamily="34" charset="0"/>
              </a:rPr>
              <a:t>СОМ</a:t>
            </a:r>
            <a:r>
              <a:rPr lang="ru-RU" b="1">
                <a:latin typeface="Calibri" pitchFamily="34" charset="0"/>
              </a:rPr>
              <a:t> - </a:t>
            </a:r>
            <a:r>
              <a:rPr lang="ru-RU">
                <a:latin typeface="Calibri" pitchFamily="34" charset="0"/>
              </a:rPr>
              <a:t>Последовательные порты. Передают последовательно электрические импульсы, несущие информации. К ним обычно подключают мышь и модем. </a:t>
            </a:r>
          </a:p>
          <a:p>
            <a:r>
              <a:rPr lang="ru-RU" b="1" i="1">
                <a:latin typeface="Calibri" pitchFamily="34" charset="0"/>
              </a:rPr>
              <a:t>LPT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- Параллельный порт. Передает одновременно 8 электрических импульсов. Реализует более высокую скорость информации, используют для подключения принтера. </a:t>
            </a:r>
          </a:p>
          <a:p>
            <a:r>
              <a:rPr lang="ru-RU" b="1" i="1">
                <a:latin typeface="Calibri" pitchFamily="34" charset="0"/>
              </a:rPr>
              <a:t>USB</a:t>
            </a:r>
            <a:r>
              <a:rPr lang="ru-RU" b="1">
                <a:latin typeface="Calibri" pitchFamily="34" charset="0"/>
              </a:rPr>
              <a:t> - </a:t>
            </a:r>
            <a:r>
              <a:rPr lang="ru-RU">
                <a:latin typeface="Calibri" pitchFamily="34" charset="0"/>
              </a:rPr>
              <a:t>Последовательная универсальная шина (Universal Serial Bus) – обеспечивает высокоскоростное подключение нескольких периферийных устройств (сканер, цифровая камера и тд)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PS/2 </a:t>
            </a:r>
            <a:r>
              <a:rPr lang="ru-RU">
                <a:latin typeface="Calibri" pitchFamily="34" charset="0"/>
              </a:rPr>
              <a:t>(универсальный для подключения мыши и клавиатуры) </a:t>
            </a:r>
          </a:p>
          <a:p>
            <a:endParaRPr lang="ru-RU">
              <a:latin typeface="Calibri" pitchFamily="34" charset="0"/>
            </a:endParaRPr>
          </a:p>
        </p:txBody>
      </p:sp>
      <p:grpSp>
        <p:nvGrpSpPr>
          <p:cNvPr id="11268" name="Группа 3"/>
          <p:cNvGrpSpPr>
            <a:grpSpLocks/>
          </p:cNvGrpSpPr>
          <p:nvPr/>
        </p:nvGrpSpPr>
        <p:grpSpPr bwMode="auto">
          <a:xfrm>
            <a:off x="6429375" y="428625"/>
            <a:ext cx="2714625" cy="4714875"/>
            <a:chOff x="6429388" y="1785926"/>
            <a:chExt cx="2714612" cy="4714908"/>
          </a:xfrm>
        </p:grpSpPr>
        <p:pic>
          <p:nvPicPr>
            <p:cNvPr id="11269" name="Picture 5" descr="порты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27837" y="1785926"/>
              <a:ext cx="2316163" cy="453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Выноска 1 5"/>
            <p:cNvSpPr/>
            <p:nvPr/>
          </p:nvSpPr>
          <p:spPr>
            <a:xfrm>
              <a:off x="6429388" y="5429265"/>
              <a:ext cx="1000120" cy="285752"/>
            </a:xfrm>
            <a:prstGeom prst="borderCallout1">
              <a:avLst>
                <a:gd name="adj1" fmla="val -5130"/>
                <a:gd name="adj2" fmla="val 8042"/>
                <a:gd name="adj3" fmla="val -527495"/>
                <a:gd name="adj4" fmla="val 1612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COM</a:t>
              </a:r>
              <a:endParaRPr lang="ru-RU" dirty="0"/>
            </a:p>
          </p:txBody>
        </p:sp>
        <p:sp>
          <p:nvSpPr>
            <p:cNvPr id="7" name="Выноска 1 6"/>
            <p:cNvSpPr/>
            <p:nvPr/>
          </p:nvSpPr>
          <p:spPr>
            <a:xfrm>
              <a:off x="7000885" y="6215082"/>
              <a:ext cx="1000120" cy="285752"/>
            </a:xfrm>
            <a:prstGeom prst="borderCallout1">
              <a:avLst>
                <a:gd name="adj1" fmla="val -5130"/>
                <a:gd name="adj2" fmla="val 8042"/>
                <a:gd name="adj3" fmla="val -527495"/>
                <a:gd name="adj4" fmla="val 1612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LPT</a:t>
              </a:r>
              <a:endParaRPr lang="ru-RU" dirty="0"/>
            </a:p>
          </p:txBody>
        </p:sp>
        <p:sp>
          <p:nvSpPr>
            <p:cNvPr id="8" name="Выноска 1 7"/>
            <p:cNvSpPr/>
            <p:nvPr/>
          </p:nvSpPr>
          <p:spPr>
            <a:xfrm>
              <a:off x="6572262" y="4000505"/>
              <a:ext cx="1000120" cy="285752"/>
            </a:xfrm>
            <a:prstGeom prst="borderCallout1">
              <a:avLst>
                <a:gd name="adj1" fmla="val -5130"/>
                <a:gd name="adj2" fmla="val 8042"/>
                <a:gd name="adj3" fmla="val -317347"/>
                <a:gd name="adj4" fmla="val 1530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USB</a:t>
              </a:r>
              <a:endParaRPr lang="ru-RU" dirty="0"/>
            </a:p>
          </p:txBody>
        </p:sp>
        <p:sp>
          <p:nvSpPr>
            <p:cNvPr id="9" name="Выноска 1 8"/>
            <p:cNvSpPr/>
            <p:nvPr/>
          </p:nvSpPr>
          <p:spPr>
            <a:xfrm>
              <a:off x="6500826" y="2357430"/>
              <a:ext cx="1000120" cy="285752"/>
            </a:xfrm>
            <a:prstGeom prst="borderCallout1">
              <a:avLst>
                <a:gd name="adj1" fmla="val 47407"/>
                <a:gd name="adj2" fmla="val 100835"/>
                <a:gd name="adj3" fmla="val 136381"/>
                <a:gd name="adj4" fmla="val 1953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PS/2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alomino-mobile_sma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213" y="4572000"/>
            <a:ext cx="29273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727" b="-108"/>
          <a:stretch>
            <a:fillRect/>
          </a:stretch>
        </p:blipFill>
        <p:spPr bwMode="auto">
          <a:xfrm rot="2034730">
            <a:off x="5670550" y="-201613"/>
            <a:ext cx="3703638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2143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60007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Процессор (Микропроцессор, chip-кристалл)</a:t>
            </a:r>
            <a:r>
              <a:rPr lang="ru-RU">
                <a:latin typeface="Calibri" pitchFamily="34" charset="0"/>
              </a:rPr>
              <a:t> – это основной рабочий компонент компьютера, который 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 выполняет арифметические и логические операции;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 управляет вычислительным процессом;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 координирует работу всех устройств компьютера.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 i="1">
                <a:latin typeface="Calibri" pitchFamily="34" charset="0"/>
              </a:rPr>
              <a:t>Реализуется процессор</a:t>
            </a:r>
            <a:r>
              <a:rPr lang="ru-RU">
                <a:latin typeface="Calibri" pitchFamily="34" charset="0"/>
              </a:rPr>
              <a:t> в виде сверх большой интегральной схемы (СБИС) на которой размешаются десятки миллионов функциональных элементов.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 i="1">
                <a:latin typeface="Calibri" pitchFamily="34" charset="0"/>
              </a:rPr>
              <a:t>В общем случае центральный процессор содержит</a:t>
            </a:r>
            <a:r>
              <a:rPr lang="ru-RU">
                <a:latin typeface="Calibri" pitchFamily="34" charset="0"/>
              </a:rPr>
              <a:t>: </a:t>
            </a:r>
          </a:p>
          <a:p>
            <a:r>
              <a:rPr lang="ru-RU">
                <a:latin typeface="Calibri" pitchFamily="34" charset="0"/>
              </a:rPr>
              <a:t>1) Арифметико-логическое устройство - часть процессора, выполняющая машинные команды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2) Устройство управления – часть процессора, выполняющая функции управления устройствами компьютера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3) Шины данных и шины адресов (на физическом уровне) – много проводные линии с гнездами для подключения электронных схем.  По которым передается информация между устройствами компьютера.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3109</Words>
  <Application>Microsoft Office PowerPoint</Application>
  <PresentationFormat>Экран (4:3)</PresentationFormat>
  <Paragraphs>301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Видеоадаптер </vt:lpstr>
      <vt:lpstr>Звуковой адаптер </vt:lpstr>
      <vt:lpstr>Сетевая карта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Какие устройства называют периферийными…</vt:lpstr>
      <vt:lpstr>Принтеры и их классификация</vt:lpstr>
      <vt:lpstr>Матричные принтеры </vt:lpstr>
      <vt:lpstr>Струйные принтеры</vt:lpstr>
      <vt:lpstr>Лазерные принтеры </vt:lpstr>
      <vt:lpstr>Плоттер </vt:lpstr>
      <vt:lpstr>Сканеры</vt:lpstr>
      <vt:lpstr>Многофункциональные устройства</vt:lpstr>
      <vt:lpstr>Модем </vt:lpstr>
      <vt:lpstr>Веб-камера</vt:lpstr>
      <vt:lpstr>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aapavlova</cp:lastModifiedBy>
  <cp:revision>84</cp:revision>
  <dcterms:created xsi:type="dcterms:W3CDTF">2008-10-21T17:41:25Z</dcterms:created>
  <dcterms:modified xsi:type="dcterms:W3CDTF">2017-02-28T11:34:48Z</dcterms:modified>
</cp:coreProperties>
</file>