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4" r:id="rId2"/>
  </p:sldMasterIdLst>
  <p:notesMasterIdLst>
    <p:notesMasterId r:id="rId9"/>
  </p:notesMasterIdLst>
  <p:sldIdLst>
    <p:sldId id="256" r:id="rId3"/>
    <p:sldId id="272" r:id="rId4"/>
    <p:sldId id="274" r:id="rId5"/>
    <p:sldId id="275" r:id="rId6"/>
    <p:sldId id="273" r:id="rId7"/>
    <p:sldId id="27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426"/>
    <a:srgbClr val="934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3" autoAdjust="0"/>
    <p:restoredTop sz="94574" autoAdjust="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512C05-E9CE-4DF2-B02A-9C8452AE6436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B210F2-F40F-46DC-B55D-BCDA58C58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 userDrawn="1"/>
        </p:nvSpPr>
        <p:spPr>
          <a:xfrm>
            <a:off x="0" y="0"/>
            <a:ext cx="9144000" cy="37163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61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884368" cy="792088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F01676-8E40-455C-9223-E773E0D0B8F7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ADA5-51D2-4638-92C4-22F4310FE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0262E7-CFAE-4E6B-BB35-E3F9DF1F6642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EDA19-592C-4BCF-B6B6-C7B3085DA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DED4-85BC-44DA-B7C9-0EBE002EE7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7806-104E-4806-A600-D26CE95D9E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6AAF-D08D-49DD-ACEF-931312F593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5351-6796-4CFF-A9A2-ECE11FBCE6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B958-B33D-479D-8771-2A29763D5A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E59-8CB6-4DAF-884F-69F993076F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0762D-2996-4839-AC88-F8F7931DA8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C2F2-2B08-4968-967D-5313864AF6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884368" cy="792088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10400" y="6524625"/>
            <a:ext cx="21336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45FB-E82B-469F-99A2-AAFC8D684D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3F69-3504-4D02-BD2D-5035F5615D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72FF-9772-4F0D-8EF1-0D4DA03B91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E529F7-6EB7-42A9-B8D4-C404CB87CE98}" type="datetimeFigureOut">
              <a:rPr lang="ru-RU"/>
              <a:pPr>
                <a:defRPr/>
              </a:pPr>
              <a:t>28.11.2014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7BD1-ED9E-4E11-95EF-6B9397A7C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4FC65E-AC07-469F-936C-E505CD62E329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2C431-E831-458E-B833-D313D1B33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8FFF4F-98F2-43A3-BF49-93B7A2F574A1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80D7-19AB-4A20-8C22-DFDCBA8E8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E06BB2-AF74-4708-8DED-FD3EAD7A1568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2D9E-1CC5-44A0-8BAA-9665F5F4B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E0BA6B-F750-4BD3-89F9-22846B19F038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39E8-26B7-4354-89F3-AA24F9366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C3CB7E-6BD5-4648-870F-091D5BA081E4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2E8AF-F63A-48FC-AB09-001686262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D5989C-8820-478C-8E07-2986DF1DCE17}" type="datetimeFigureOut">
              <a:rPr lang="ru-RU"/>
              <a:pPr>
                <a:defRPr/>
              </a:pPr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E5DC-247A-48D7-B704-DF76A9484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0DB5AB-F953-4948-8059-7D2A6A90B7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8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58FA4B-39B7-4C18-810B-5ECAB72D16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3316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356100" y="260350"/>
            <a:ext cx="4787900" cy="3455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i="1" smtClean="0">
                <a:latin typeface="Arial" charset="0"/>
              </a:rPr>
              <a:t>Конспект на правах рукописных материалов не предназначен для публикации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941888"/>
            <a:ext cx="8208962" cy="9112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800" smtClean="0">
                <a:latin typeface="Arial" charset="0"/>
              </a:rPr>
              <a:t>«Проблема и задачи научного исследования»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55650" y="4005263"/>
            <a:ext cx="82089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3200" b="1"/>
              <a:t>Конспект на тему: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800" smtClean="0"/>
              <a:t>	</a:t>
            </a:r>
            <a:r>
              <a:rPr lang="ru-RU" sz="800" smtClean="0">
                <a:latin typeface="Times New Roman" pitchFamily="18" charset="0"/>
              </a:rPr>
              <a:t>	</a:t>
            </a:r>
            <a:r>
              <a:rPr lang="ru-RU" sz="1600" smtClean="0">
                <a:latin typeface="Times New Roman" pitchFamily="18" charset="0"/>
              </a:rPr>
              <a:t>1. Определение того, что мы не знаем. 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Times New Roman" pitchFamily="18" charset="0"/>
              </a:rPr>
              <a:t>Научная проблема</a:t>
            </a:r>
            <a:r>
              <a:rPr lang="ru-RU" sz="1600" smtClean="0">
                <a:latin typeface="Times New Roman" pitchFamily="18" charset="0"/>
              </a:rPr>
              <a:t> (от греч. problema — задача) - сложный и противоречивый вопрос, требующий разрешения.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	2. Выработка гипотезы (от греч. hypothesis — предположение).</a:t>
            </a:r>
            <a:r>
              <a:rPr lang="ru-RU" sz="1600" b="1" smtClean="0">
                <a:latin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Times New Roman" pitchFamily="18" charset="0"/>
              </a:rPr>
              <a:t>Гипотеза -</a:t>
            </a:r>
            <a:r>
              <a:rPr lang="ru-RU" sz="1600" smtClean="0">
                <a:latin typeface="Times New Roman" pitchFamily="18" charset="0"/>
              </a:rPr>
              <a:t> научно обоснованное предположение, которое требует проверки.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	3. Выбор методов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Times New Roman" pitchFamily="18" charset="0"/>
              </a:rPr>
              <a:t>Метод </a:t>
            </a:r>
            <a:r>
              <a:rPr lang="ru-RU" sz="1600" smtClean="0">
                <a:latin typeface="Times New Roman" pitchFamily="18" charset="0"/>
              </a:rPr>
              <a:t>(греч. μέθοδος – способ, путь к чему-либо) совокупность приемов и операций практического и теоретического освоения действительности. Метод предоставляет систему принципов, требований и правил, руководствуясь которыми исследователь может достичь намеченной цели.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	4. Проведение исследования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Проверка гипотезы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Использование методов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	5. Формулирование выводов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latin typeface="Times New Roman" pitchFamily="18" charset="0"/>
              </a:rPr>
              <a:t>		6. Построение теории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Times New Roman" pitchFamily="18" charset="0"/>
              </a:rPr>
              <a:t>Теория</a:t>
            </a:r>
            <a:r>
              <a:rPr lang="ru-RU" sz="1600" smtClean="0">
                <a:latin typeface="Times New Roman" pitchFamily="18" charset="0"/>
              </a:rPr>
              <a:t> (от греч. theoria — наблюдение, исследование)—система знаний, описывающая и объясняющая определенные явления; 	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Структура научного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r>
              <a:rPr lang="ru-RU" sz="2800" smtClean="0"/>
              <a:t>	</a:t>
            </a:r>
            <a:r>
              <a:rPr lang="ru-RU" sz="2800" smtClean="0">
                <a:latin typeface="Times New Roman" pitchFamily="18" charset="0"/>
              </a:rPr>
              <a:t>	</a:t>
            </a:r>
            <a:r>
              <a:rPr lang="ru-RU" sz="2800" b="1" i="1" smtClean="0"/>
              <a:t>Задача (проблема)</a:t>
            </a:r>
            <a:r>
              <a:rPr lang="ru-RU" sz="2800" smtClean="0"/>
              <a:t> является </a:t>
            </a:r>
            <a:r>
              <a:rPr lang="ru-RU" sz="2800" b="1" i="1" smtClean="0"/>
              <a:t>научной</a:t>
            </a:r>
            <a:r>
              <a:rPr lang="ru-RU" sz="2800" smtClean="0"/>
              <a:t>, если требуется поиск её решения методами научного исследования.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Композиция реферата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2205038"/>
            <a:ext cx="7920037" cy="4392612"/>
          </a:xfrm>
        </p:spPr>
        <p:txBody>
          <a:bodyPr/>
          <a:lstStyle/>
          <a:p>
            <a:r>
              <a:rPr lang="ru-RU" sz="2800" smtClean="0"/>
              <a:t>Задача - вопрос, разрешимый имеющимися теориями. </a:t>
            </a:r>
          </a:p>
          <a:p>
            <a:r>
              <a:rPr lang="ru-RU" sz="2800" smtClean="0"/>
              <a:t>Проблема, как правило, требует создания теории.</a:t>
            </a:r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Разница между научной проблемой и научной задачей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r>
              <a:rPr lang="ru-RU" sz="2800" smtClean="0"/>
              <a:t>	</a:t>
            </a:r>
            <a:r>
              <a:rPr lang="ru-RU" sz="2800" smtClean="0">
                <a:latin typeface="Times New Roman" pitchFamily="18" charset="0"/>
              </a:rPr>
              <a:t>	</a:t>
            </a:r>
            <a:r>
              <a:rPr lang="ru-RU" sz="1800" b="1" smtClean="0"/>
              <a:t>Требования и критерии постановки научных проблем и задач.</a:t>
            </a:r>
          </a:p>
          <a:p>
            <a:pPr>
              <a:buFont typeface="Arial" charset="0"/>
              <a:buNone/>
            </a:pPr>
            <a:r>
              <a:rPr lang="ru-RU" sz="1800" smtClean="0"/>
              <a:t>1. Наличие предварительного научного знания, в которое проблема может быть включена.</a:t>
            </a:r>
          </a:p>
          <a:p>
            <a:pPr>
              <a:buFont typeface="Arial" charset="0"/>
              <a:buNone/>
            </a:pPr>
            <a:r>
              <a:rPr lang="ru-RU" sz="1800" smtClean="0"/>
              <a:t>2. Наличие указания на условие существования решения проблемы.</a:t>
            </a:r>
          </a:p>
          <a:p>
            <a:pPr>
              <a:buFont typeface="Arial" charset="0"/>
              <a:buNone/>
            </a:pPr>
            <a:r>
              <a:rPr lang="ru-RU" sz="1800" smtClean="0"/>
              <a:t>3. Наличие соглашения о признаках приемлемого решения и способах проверки решения на приемлемость.</a:t>
            </a:r>
          </a:p>
          <a:p>
            <a:pPr>
              <a:buFont typeface="Arial" charset="0"/>
              <a:buNone/>
            </a:pPr>
            <a:r>
              <a:rPr lang="ru-RU" sz="1800" smtClean="0"/>
              <a:t>4. Достаточная ограниченность, а не глобальность проблемы.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Научная проблема и задача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b="1" smtClean="0"/>
              <a:t>Функции проблемы в научном исследовании. 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2000" smtClean="0"/>
              <a:t>Задание цели: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(1) обнаружение или (2) переформулирование проблемы или (3) включение сформулированной проблемы в некоторую систему знания.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2. Задание направления исследования.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3. Разделение наук. Науки могут различаться по разным проблемным моментам. Хотя в последнее время науки накладываются друг на друга.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приемлемость.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4. Достаточная ограниченность, а не глобальность проблемы.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Научная проблема и научная задача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268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6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1_Тема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Конспект на правах рукописных материалов не предназначен для публикации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Maxim</dc:creator>
  <cp:lastModifiedBy>Windows User</cp:lastModifiedBy>
  <cp:revision>60</cp:revision>
  <dcterms:created xsi:type="dcterms:W3CDTF">2013-12-22T15:30:50Z</dcterms:created>
  <dcterms:modified xsi:type="dcterms:W3CDTF">2014-11-28T19:53:19Z</dcterms:modified>
</cp:coreProperties>
</file>