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5143500" type="screen16x9"/>
  <p:notesSz cx="6858000" cy="9144000"/>
  <p:embeddedFontLst>
    <p:embeddedFont>
      <p:font typeface="PT Sans Narrow" charset="-52"/>
      <p:regular r:id="rId26"/>
      <p:bold r:id="rId27"/>
    </p:embeddedFont>
    <p:embeddedFont>
      <p:font typeface="Open Sans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84" y="-57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Shape 1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hape 10"/>
          <p:cNvCxnSpPr/>
          <p:nvPr/>
        </p:nvCxnSpPr>
        <p:spPr>
          <a:xfrm>
            <a:off x="7007735" y="3176887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" name="Shape 11"/>
          <p:cNvCxnSpPr/>
          <p:nvPr/>
        </p:nvCxnSpPr>
        <p:spPr>
          <a:xfrm>
            <a:off x="1575034" y="3158251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2" name="Shape 12"/>
          <p:cNvGrpSpPr/>
          <p:nvPr/>
        </p:nvGrpSpPr>
        <p:grpSpPr>
          <a:xfrm>
            <a:off x="1004144" y="1022025"/>
            <a:ext cx="7136667" cy="152400"/>
            <a:chOff x="1346428" y="1011300"/>
            <a:chExt cx="6452100" cy="152400"/>
          </a:xfrm>
        </p:grpSpPr>
        <p:cxnSp>
          <p:nvCxnSpPr>
            <p:cNvPr id="13" name="Shape 13"/>
            <p:cNvCxnSpPr/>
            <p:nvPr/>
          </p:nvCxnSpPr>
          <p:spPr>
            <a:xfrm rot="10800000">
              <a:off x="1346428" y="1011300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Shape 14"/>
            <p:cNvCxnSpPr/>
            <p:nvPr/>
          </p:nvCxnSpPr>
          <p:spPr>
            <a:xfrm rot="10800000">
              <a:off x="1346428" y="1163700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" name="Shape 15"/>
          <p:cNvGrpSpPr/>
          <p:nvPr/>
        </p:nvGrpSpPr>
        <p:grpSpPr>
          <a:xfrm>
            <a:off x="1004151" y="3969100"/>
            <a:ext cx="7136667" cy="152400"/>
            <a:chOff x="1346435" y="3969087"/>
            <a:chExt cx="6452100" cy="152400"/>
          </a:xfrm>
        </p:grpSpPr>
        <p:cxnSp>
          <p:nvCxnSpPr>
            <p:cNvPr id="16" name="Shape 16"/>
            <p:cNvCxnSpPr/>
            <p:nvPr/>
          </p:nvCxnSpPr>
          <p:spPr>
            <a:xfrm>
              <a:off x="1346435" y="4121487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Shape 17"/>
            <p:cNvCxnSpPr/>
            <p:nvPr/>
          </p:nvCxnSpPr>
          <p:spPr>
            <a:xfrm>
              <a:off x="1346435" y="3969087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" name="Shape 18"/>
          <p:cNvSpPr txBox="1">
            <a:spLocks noGrp="1"/>
          </p:cNvSpPr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400"/>
            </a:lvl1pPr>
            <a:lvl2pPr lvl="1" algn="ctr">
              <a:spcBef>
                <a:spcPts val="0"/>
              </a:spcBef>
              <a:buSzPct val="100000"/>
              <a:defRPr sz="5400"/>
            </a:lvl2pPr>
            <a:lvl3pPr lvl="2" algn="ctr">
              <a:spcBef>
                <a:spcPts val="0"/>
              </a:spcBef>
              <a:buSzPct val="100000"/>
              <a:defRPr sz="5400"/>
            </a:lvl3pPr>
            <a:lvl4pPr lvl="3" algn="ctr">
              <a:spcBef>
                <a:spcPts val="0"/>
              </a:spcBef>
              <a:buSzPct val="100000"/>
              <a:defRPr sz="5400"/>
            </a:lvl4pPr>
            <a:lvl5pPr lvl="4" algn="ctr">
              <a:spcBef>
                <a:spcPts val="0"/>
              </a:spcBef>
              <a:buSzPct val="100000"/>
              <a:defRPr sz="5400"/>
            </a:lvl5pPr>
            <a:lvl6pPr lvl="5" algn="ctr">
              <a:spcBef>
                <a:spcPts val="0"/>
              </a:spcBef>
              <a:buSzPct val="100000"/>
              <a:defRPr sz="5400"/>
            </a:lvl6pPr>
            <a:lvl7pPr lvl="6" algn="ctr">
              <a:spcBef>
                <a:spcPts val="0"/>
              </a:spcBef>
              <a:buSzPct val="100000"/>
              <a:defRPr sz="5400"/>
            </a:lvl7pPr>
            <a:lvl8pPr lvl="7" algn="ctr">
              <a:spcBef>
                <a:spcPts val="0"/>
              </a:spcBef>
              <a:buSzPct val="100000"/>
              <a:defRPr sz="5400"/>
            </a:lvl8pPr>
            <a:lvl9pPr lvl="8" algn="ctr">
              <a:spcBef>
                <a:spcPts val="0"/>
              </a:spcBef>
              <a:buSzPct val="100000"/>
              <a:defRPr sz="5400"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ubTitle" idx="1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pPr lvl="0">
                <a:spcBef>
                  <a:spcPts val="0"/>
                </a:spcBef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title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pPr lvl="0">
                <a:spcBef>
                  <a:spcPts val="0"/>
                </a:spcBef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pPr lvl="0">
                <a:spcBef>
                  <a:spcPts val="0"/>
                </a:spcBef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>
                <a:solidFill>
                  <a:schemeClr val="lt1"/>
                </a:solidFill>
              </a:rPr>
              <a:pPr lvl="0">
                <a:spcBef>
                  <a:spcPts val="0"/>
                </a:spcBef>
                <a:buNone/>
              </a:pPr>
              <a:t>‹#›</a:t>
            </a:fld>
            <a:endParaRPr lang="ru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pPr lvl="0">
                <a:spcBef>
                  <a:spcPts val="0"/>
                </a:spcBef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2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pPr lvl="0">
                <a:spcBef>
                  <a:spcPts val="0"/>
                </a:spcBef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pPr lvl="0">
                <a:spcBef>
                  <a:spcPts val="0"/>
                </a:spcBef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pPr lvl="0">
                <a:spcBef>
                  <a:spcPts val="0"/>
                </a:spcBef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chemeClr val="accent6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dk2"/>
              </a:buClr>
              <a:buSzPct val="100000"/>
              <a:defRPr sz="54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ct val="100000"/>
              <a:defRPr sz="5400" b="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ct val="100000"/>
              <a:defRPr sz="5400" b="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ct val="100000"/>
              <a:defRPr sz="5400" b="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ct val="100000"/>
              <a:defRPr sz="5400" b="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ct val="100000"/>
              <a:defRPr sz="5400" b="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ct val="100000"/>
              <a:defRPr sz="5400" b="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ct val="100000"/>
              <a:defRPr sz="5400" b="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ct val="100000"/>
              <a:defRPr sz="5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pPr lvl="0">
                <a:spcBef>
                  <a:spcPts val="0"/>
                </a:spcBef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47" name="Shape 47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8" name="Shape 48"/>
          <p:cNvSpPr txBox="1">
            <a:spLocks noGrp="1"/>
          </p:cNvSpPr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ubTitle" idx="1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>
                <a:solidFill>
                  <a:schemeClr val="lt1"/>
                </a:solidFill>
              </a:rPr>
              <a:pPr lvl="0">
                <a:spcBef>
                  <a:spcPts val="0"/>
                </a:spcBef>
                <a:buNone/>
              </a:pPr>
              <a:t>‹#›</a:t>
            </a:fld>
            <a:endParaRPr lang="ru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pPr lvl="0">
                <a:spcBef>
                  <a:spcPts val="0"/>
                </a:spcBef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Open Sans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ru"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pPr lvl="0" algn="r">
                <a:spcBef>
                  <a:spcPts val="0"/>
                </a:spcBef>
                <a:buNone/>
              </a:pPr>
              <a:t>‹#›</a:t>
            </a:fld>
            <a:endParaRPr lang="ru" sz="10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" dirty="0"/>
              <a:t>Кипр </a:t>
            </a:r>
            <a:r>
              <a:rPr lang="ru" dirty="0" smtClean="0"/>
              <a:t>2018</a:t>
            </a:r>
            <a:endParaRPr lang="ru" dirty="0"/>
          </a:p>
        </p:txBody>
      </p:sp>
      <p:sp>
        <p:nvSpPr>
          <p:cNvPr id="67" name="Shape 67"/>
          <p:cNvSpPr txBox="1">
            <a:spLocks noGrp="1"/>
          </p:cNvSpPr>
          <p:nvPr>
            <p:ph type="subTitle" idx="1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"/>
              <a:t>научно-краеведческая экспедиция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Shape 120"/>
          <p:cNvPicPr preferRelativeResize="0"/>
          <p:nvPr/>
        </p:nvPicPr>
        <p:blipFill>
          <a:blip r:embed="rId3" cstate="screen">
            <a:alphaModFix/>
          </a:blip>
          <a:stretch>
            <a:fillRect/>
          </a:stretch>
        </p:blipFill>
        <p:spPr>
          <a:xfrm>
            <a:off x="990600" y="152400"/>
            <a:ext cx="7262592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"/>
              <a:t>Биологи</a:t>
            </a:r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SzPct val="100000"/>
              <a:buFont typeface="Arial"/>
            </a:pPr>
            <a:r>
              <a:rPr lang="ru" sz="3000">
                <a:latin typeface="Arial"/>
                <a:ea typeface="Arial"/>
                <a:cs typeface="Arial"/>
                <a:sym typeface="Arial"/>
              </a:rPr>
              <a:t>Governor’s beach</a:t>
            </a:r>
          </a:p>
          <a:p>
            <a:pPr marL="457200" lvl="0" indent="-419100" rtl="0">
              <a:spcBef>
                <a:spcPts val="0"/>
              </a:spcBef>
              <a:buSzPct val="100000"/>
              <a:buFont typeface="Arial"/>
            </a:pPr>
            <a:r>
              <a:rPr lang="ru" sz="3000">
                <a:latin typeface="Arial"/>
                <a:ea typeface="Arial"/>
                <a:cs typeface="Arial"/>
                <a:sym typeface="Arial"/>
              </a:rPr>
              <a:t>тропа Артемиды (в горах)</a:t>
            </a:r>
          </a:p>
          <a:p>
            <a:pPr marL="457200" lvl="0" indent="-419100" rtl="0">
              <a:spcBef>
                <a:spcPts val="0"/>
              </a:spcBef>
              <a:buSzPct val="100000"/>
              <a:buFont typeface="Arial"/>
            </a:pPr>
            <a:r>
              <a:rPr lang="ru" sz="3000">
                <a:latin typeface="Arial"/>
                <a:ea typeface="Arial"/>
                <a:cs typeface="Arial"/>
                <a:sym typeface="Arial"/>
              </a:rPr>
              <a:t>полуостров Акротири</a:t>
            </a:r>
          </a:p>
          <a:p>
            <a:pPr marL="457200" lvl="0" indent="-419100" rtl="0">
              <a:spcBef>
                <a:spcPts val="0"/>
              </a:spcBef>
              <a:buSzPct val="100000"/>
              <a:buFont typeface="Arial"/>
            </a:pPr>
            <a:r>
              <a:rPr lang="ru" sz="3000">
                <a:latin typeface="Arial"/>
                <a:ea typeface="Arial"/>
                <a:cs typeface="Arial"/>
                <a:sym typeface="Arial"/>
              </a:rPr>
              <a:t>ущелье Авакас</a:t>
            </a:r>
          </a:p>
          <a:p>
            <a:pPr marL="457200" lvl="0" indent="-419100">
              <a:spcBef>
                <a:spcPts val="0"/>
              </a:spcBef>
              <a:buSzPct val="100000"/>
              <a:buFont typeface="Arial"/>
            </a:pPr>
            <a:r>
              <a:rPr lang="ru" sz="3000">
                <a:latin typeface="Arial"/>
                <a:ea typeface="Arial"/>
                <a:cs typeface="Arial"/>
                <a:sym typeface="Arial"/>
              </a:rPr>
              <a:t>соленое озеро с фламинго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Shape 131"/>
          <p:cNvPicPr preferRelativeResize="0"/>
          <p:nvPr/>
        </p:nvPicPr>
        <p:blipFill>
          <a:blip r:embed="rId3" cstate="screen">
            <a:alphaModFix/>
          </a:blip>
          <a:stretch>
            <a:fillRect/>
          </a:stretch>
        </p:blipFill>
        <p:spPr>
          <a:xfrm>
            <a:off x="990600" y="152400"/>
            <a:ext cx="725805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Shape 138"/>
          <p:cNvPicPr preferRelativeResize="0"/>
          <p:nvPr/>
        </p:nvPicPr>
        <p:blipFill>
          <a:blip r:embed="rId3" cstate="screen">
            <a:alphaModFix/>
          </a:blip>
          <a:stretch>
            <a:fillRect/>
          </a:stretch>
        </p:blipFill>
        <p:spPr>
          <a:xfrm>
            <a:off x="923525" y="76200"/>
            <a:ext cx="7353705" cy="49024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Shape 145"/>
          <p:cNvPicPr preferRelativeResize="0"/>
          <p:nvPr/>
        </p:nvPicPr>
        <p:blipFill>
          <a:blip r:embed="rId3" cstate="screen">
            <a:alphaModFix/>
          </a:blip>
          <a:stretch>
            <a:fillRect/>
          </a:stretch>
        </p:blipFill>
        <p:spPr>
          <a:xfrm>
            <a:off x="975300" y="76200"/>
            <a:ext cx="7301925" cy="4867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Shape 152"/>
          <p:cNvPicPr preferRelativeResize="0"/>
          <p:nvPr/>
        </p:nvPicPr>
        <p:blipFill>
          <a:blip r:embed="rId3" cstate="screen">
            <a:alphaModFix/>
          </a:blip>
          <a:stretch>
            <a:fillRect/>
          </a:stretch>
        </p:blipFill>
        <p:spPr>
          <a:xfrm>
            <a:off x="938450" y="149375"/>
            <a:ext cx="7262580" cy="4841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Shape 159"/>
          <p:cNvPicPr preferRelativeResize="0"/>
          <p:nvPr/>
        </p:nvPicPr>
        <p:blipFill>
          <a:blip r:embed="rId3" cstate="screen">
            <a:alphaModFix/>
          </a:blip>
          <a:stretch>
            <a:fillRect/>
          </a:stretch>
        </p:blipFill>
        <p:spPr>
          <a:xfrm>
            <a:off x="897300" y="71150"/>
            <a:ext cx="7379925" cy="491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Shape 166"/>
          <p:cNvPicPr preferRelativeResize="0"/>
          <p:nvPr/>
        </p:nvPicPr>
        <p:blipFill>
          <a:blip r:embed="rId3" cstate="screen">
            <a:alphaModFix/>
          </a:blip>
          <a:stretch>
            <a:fillRect/>
          </a:stretch>
        </p:blipFill>
        <p:spPr>
          <a:xfrm>
            <a:off x="972750" y="76200"/>
            <a:ext cx="7380675" cy="4920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"/>
              <a:t>Помимо этого….</a:t>
            </a:r>
          </a:p>
        </p:txBody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311700" y="1113925"/>
            <a:ext cx="8520600" cy="3811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00000"/>
              <a:buFont typeface="Arial"/>
            </a:pPr>
            <a:r>
              <a:rPr lang="ru" sz="3000" dirty="0">
                <a:latin typeface="Arial"/>
                <a:ea typeface="Arial"/>
                <a:cs typeface="Arial"/>
                <a:sym typeface="Arial"/>
              </a:rPr>
              <a:t>Работа с кипрскими школьниками в Русском центре в Никосии</a:t>
            </a:r>
          </a:p>
          <a:p>
            <a:pPr marL="457200" lvl="0" indent="-419100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00000"/>
              <a:buFont typeface="Arial"/>
            </a:pPr>
            <a:r>
              <a:rPr lang="ru" sz="3000" dirty="0">
                <a:latin typeface="Arial"/>
                <a:ea typeface="Arial"/>
                <a:cs typeface="Arial"/>
                <a:sym typeface="Arial"/>
              </a:rPr>
              <a:t>Посещение деревушки Омодос</a:t>
            </a:r>
          </a:p>
          <a:p>
            <a:pPr marL="457200" lvl="0" indent="-419100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00000"/>
              <a:buFont typeface="Arial"/>
            </a:pPr>
            <a:r>
              <a:rPr lang="ru" sz="3000" dirty="0">
                <a:latin typeface="Arial"/>
                <a:ea typeface="Arial"/>
                <a:cs typeface="Arial"/>
                <a:sym typeface="Arial"/>
              </a:rPr>
              <a:t>Прогулки по городам Лимассол, Ларнака,Никосия</a:t>
            </a:r>
          </a:p>
          <a:p>
            <a:pPr marL="457200" lvl="0" indent="-419100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00000"/>
              <a:buFont typeface="Arial"/>
            </a:pPr>
            <a:r>
              <a:rPr lang="ru" sz="3000" dirty="0">
                <a:latin typeface="Arial"/>
                <a:ea typeface="Arial"/>
                <a:cs typeface="Arial"/>
                <a:sym typeface="Arial"/>
              </a:rPr>
              <a:t>Изучение современной культуры киприотов</a:t>
            </a:r>
          </a:p>
          <a:p>
            <a:pPr marL="457200" lvl="0" indent="-4191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00000"/>
              <a:buFont typeface="Arial"/>
            </a:pPr>
            <a:r>
              <a:rPr lang="ru" sz="3000" dirty="0">
                <a:latin typeface="Arial"/>
                <a:ea typeface="Arial"/>
                <a:cs typeface="Arial"/>
                <a:sym typeface="Arial"/>
              </a:rPr>
              <a:t>Музей археологии в Никосии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"/>
              <a:t>И ещё...</a:t>
            </a:r>
          </a:p>
        </p:txBody>
      </p:sp>
      <p:pic>
        <p:nvPicPr>
          <p:cNvPr id="178" name="Shape 178"/>
          <p:cNvPicPr preferRelativeResize="0"/>
          <p:nvPr/>
        </p:nvPicPr>
        <p:blipFill>
          <a:blip r:embed="rId3" cstate="screen">
            <a:alphaModFix/>
          </a:blip>
          <a:stretch>
            <a:fillRect/>
          </a:stretch>
        </p:blipFill>
        <p:spPr>
          <a:xfrm>
            <a:off x="311699" y="1152425"/>
            <a:ext cx="3764924" cy="250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Shape 179"/>
          <p:cNvPicPr preferRelativeResize="0"/>
          <p:nvPr/>
        </p:nvPicPr>
        <p:blipFill>
          <a:blip r:embed="rId4" cstate="screen">
            <a:alphaModFix/>
          </a:blip>
          <a:stretch>
            <a:fillRect/>
          </a:stretch>
        </p:blipFill>
        <p:spPr>
          <a:xfrm>
            <a:off x="5067374" y="2008859"/>
            <a:ext cx="3764924" cy="2508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"/>
              <a:t>Даты проведения</a:t>
            </a:r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" sz="3600" dirty="0"/>
              <a:t> </a:t>
            </a:r>
            <a:r>
              <a:rPr lang="ru" sz="3600" dirty="0">
                <a:latin typeface="Arial"/>
                <a:ea typeface="Arial"/>
                <a:cs typeface="Arial"/>
                <a:sym typeface="Arial"/>
              </a:rPr>
              <a:t>с </a:t>
            </a:r>
            <a:r>
              <a:rPr lang="ru" sz="3600" dirty="0" smtClean="0">
                <a:latin typeface="Arial"/>
                <a:ea typeface="Arial"/>
                <a:cs typeface="Arial"/>
                <a:sym typeface="Arial"/>
              </a:rPr>
              <a:t>16 </a:t>
            </a:r>
            <a:r>
              <a:rPr lang="ru" sz="3600" dirty="0">
                <a:latin typeface="Arial"/>
                <a:ea typeface="Arial"/>
                <a:cs typeface="Arial"/>
                <a:sym typeface="Arial"/>
              </a:rPr>
              <a:t>февраля по </a:t>
            </a:r>
            <a:endParaRPr lang="ru" sz="3600" dirty="0" smtClean="0">
              <a:latin typeface="Arial"/>
              <a:ea typeface="Arial"/>
              <a:cs typeface="Arial"/>
              <a:sym typeface="Arial"/>
            </a:endParaRPr>
          </a:p>
          <a:p>
            <a:pPr lvl="0">
              <a:spcBef>
                <a:spcPts val="0"/>
              </a:spcBef>
              <a:buNone/>
            </a:pPr>
            <a:r>
              <a:rPr lang="ru" sz="3600" dirty="0" smtClean="0">
                <a:latin typeface="Arial"/>
                <a:ea typeface="Arial"/>
                <a:cs typeface="Arial"/>
                <a:sym typeface="Arial"/>
              </a:rPr>
              <a:t>25 </a:t>
            </a:r>
            <a:r>
              <a:rPr lang="ru" sz="3600" dirty="0">
                <a:latin typeface="Arial"/>
                <a:ea typeface="Arial"/>
                <a:cs typeface="Arial"/>
                <a:sym typeface="Arial"/>
              </a:rPr>
              <a:t>февраля </a:t>
            </a:r>
            <a:r>
              <a:rPr lang="ru" sz="3600" dirty="0" smtClean="0">
                <a:latin typeface="Arial"/>
                <a:ea typeface="Arial"/>
                <a:cs typeface="Arial"/>
                <a:sym typeface="Arial"/>
              </a:rPr>
              <a:t>2018 </a:t>
            </a:r>
            <a:r>
              <a:rPr lang="ru" sz="3600" dirty="0">
                <a:latin typeface="Arial"/>
                <a:ea typeface="Arial"/>
                <a:cs typeface="Arial"/>
                <a:sym typeface="Arial"/>
              </a:rPr>
              <a:t>года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Shape 184"/>
          <p:cNvPicPr preferRelativeResize="0"/>
          <p:nvPr/>
        </p:nvPicPr>
        <p:blipFill>
          <a:blip r:embed="rId3" cstate="screen">
            <a:alphaModFix/>
          </a:blip>
          <a:stretch>
            <a:fillRect/>
          </a:stretch>
        </p:blipFill>
        <p:spPr>
          <a:xfrm>
            <a:off x="311700" y="1779450"/>
            <a:ext cx="4399624" cy="2931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Shape 185"/>
          <p:cNvPicPr preferRelativeResize="0"/>
          <p:nvPr/>
        </p:nvPicPr>
        <p:blipFill>
          <a:blip r:embed="rId4" cstate="screen">
            <a:alphaModFix/>
          </a:blip>
          <a:stretch>
            <a:fillRect/>
          </a:stretch>
        </p:blipFill>
        <p:spPr>
          <a:xfrm>
            <a:off x="4798474" y="445025"/>
            <a:ext cx="4153775" cy="2767281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Shape 18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/>
              <a:t>И ещё...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Shape 191"/>
          <p:cNvPicPr preferRelativeResize="0"/>
          <p:nvPr/>
        </p:nvPicPr>
        <p:blipFill>
          <a:blip r:embed="rId3" cstate="screen">
            <a:alphaModFix/>
          </a:blip>
          <a:stretch>
            <a:fillRect/>
          </a:stretch>
        </p:blipFill>
        <p:spPr>
          <a:xfrm>
            <a:off x="152400" y="152400"/>
            <a:ext cx="3225013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Shape 192"/>
          <p:cNvPicPr preferRelativeResize="0"/>
          <p:nvPr/>
        </p:nvPicPr>
        <p:blipFill>
          <a:blip r:embed="rId4" cstate="screen">
            <a:alphaModFix/>
          </a:blip>
          <a:stretch>
            <a:fillRect/>
          </a:stretch>
        </p:blipFill>
        <p:spPr>
          <a:xfrm>
            <a:off x="3556063" y="752287"/>
            <a:ext cx="5461788" cy="36389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"/>
              <a:t>Стоимость поездки</a:t>
            </a:r>
          </a:p>
        </p:txBody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" sz="3000">
                <a:latin typeface="Arial"/>
                <a:ea typeface="Arial"/>
                <a:cs typeface="Arial"/>
                <a:sym typeface="Arial"/>
              </a:rPr>
              <a:t>350 евро (жилье, перемещение, еда)+билеты на самолет</a:t>
            </a:r>
          </a:p>
          <a:p>
            <a:pPr lvl="0">
              <a:spcBef>
                <a:spcPts val="0"/>
              </a:spcBef>
              <a:buNone/>
            </a:pPr>
            <a:r>
              <a:rPr lang="ru" sz="3000">
                <a:latin typeface="Arial"/>
                <a:ea typeface="Arial"/>
                <a:cs typeface="Arial"/>
                <a:sym typeface="Arial"/>
              </a:rPr>
              <a:t>Вместе примерно 42 т.р.</a:t>
            </a:r>
          </a:p>
          <a:p>
            <a:pPr lvl="0">
              <a:spcBef>
                <a:spcPts val="0"/>
              </a:spcBef>
              <a:buNone/>
            </a:pPr>
            <a:endParaRPr sz="3000">
              <a:latin typeface="Arial"/>
              <a:ea typeface="Arial"/>
              <a:cs typeface="Arial"/>
              <a:sym typeface="Arial"/>
            </a:endParaRPr>
          </a:p>
          <a:p>
            <a:pPr lvl="0">
              <a:spcBef>
                <a:spcPts val="0"/>
              </a:spcBef>
              <a:buNone/>
            </a:pPr>
            <a:r>
              <a:rPr lang="ru">
                <a:latin typeface="Arial"/>
                <a:ea typeface="Arial"/>
                <a:cs typeface="Arial"/>
                <a:sym typeface="Arial"/>
              </a:rPr>
              <a:t>p.s. могут быть изменения, связанные с курсом валют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ru"/>
              <a:t>Присоединяйтесь!</a:t>
            </a:r>
          </a:p>
        </p:txBody>
      </p:sp>
      <p:pic>
        <p:nvPicPr>
          <p:cNvPr id="204" name="Shape 204"/>
          <p:cNvPicPr preferRelativeResize="0"/>
          <p:nvPr/>
        </p:nvPicPr>
        <p:blipFill>
          <a:blip r:embed="rId3" cstate="screen">
            <a:alphaModFix/>
          </a:blip>
          <a:stretch>
            <a:fillRect/>
          </a:stretch>
        </p:blipFill>
        <p:spPr>
          <a:xfrm>
            <a:off x="1805562" y="1152425"/>
            <a:ext cx="5532872" cy="368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"/>
              <a:t>Место проведения</a:t>
            </a:r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879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" sz="3600">
                <a:latin typeface="Arial"/>
                <a:ea typeface="Arial"/>
                <a:cs typeface="Arial"/>
                <a:sym typeface="Arial"/>
              </a:rPr>
              <a:t>остров Кипр (республика Кипр)</a:t>
            </a:r>
          </a:p>
        </p:txBody>
      </p:sp>
      <p:pic>
        <p:nvPicPr>
          <p:cNvPr id="80" name="Shape 80"/>
          <p:cNvPicPr preferRelativeResize="0"/>
          <p:nvPr/>
        </p:nvPicPr>
        <p:blipFill rotWithShape="1">
          <a:blip r:embed="rId3" cstate="screen">
            <a:alphaModFix/>
          </a:blip>
          <a:srcRect/>
          <a:stretch/>
        </p:blipFill>
        <p:spPr>
          <a:xfrm>
            <a:off x="2857050" y="2067197"/>
            <a:ext cx="3429900" cy="256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"/>
              <a:t>Цели</a:t>
            </a:r>
          </a:p>
        </p:txBody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342900" lvl="0" indent="-2159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▪"/>
            </a:pPr>
            <a:r>
              <a:rPr lang="ru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Краткосрочные: практикум по истории и культуре или флоре и фауне Средиземноморья (на примере о. Кипр)</a:t>
            </a:r>
          </a:p>
          <a:p>
            <a:pPr marL="342900" lvl="0" indent="-215900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▪"/>
            </a:pPr>
            <a:r>
              <a:rPr lang="ru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гуманитарные: поддержка русскоязычных школьников, постоянно проживающих на Кипре</a:t>
            </a:r>
          </a:p>
          <a:p>
            <a:pPr marL="342900" lvl="0" indent="-215900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▪"/>
            </a:pPr>
            <a:r>
              <a:rPr lang="ru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«дипломатические»: развитие международных связей школы в европейском направлении, обмен опытом, поиск поддержки и партнерства в обоюдовыгодных интересах</a:t>
            </a:r>
          </a:p>
          <a:p>
            <a:pPr marL="342900" lvl="0" indent="-215900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▪"/>
            </a:pPr>
            <a:r>
              <a:rPr lang="ru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отработка технологической модели очно-заочного обучения и краткосрочного выездного обучения, практики международных обменов</a:t>
            </a:r>
          </a:p>
          <a:p>
            <a:pPr marL="342900" lvl="0" indent="-21590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▪"/>
            </a:pPr>
            <a:r>
              <a:rPr lang="ru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Совершенствование и активизация навыков разговорной речи на иностранном языке (английский)</a:t>
            </a:r>
          </a:p>
          <a:p>
            <a:pPr lvl="0">
              <a:spcBef>
                <a:spcPts val="0"/>
              </a:spcBef>
              <a:buNone/>
            </a:pP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"/>
              <a:t>Направления работы</a:t>
            </a:r>
          </a:p>
        </p:txBody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57200" rtl="0">
              <a:spcBef>
                <a:spcPts val="0"/>
              </a:spcBef>
              <a:buSzPct val="100000"/>
              <a:buFont typeface="Arial"/>
            </a:pPr>
            <a:r>
              <a:rPr lang="ru" sz="3600">
                <a:latin typeface="Arial"/>
                <a:ea typeface="Arial"/>
                <a:cs typeface="Arial"/>
                <a:sym typeface="Arial"/>
              </a:rPr>
              <a:t>История (+археология, +социальная география)</a:t>
            </a:r>
          </a:p>
          <a:p>
            <a:pPr marL="457200" lvl="0" indent="-457200">
              <a:spcBef>
                <a:spcPts val="0"/>
              </a:spcBef>
              <a:buSzPct val="100000"/>
              <a:buFont typeface="Arial"/>
            </a:pPr>
            <a:r>
              <a:rPr lang="ru" sz="3600">
                <a:latin typeface="Arial"/>
                <a:ea typeface="Arial"/>
                <a:cs typeface="Arial"/>
                <a:sym typeface="Arial"/>
              </a:rPr>
              <a:t>Биология </a:t>
            </a:r>
          </a:p>
        </p:txBody>
      </p:sp>
      <p:pic>
        <p:nvPicPr>
          <p:cNvPr id="93" name="Shape 93"/>
          <p:cNvPicPr preferRelativeResize="0"/>
          <p:nvPr/>
        </p:nvPicPr>
        <p:blipFill>
          <a:blip r:embed="rId3" cstate="screen">
            <a:alphaModFix/>
          </a:blip>
          <a:stretch>
            <a:fillRect/>
          </a:stretch>
        </p:blipFill>
        <p:spPr>
          <a:xfrm>
            <a:off x="4475150" y="1999469"/>
            <a:ext cx="4097349" cy="272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"/>
              <a:t>История </a:t>
            </a:r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/>
            </a:pPr>
            <a:r>
              <a:rPr lang="ru" sz="2400" dirty="0">
                <a:latin typeface="Arial"/>
                <a:ea typeface="Arial"/>
                <a:cs typeface="Arial"/>
                <a:sym typeface="Arial"/>
              </a:rPr>
              <a:t>Амафунт (древнее поселение около  г.Лимассол)</a:t>
            </a:r>
          </a:p>
          <a:p>
            <a: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/>
            </a:pPr>
            <a:r>
              <a:rPr lang="ru" sz="2400" dirty="0">
                <a:latin typeface="Arial"/>
                <a:ea typeface="Arial"/>
                <a:cs typeface="Arial"/>
                <a:sym typeface="Arial"/>
              </a:rPr>
              <a:t>Пафос</a:t>
            </a:r>
          </a:p>
          <a:p>
            <a: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/>
            </a:pPr>
            <a:r>
              <a:rPr lang="ru" sz="2400" dirty="0">
                <a:latin typeface="Arial"/>
                <a:ea typeface="Arial"/>
                <a:cs typeface="Arial"/>
                <a:sym typeface="Arial"/>
              </a:rPr>
              <a:t>Святилище Аполлона Гиллатского</a:t>
            </a:r>
          </a:p>
          <a:p>
            <a: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/>
            </a:pPr>
            <a:r>
              <a:rPr lang="ru" sz="2400" dirty="0">
                <a:latin typeface="Arial"/>
                <a:ea typeface="Arial"/>
                <a:cs typeface="Arial"/>
                <a:sym typeface="Arial"/>
              </a:rPr>
              <a:t>Святилище Афродиты</a:t>
            </a:r>
          </a:p>
          <a:p>
            <a: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/>
            </a:pPr>
            <a:r>
              <a:rPr lang="ru" sz="2400" dirty="0">
                <a:latin typeface="Arial"/>
                <a:ea typeface="Arial"/>
                <a:cs typeface="Arial"/>
                <a:sym typeface="Arial"/>
              </a:rPr>
              <a:t>Калопанайотис</a:t>
            </a:r>
          </a:p>
          <a:p>
            <a: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/>
            </a:pPr>
            <a:r>
              <a:rPr lang="ru" sz="2400" dirty="0">
                <a:latin typeface="Arial"/>
                <a:ea typeface="Arial"/>
                <a:cs typeface="Arial"/>
                <a:sym typeface="Arial"/>
              </a:rPr>
              <a:t>Никосия (столица Кипра)</a:t>
            </a:r>
          </a:p>
          <a:p>
            <a: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/>
            </a:pPr>
            <a:r>
              <a:rPr lang="ru" sz="2400" dirty="0">
                <a:latin typeface="Arial"/>
                <a:ea typeface="Arial"/>
                <a:cs typeface="Arial"/>
                <a:sym typeface="Arial"/>
              </a:rPr>
              <a:t>Посещение мечети Хала Сутлан Теке</a:t>
            </a:r>
          </a:p>
          <a:p>
            <a:pPr marL="457200" lvl="0" indent="-381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Arial"/>
            </a:pPr>
            <a:r>
              <a:rPr lang="ru" sz="2400" dirty="0">
                <a:latin typeface="Arial"/>
                <a:ea typeface="Arial"/>
                <a:cs typeface="Arial"/>
                <a:sym typeface="Arial"/>
              </a:rPr>
              <a:t>многое другое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Shape 104"/>
          <p:cNvPicPr preferRelativeResize="0"/>
          <p:nvPr/>
        </p:nvPicPr>
        <p:blipFill>
          <a:blip r:embed="rId3" cstate="screen">
            <a:alphaModFix/>
          </a:blip>
          <a:stretch>
            <a:fillRect/>
          </a:stretch>
        </p:blipFill>
        <p:spPr>
          <a:xfrm>
            <a:off x="268244" y="188550"/>
            <a:ext cx="4326499" cy="288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Shape 105"/>
          <p:cNvPicPr preferRelativeResize="0"/>
          <p:nvPr/>
        </p:nvPicPr>
        <p:blipFill>
          <a:blip r:embed="rId4" cstate="screen">
            <a:alphaModFix/>
          </a:blip>
          <a:stretch>
            <a:fillRect/>
          </a:stretch>
        </p:blipFill>
        <p:spPr>
          <a:xfrm>
            <a:off x="4773393" y="2096850"/>
            <a:ext cx="4244456" cy="28278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Shape 110"/>
          <p:cNvPicPr preferRelativeResize="0"/>
          <p:nvPr/>
        </p:nvPicPr>
        <p:blipFill>
          <a:blip r:embed="rId3" cstate="screen">
            <a:alphaModFix/>
          </a:blip>
          <a:stretch>
            <a:fillRect/>
          </a:stretch>
        </p:blipFill>
        <p:spPr>
          <a:xfrm>
            <a:off x="940700" y="152400"/>
            <a:ext cx="7262592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Shape 115"/>
          <p:cNvPicPr preferRelativeResize="0"/>
          <p:nvPr/>
        </p:nvPicPr>
        <p:blipFill>
          <a:blip r:embed="rId3" cstate="screen">
            <a:alphaModFix/>
          </a:blip>
          <a:stretch>
            <a:fillRect/>
          </a:stretch>
        </p:blipFill>
        <p:spPr>
          <a:xfrm>
            <a:off x="990600" y="152400"/>
            <a:ext cx="7258049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220</Words>
  <Application>Microsoft Office PowerPoint</Application>
  <PresentationFormat>Экран (16:9)</PresentationFormat>
  <Paragraphs>45</Paragraphs>
  <Slides>23</Slides>
  <Notes>23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Arial</vt:lpstr>
      <vt:lpstr>PT Sans Narrow</vt:lpstr>
      <vt:lpstr>Open Sans</vt:lpstr>
      <vt:lpstr>tropic</vt:lpstr>
      <vt:lpstr>Кипр 2018</vt:lpstr>
      <vt:lpstr>Даты проведения</vt:lpstr>
      <vt:lpstr>Место проведения</vt:lpstr>
      <vt:lpstr>Цели</vt:lpstr>
      <vt:lpstr>Направления работы</vt:lpstr>
      <vt:lpstr>История </vt:lpstr>
      <vt:lpstr>Слайд 7</vt:lpstr>
      <vt:lpstr>Слайд 8</vt:lpstr>
      <vt:lpstr>Слайд 9</vt:lpstr>
      <vt:lpstr>Слайд 10</vt:lpstr>
      <vt:lpstr>Биологи</vt:lpstr>
      <vt:lpstr>Слайд 12</vt:lpstr>
      <vt:lpstr>Слайд 13</vt:lpstr>
      <vt:lpstr>Слайд 14</vt:lpstr>
      <vt:lpstr>Слайд 15</vt:lpstr>
      <vt:lpstr>Слайд 16</vt:lpstr>
      <vt:lpstr>Слайд 17</vt:lpstr>
      <vt:lpstr>Помимо этого….</vt:lpstr>
      <vt:lpstr>И ещё...</vt:lpstr>
      <vt:lpstr>И ещё...</vt:lpstr>
      <vt:lpstr>Слайд 21</vt:lpstr>
      <vt:lpstr>Стоимость поездки</vt:lpstr>
      <vt:lpstr>Присоединяйтесь!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Кипр 2017</dc:title>
  <dc:creator>гость</dc:creator>
  <cp:lastModifiedBy>aapavlova</cp:lastModifiedBy>
  <cp:revision>6</cp:revision>
  <dcterms:modified xsi:type="dcterms:W3CDTF">2017-11-25T07:31:03Z</dcterms:modified>
</cp:coreProperties>
</file>