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4" r:id="rId4"/>
    <p:sldId id="268" r:id="rId5"/>
    <p:sldId id="269" r:id="rId6"/>
    <p:sldId id="265" r:id="rId7"/>
    <p:sldId id="266" r:id="rId8"/>
    <p:sldId id="262" r:id="rId9"/>
    <p:sldId id="270" r:id="rId10"/>
    <p:sldId id="258" r:id="rId11"/>
    <p:sldId id="259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66"/>
    <a:srgbClr val="FFDE9B"/>
    <a:srgbClr val="996600"/>
    <a:srgbClr val="CC9900"/>
    <a:srgbClr val="CC6600"/>
    <a:srgbClr val="996633"/>
    <a:srgbClr val="000000"/>
    <a:srgbClr val="FF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6DD8C-58A7-43F0-9D1F-C5398B148464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C3FA8A-0339-4410-B957-7AC470FD8EB3}">
      <dgm:prSet/>
      <dgm:spPr/>
      <dgm:t>
        <a:bodyPr/>
        <a:lstStyle/>
        <a:p>
          <a:r>
            <a:rPr lang="ru-RU" b="1" dirty="0">
              <a:solidFill>
                <a:srgbClr val="CC6600"/>
              </a:solidFill>
            </a:rPr>
            <a:t>Сдавшие успешно вступительные испытания учащиеся как правило имеют достаточный потенциал успешного обучения на гимназической траектории</a:t>
          </a:r>
        </a:p>
      </dgm:t>
    </dgm:pt>
    <dgm:pt modelId="{1AC47575-CB53-48DD-AD6A-822E9980D5BD}" type="parTrans" cxnId="{E07E5E05-7ECE-4D32-A1B7-F27B160061A6}">
      <dgm:prSet/>
      <dgm:spPr/>
      <dgm:t>
        <a:bodyPr/>
        <a:lstStyle/>
        <a:p>
          <a:endParaRPr lang="ru-RU"/>
        </a:p>
      </dgm:t>
    </dgm:pt>
    <dgm:pt modelId="{A062477C-F79F-4177-8B42-E52F71614521}" type="sibTrans" cxnId="{E07E5E05-7ECE-4D32-A1B7-F27B160061A6}">
      <dgm:prSet/>
      <dgm:spPr/>
      <dgm:t>
        <a:bodyPr/>
        <a:lstStyle/>
        <a:p>
          <a:endParaRPr lang="ru-RU"/>
        </a:p>
      </dgm:t>
    </dgm:pt>
    <dgm:pt modelId="{C8E53813-66ED-43F5-964A-0411FCE16429}">
      <dgm:prSet/>
      <dgm:spPr/>
      <dgm:t>
        <a:bodyPr/>
        <a:lstStyle/>
        <a:p>
          <a:r>
            <a:rPr lang="ru-RU" b="1" dirty="0">
              <a:solidFill>
                <a:srgbClr val="CC6600"/>
              </a:solidFill>
            </a:rPr>
            <a:t>С гимназической траектории гораздо тяжелее «вылететь», чем думают родители</a:t>
          </a:r>
        </a:p>
      </dgm:t>
    </dgm:pt>
    <dgm:pt modelId="{AE9F2D31-DC20-4B2E-A25F-2CF97DD94C42}" type="parTrans" cxnId="{9D72373D-F7E0-46B4-B62B-D4A74D1CC98B}">
      <dgm:prSet/>
      <dgm:spPr/>
      <dgm:t>
        <a:bodyPr/>
        <a:lstStyle/>
        <a:p>
          <a:endParaRPr lang="ru-RU"/>
        </a:p>
      </dgm:t>
    </dgm:pt>
    <dgm:pt modelId="{2BA6D73C-1E3E-47C0-B5DD-DD485383891B}" type="sibTrans" cxnId="{9D72373D-F7E0-46B4-B62B-D4A74D1CC98B}">
      <dgm:prSet/>
      <dgm:spPr/>
      <dgm:t>
        <a:bodyPr/>
        <a:lstStyle/>
        <a:p>
          <a:endParaRPr lang="ru-RU"/>
        </a:p>
      </dgm:t>
    </dgm:pt>
    <dgm:pt modelId="{A8A10227-7029-4E6C-A49E-4C5AD86068C4}" type="pres">
      <dgm:prSet presAssocID="{E576DD8C-58A7-43F0-9D1F-C5398B148464}" presName="linear" presStyleCnt="0">
        <dgm:presLayoutVars>
          <dgm:animLvl val="lvl"/>
          <dgm:resizeHandles val="exact"/>
        </dgm:presLayoutVars>
      </dgm:prSet>
      <dgm:spPr/>
    </dgm:pt>
    <dgm:pt modelId="{73F09CA7-8B34-4AB1-ABA0-716C6FC2F214}" type="pres">
      <dgm:prSet presAssocID="{2FC3FA8A-0339-4410-B957-7AC470FD8EB3}" presName="parentText" presStyleLbl="node1" presStyleIdx="0" presStyleCnt="2" custLinFactNeighborX="35" custLinFactNeighborY="12588">
        <dgm:presLayoutVars>
          <dgm:chMax val="0"/>
          <dgm:bulletEnabled val="1"/>
        </dgm:presLayoutVars>
      </dgm:prSet>
      <dgm:spPr/>
    </dgm:pt>
    <dgm:pt modelId="{CBC23EF4-AE82-4AD6-8F4C-1DB7F394DEB9}" type="pres">
      <dgm:prSet presAssocID="{A062477C-F79F-4177-8B42-E52F71614521}" presName="spacer" presStyleCnt="0"/>
      <dgm:spPr/>
    </dgm:pt>
    <dgm:pt modelId="{218A4939-4B5A-4143-962E-B5D52F1CBC05}" type="pres">
      <dgm:prSet presAssocID="{C8E53813-66ED-43F5-964A-0411FCE16429}" presName="parentText" presStyleLbl="node1" presStyleIdx="1" presStyleCnt="2" custLinFactNeighborY="56048">
        <dgm:presLayoutVars>
          <dgm:chMax val="0"/>
          <dgm:bulletEnabled val="1"/>
        </dgm:presLayoutVars>
      </dgm:prSet>
      <dgm:spPr/>
    </dgm:pt>
  </dgm:ptLst>
  <dgm:cxnLst>
    <dgm:cxn modelId="{E07E5E05-7ECE-4D32-A1B7-F27B160061A6}" srcId="{E576DD8C-58A7-43F0-9D1F-C5398B148464}" destId="{2FC3FA8A-0339-4410-B957-7AC470FD8EB3}" srcOrd="0" destOrd="0" parTransId="{1AC47575-CB53-48DD-AD6A-822E9980D5BD}" sibTransId="{A062477C-F79F-4177-8B42-E52F71614521}"/>
    <dgm:cxn modelId="{719E7A23-C460-4213-BBDD-EB10A6D8EEA0}" type="presOf" srcId="{2FC3FA8A-0339-4410-B957-7AC470FD8EB3}" destId="{73F09CA7-8B34-4AB1-ABA0-716C6FC2F214}" srcOrd="0" destOrd="0" presId="urn:microsoft.com/office/officeart/2005/8/layout/vList2"/>
    <dgm:cxn modelId="{9D72373D-F7E0-46B4-B62B-D4A74D1CC98B}" srcId="{E576DD8C-58A7-43F0-9D1F-C5398B148464}" destId="{C8E53813-66ED-43F5-964A-0411FCE16429}" srcOrd="1" destOrd="0" parTransId="{AE9F2D31-DC20-4B2E-A25F-2CF97DD94C42}" sibTransId="{2BA6D73C-1E3E-47C0-B5DD-DD485383891B}"/>
    <dgm:cxn modelId="{351841A7-85CF-4420-A200-98C155B34150}" type="presOf" srcId="{E576DD8C-58A7-43F0-9D1F-C5398B148464}" destId="{A8A10227-7029-4E6C-A49E-4C5AD86068C4}" srcOrd="0" destOrd="0" presId="urn:microsoft.com/office/officeart/2005/8/layout/vList2"/>
    <dgm:cxn modelId="{4C47CFD3-79E0-4AF2-9903-3779F448E293}" type="presOf" srcId="{C8E53813-66ED-43F5-964A-0411FCE16429}" destId="{218A4939-4B5A-4143-962E-B5D52F1CBC05}" srcOrd="0" destOrd="0" presId="urn:microsoft.com/office/officeart/2005/8/layout/vList2"/>
    <dgm:cxn modelId="{D0390390-6B7D-479C-BC17-4CD32A17E07B}" type="presParOf" srcId="{A8A10227-7029-4E6C-A49E-4C5AD86068C4}" destId="{73F09CA7-8B34-4AB1-ABA0-716C6FC2F214}" srcOrd="0" destOrd="0" presId="urn:microsoft.com/office/officeart/2005/8/layout/vList2"/>
    <dgm:cxn modelId="{60AAA6CB-BDC6-4992-B5C7-4B3898DD7B96}" type="presParOf" srcId="{A8A10227-7029-4E6C-A49E-4C5AD86068C4}" destId="{CBC23EF4-AE82-4AD6-8F4C-1DB7F394DEB9}" srcOrd="1" destOrd="0" presId="urn:microsoft.com/office/officeart/2005/8/layout/vList2"/>
    <dgm:cxn modelId="{E22061AF-C80B-4749-9C6D-3E07F5DFECF3}" type="presParOf" srcId="{A8A10227-7029-4E6C-A49E-4C5AD86068C4}" destId="{218A4939-4B5A-4143-962E-B5D52F1CBC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9A9F10-BDC2-4260-A8DB-65F904C377A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4A04F484-4F74-46F1-9766-921D802F5051}">
      <dgm:prSet custT="1"/>
      <dgm:spPr/>
      <dgm:t>
        <a:bodyPr/>
        <a:lstStyle/>
        <a:p>
          <a:r>
            <a:rPr lang="ru-RU" sz="2000" dirty="0"/>
            <a:t>Наступает подростковый возраст, когда ребёнок больше ориентирован на общение (особенно со сверстниками), а не на учёбу.</a:t>
          </a:r>
        </a:p>
      </dgm:t>
    </dgm:pt>
    <dgm:pt modelId="{A14E4696-F8FA-4F16-B2D3-381EC244BA23}" type="parTrans" cxnId="{8A87CE29-08CC-4D42-AF24-FEC089E133F0}">
      <dgm:prSet/>
      <dgm:spPr/>
      <dgm:t>
        <a:bodyPr/>
        <a:lstStyle/>
        <a:p>
          <a:endParaRPr lang="ru-RU" sz="2000"/>
        </a:p>
      </dgm:t>
    </dgm:pt>
    <dgm:pt modelId="{F5D73EBD-D31F-4A23-BC0B-0014C82934A3}" type="sibTrans" cxnId="{8A87CE29-08CC-4D42-AF24-FEC089E133F0}">
      <dgm:prSet/>
      <dgm:spPr/>
      <dgm:t>
        <a:bodyPr/>
        <a:lstStyle/>
        <a:p>
          <a:endParaRPr lang="ru-RU" sz="2000"/>
        </a:p>
      </dgm:t>
    </dgm:pt>
    <dgm:pt modelId="{852FD40D-4E55-4512-88E7-180C43746B9C}">
      <dgm:prSet custT="1"/>
      <dgm:spPr/>
      <dgm:t>
        <a:bodyPr/>
        <a:lstStyle/>
        <a:p>
          <a:r>
            <a:rPr lang="ru-RU" sz="2000"/>
            <a:t>Смена статуса от любимого учителем лучшего ребенка к такому как все, лучший среди лучших.</a:t>
          </a:r>
        </a:p>
      </dgm:t>
    </dgm:pt>
    <dgm:pt modelId="{A72BA6AA-3642-46A7-B887-C61B1B23FE1F}" type="parTrans" cxnId="{80A24C59-0A8F-44E1-AAC6-5851D7A9F927}">
      <dgm:prSet/>
      <dgm:spPr/>
      <dgm:t>
        <a:bodyPr/>
        <a:lstStyle/>
        <a:p>
          <a:endParaRPr lang="ru-RU" sz="2000"/>
        </a:p>
      </dgm:t>
    </dgm:pt>
    <dgm:pt modelId="{A83EF8CD-7621-4273-B24C-33B0573F52F1}" type="sibTrans" cxnId="{80A24C59-0A8F-44E1-AAC6-5851D7A9F927}">
      <dgm:prSet/>
      <dgm:spPr/>
      <dgm:t>
        <a:bodyPr/>
        <a:lstStyle/>
        <a:p>
          <a:endParaRPr lang="ru-RU" sz="2000"/>
        </a:p>
      </dgm:t>
    </dgm:pt>
    <dgm:pt modelId="{6E3BDA5C-2580-49C1-ADA5-A2313B5CADDA}">
      <dgm:prSet custT="1"/>
      <dgm:spPr/>
      <dgm:t>
        <a:bodyPr/>
        <a:lstStyle/>
        <a:p>
          <a:r>
            <a:rPr lang="ru-RU" sz="2000"/>
            <a:t>Тяжело тем, кто сам или его родители ориентированы только на отметки, а не на получение знаний</a:t>
          </a:r>
        </a:p>
      </dgm:t>
    </dgm:pt>
    <dgm:pt modelId="{B859609A-6601-486A-AC07-1E83A7D65AC0}" type="parTrans" cxnId="{A2239CB1-748A-4C31-B766-BA1A5F2AA43C}">
      <dgm:prSet/>
      <dgm:spPr/>
      <dgm:t>
        <a:bodyPr/>
        <a:lstStyle/>
        <a:p>
          <a:endParaRPr lang="ru-RU" sz="2000"/>
        </a:p>
      </dgm:t>
    </dgm:pt>
    <dgm:pt modelId="{75330465-C7E5-4595-A1FA-854560EBEB10}" type="sibTrans" cxnId="{A2239CB1-748A-4C31-B766-BA1A5F2AA43C}">
      <dgm:prSet/>
      <dgm:spPr/>
      <dgm:t>
        <a:bodyPr/>
        <a:lstStyle/>
        <a:p>
          <a:endParaRPr lang="ru-RU" sz="2000"/>
        </a:p>
      </dgm:t>
    </dgm:pt>
    <dgm:pt modelId="{8BF17A98-6F45-49F9-92BA-9917E0004742}" type="pres">
      <dgm:prSet presAssocID="{849A9F10-BDC2-4260-A8DB-65F904C377A2}" presName="linear" presStyleCnt="0">
        <dgm:presLayoutVars>
          <dgm:animLvl val="lvl"/>
          <dgm:resizeHandles val="exact"/>
        </dgm:presLayoutVars>
      </dgm:prSet>
      <dgm:spPr/>
    </dgm:pt>
    <dgm:pt modelId="{A59FF219-0995-4C9F-8C14-494CEC10B54B}" type="pres">
      <dgm:prSet presAssocID="{4A04F484-4F74-46F1-9766-921D802F50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E8C7938-5FD4-47D3-A0B2-11323EB0A084}" type="pres">
      <dgm:prSet presAssocID="{F5D73EBD-D31F-4A23-BC0B-0014C82934A3}" presName="spacer" presStyleCnt="0"/>
      <dgm:spPr/>
    </dgm:pt>
    <dgm:pt modelId="{1329F31A-4DA7-4648-B971-2687929FC9FF}" type="pres">
      <dgm:prSet presAssocID="{852FD40D-4E55-4512-88E7-180C43746B9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BF20870-2FC8-44DA-B411-799C47F3DBA0}" type="pres">
      <dgm:prSet presAssocID="{A83EF8CD-7621-4273-B24C-33B0573F52F1}" presName="spacer" presStyleCnt="0"/>
      <dgm:spPr/>
    </dgm:pt>
    <dgm:pt modelId="{D95E802E-A450-417D-8DBF-0CEEE84A5076}" type="pres">
      <dgm:prSet presAssocID="{6E3BDA5C-2580-49C1-ADA5-A2313B5CADD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9D54024-7729-42BF-B6DE-396E163C9B7F}" type="presOf" srcId="{6E3BDA5C-2580-49C1-ADA5-A2313B5CADDA}" destId="{D95E802E-A450-417D-8DBF-0CEEE84A5076}" srcOrd="0" destOrd="0" presId="urn:microsoft.com/office/officeart/2005/8/layout/vList2"/>
    <dgm:cxn modelId="{8A87CE29-08CC-4D42-AF24-FEC089E133F0}" srcId="{849A9F10-BDC2-4260-A8DB-65F904C377A2}" destId="{4A04F484-4F74-46F1-9766-921D802F5051}" srcOrd="0" destOrd="0" parTransId="{A14E4696-F8FA-4F16-B2D3-381EC244BA23}" sibTransId="{F5D73EBD-D31F-4A23-BC0B-0014C82934A3}"/>
    <dgm:cxn modelId="{80A24C59-0A8F-44E1-AAC6-5851D7A9F927}" srcId="{849A9F10-BDC2-4260-A8DB-65F904C377A2}" destId="{852FD40D-4E55-4512-88E7-180C43746B9C}" srcOrd="1" destOrd="0" parTransId="{A72BA6AA-3642-46A7-B887-C61B1B23FE1F}" sibTransId="{A83EF8CD-7621-4273-B24C-33B0573F52F1}"/>
    <dgm:cxn modelId="{A2239CB1-748A-4C31-B766-BA1A5F2AA43C}" srcId="{849A9F10-BDC2-4260-A8DB-65F904C377A2}" destId="{6E3BDA5C-2580-49C1-ADA5-A2313B5CADDA}" srcOrd="2" destOrd="0" parTransId="{B859609A-6601-486A-AC07-1E83A7D65AC0}" sibTransId="{75330465-C7E5-4595-A1FA-854560EBEB10}"/>
    <dgm:cxn modelId="{7EBF7CB7-A879-4CFE-A241-7CAE19571174}" type="presOf" srcId="{849A9F10-BDC2-4260-A8DB-65F904C377A2}" destId="{8BF17A98-6F45-49F9-92BA-9917E0004742}" srcOrd="0" destOrd="0" presId="urn:microsoft.com/office/officeart/2005/8/layout/vList2"/>
    <dgm:cxn modelId="{FFB2B0E1-94F2-4C69-98B1-FBFA0A7F846D}" type="presOf" srcId="{852FD40D-4E55-4512-88E7-180C43746B9C}" destId="{1329F31A-4DA7-4648-B971-2687929FC9FF}" srcOrd="0" destOrd="0" presId="urn:microsoft.com/office/officeart/2005/8/layout/vList2"/>
    <dgm:cxn modelId="{8F61D7E8-5FFA-409F-8CD2-DB438F9FAF1F}" type="presOf" srcId="{4A04F484-4F74-46F1-9766-921D802F5051}" destId="{A59FF219-0995-4C9F-8C14-494CEC10B54B}" srcOrd="0" destOrd="0" presId="urn:microsoft.com/office/officeart/2005/8/layout/vList2"/>
    <dgm:cxn modelId="{DA7D350F-12D5-42CB-AE8E-80AB04D929ED}" type="presParOf" srcId="{8BF17A98-6F45-49F9-92BA-9917E0004742}" destId="{A59FF219-0995-4C9F-8C14-494CEC10B54B}" srcOrd="0" destOrd="0" presId="urn:microsoft.com/office/officeart/2005/8/layout/vList2"/>
    <dgm:cxn modelId="{49EE142D-38D9-4584-AE85-6C8D9B71E384}" type="presParOf" srcId="{8BF17A98-6F45-49F9-92BA-9917E0004742}" destId="{CE8C7938-5FD4-47D3-A0B2-11323EB0A084}" srcOrd="1" destOrd="0" presId="urn:microsoft.com/office/officeart/2005/8/layout/vList2"/>
    <dgm:cxn modelId="{86035C48-F65E-472B-83EA-3B860E4597BD}" type="presParOf" srcId="{8BF17A98-6F45-49F9-92BA-9917E0004742}" destId="{1329F31A-4DA7-4648-B971-2687929FC9FF}" srcOrd="2" destOrd="0" presId="urn:microsoft.com/office/officeart/2005/8/layout/vList2"/>
    <dgm:cxn modelId="{67378246-9BC7-4DBF-A8F3-F72D363E0549}" type="presParOf" srcId="{8BF17A98-6F45-49F9-92BA-9917E0004742}" destId="{4BF20870-2FC8-44DA-B411-799C47F3DBA0}" srcOrd="3" destOrd="0" presId="urn:microsoft.com/office/officeart/2005/8/layout/vList2"/>
    <dgm:cxn modelId="{F483B06E-38D0-4A94-A770-0C97EEC87E82}" type="presParOf" srcId="{8BF17A98-6F45-49F9-92BA-9917E0004742}" destId="{D95E802E-A450-417D-8DBF-0CEEE84A507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970A3A-30B4-4331-BF29-B5A11661B2A4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F342F1B2-7337-4333-9616-44CD12962C63}">
      <dgm:prSet/>
      <dgm:spPr/>
      <dgm:t>
        <a:bodyPr/>
        <a:lstStyle/>
        <a:p>
          <a:r>
            <a:rPr lang="ru-RU"/>
            <a:t>100% прогноз невозможен – смена возраста, влияние прошлого опыта, мотивации самого ребенка к учёбе и учёбе именно здесь, необходимость адаптации, ресоциализации.</a:t>
          </a:r>
        </a:p>
      </dgm:t>
    </dgm:pt>
    <dgm:pt modelId="{3A6F7B20-F467-487A-8218-4DCE85FEE5CC}" type="parTrans" cxnId="{50F6A6ED-ADDB-4949-9749-9AE6CAA9ECE1}">
      <dgm:prSet/>
      <dgm:spPr/>
      <dgm:t>
        <a:bodyPr/>
        <a:lstStyle/>
        <a:p>
          <a:endParaRPr lang="ru-RU"/>
        </a:p>
      </dgm:t>
    </dgm:pt>
    <dgm:pt modelId="{3B801CB2-6B6D-4154-B5D6-490A60116278}" type="sibTrans" cxnId="{50F6A6ED-ADDB-4949-9749-9AE6CAA9ECE1}">
      <dgm:prSet/>
      <dgm:spPr/>
      <dgm:t>
        <a:bodyPr/>
        <a:lstStyle/>
        <a:p>
          <a:endParaRPr lang="ru-RU"/>
        </a:p>
      </dgm:t>
    </dgm:pt>
    <dgm:pt modelId="{84D2EB04-36EF-411D-B6EE-A48B030E79BF}">
      <dgm:prSet/>
      <dgm:spPr/>
      <dgm:t>
        <a:bodyPr/>
        <a:lstStyle/>
        <a:p>
          <a:r>
            <a:rPr lang="ru-RU"/>
            <a:t>Подростки всегда повышено агрессивны</a:t>
          </a:r>
        </a:p>
      </dgm:t>
    </dgm:pt>
    <dgm:pt modelId="{FCDD6C4C-5A38-4D42-B83F-AF1087B55A52}" type="parTrans" cxnId="{5C6871F5-E9C4-423D-A65C-A692FA3034AD}">
      <dgm:prSet/>
      <dgm:spPr/>
      <dgm:t>
        <a:bodyPr/>
        <a:lstStyle/>
        <a:p>
          <a:endParaRPr lang="ru-RU"/>
        </a:p>
      </dgm:t>
    </dgm:pt>
    <dgm:pt modelId="{C2F070AE-DC9F-4F95-AB36-895A8229BE66}" type="sibTrans" cxnId="{5C6871F5-E9C4-423D-A65C-A692FA3034AD}">
      <dgm:prSet/>
      <dgm:spPr/>
      <dgm:t>
        <a:bodyPr/>
        <a:lstStyle/>
        <a:p>
          <a:endParaRPr lang="ru-RU"/>
        </a:p>
      </dgm:t>
    </dgm:pt>
    <dgm:pt modelId="{DAA0945B-F257-43B2-B824-1967CEB22AF9}" type="pres">
      <dgm:prSet presAssocID="{22970A3A-30B4-4331-BF29-B5A11661B2A4}" presName="linear" presStyleCnt="0">
        <dgm:presLayoutVars>
          <dgm:animLvl val="lvl"/>
          <dgm:resizeHandles val="exact"/>
        </dgm:presLayoutVars>
      </dgm:prSet>
      <dgm:spPr/>
    </dgm:pt>
    <dgm:pt modelId="{F4D3D6A0-D19C-4F81-B2C0-92120716E65A}" type="pres">
      <dgm:prSet presAssocID="{F342F1B2-7337-4333-9616-44CD12962C6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1D30B1C-3FF9-401D-8DB8-72268AB1EA18}" type="pres">
      <dgm:prSet presAssocID="{3B801CB2-6B6D-4154-B5D6-490A60116278}" presName="spacer" presStyleCnt="0"/>
      <dgm:spPr/>
    </dgm:pt>
    <dgm:pt modelId="{928D5FAA-B65D-4B75-873C-7A8CC92ADF47}" type="pres">
      <dgm:prSet presAssocID="{84D2EB04-36EF-411D-B6EE-A48B030E79B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DF5C962-F238-49C1-9666-24BDFECF3441}" type="presOf" srcId="{84D2EB04-36EF-411D-B6EE-A48B030E79BF}" destId="{928D5FAA-B65D-4B75-873C-7A8CC92ADF47}" srcOrd="0" destOrd="0" presId="urn:microsoft.com/office/officeart/2005/8/layout/vList2"/>
    <dgm:cxn modelId="{B8B52C4A-38AD-49D3-8560-45D5DC013FAC}" type="presOf" srcId="{F342F1B2-7337-4333-9616-44CD12962C63}" destId="{F4D3D6A0-D19C-4F81-B2C0-92120716E65A}" srcOrd="0" destOrd="0" presId="urn:microsoft.com/office/officeart/2005/8/layout/vList2"/>
    <dgm:cxn modelId="{3617878F-4C2B-4BB1-BEBF-428B38BF0A3B}" type="presOf" srcId="{22970A3A-30B4-4331-BF29-B5A11661B2A4}" destId="{DAA0945B-F257-43B2-B824-1967CEB22AF9}" srcOrd="0" destOrd="0" presId="urn:microsoft.com/office/officeart/2005/8/layout/vList2"/>
    <dgm:cxn modelId="{50F6A6ED-ADDB-4949-9749-9AE6CAA9ECE1}" srcId="{22970A3A-30B4-4331-BF29-B5A11661B2A4}" destId="{F342F1B2-7337-4333-9616-44CD12962C63}" srcOrd="0" destOrd="0" parTransId="{3A6F7B20-F467-487A-8218-4DCE85FEE5CC}" sibTransId="{3B801CB2-6B6D-4154-B5D6-490A60116278}"/>
    <dgm:cxn modelId="{5C6871F5-E9C4-423D-A65C-A692FA3034AD}" srcId="{22970A3A-30B4-4331-BF29-B5A11661B2A4}" destId="{84D2EB04-36EF-411D-B6EE-A48B030E79BF}" srcOrd="1" destOrd="0" parTransId="{FCDD6C4C-5A38-4D42-B83F-AF1087B55A52}" sibTransId="{C2F070AE-DC9F-4F95-AB36-895A8229BE66}"/>
    <dgm:cxn modelId="{61653D2B-AD62-41E1-9F1B-9695525EAA5E}" type="presParOf" srcId="{DAA0945B-F257-43B2-B824-1967CEB22AF9}" destId="{F4D3D6A0-D19C-4F81-B2C0-92120716E65A}" srcOrd="0" destOrd="0" presId="urn:microsoft.com/office/officeart/2005/8/layout/vList2"/>
    <dgm:cxn modelId="{0C2E6226-7325-45FB-8137-C424A9CF6DA6}" type="presParOf" srcId="{DAA0945B-F257-43B2-B824-1967CEB22AF9}" destId="{71D30B1C-3FF9-401D-8DB8-72268AB1EA18}" srcOrd="1" destOrd="0" presId="urn:microsoft.com/office/officeart/2005/8/layout/vList2"/>
    <dgm:cxn modelId="{BF42BD91-5693-4D23-B3F0-634010C88692}" type="presParOf" srcId="{DAA0945B-F257-43B2-B824-1967CEB22AF9}" destId="{928D5FAA-B65D-4B75-873C-7A8CC92ADF4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710D08-07FA-4C92-A55E-693714EB5965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84F2EF-2A08-428F-A59D-F90F2097ADE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4800" b="1" dirty="0">
              <a:solidFill>
                <a:srgbClr val="CC6600"/>
              </a:solidFill>
            </a:rPr>
            <a:t>!</a:t>
          </a:r>
          <a:r>
            <a:rPr lang="ru-RU" sz="3600" b="1" dirty="0">
              <a:solidFill>
                <a:srgbClr val="CC6600"/>
              </a:solidFill>
            </a:rPr>
            <a:t> Психологическая составляющая важна для всех сотрудников «красного здания»</a:t>
          </a:r>
        </a:p>
      </dgm:t>
    </dgm:pt>
    <dgm:pt modelId="{9D47611B-53F0-430C-9CF5-4AF971E73B09}" type="parTrans" cxnId="{1986DCA7-AD92-4F90-B128-10CC7A5E058D}">
      <dgm:prSet/>
      <dgm:spPr/>
      <dgm:t>
        <a:bodyPr/>
        <a:lstStyle/>
        <a:p>
          <a:endParaRPr lang="ru-RU"/>
        </a:p>
      </dgm:t>
    </dgm:pt>
    <dgm:pt modelId="{5567B4DD-3EEF-4B46-A9FF-94BF34D28053}" type="sibTrans" cxnId="{1986DCA7-AD92-4F90-B128-10CC7A5E058D}">
      <dgm:prSet/>
      <dgm:spPr/>
      <dgm:t>
        <a:bodyPr/>
        <a:lstStyle/>
        <a:p>
          <a:endParaRPr lang="ru-RU"/>
        </a:p>
      </dgm:t>
    </dgm:pt>
    <dgm:pt modelId="{B3B0E464-8318-4F71-8F31-1B792D773BF1}" type="pres">
      <dgm:prSet presAssocID="{3C710D08-07FA-4C92-A55E-693714EB5965}" presName="linear" presStyleCnt="0">
        <dgm:presLayoutVars>
          <dgm:animLvl val="lvl"/>
          <dgm:resizeHandles val="exact"/>
        </dgm:presLayoutVars>
      </dgm:prSet>
      <dgm:spPr/>
    </dgm:pt>
    <dgm:pt modelId="{9BF0B20D-E5DA-4238-94EA-D8D46A160F51}" type="pres">
      <dgm:prSet presAssocID="{9C84F2EF-2A08-428F-A59D-F90F2097ADEB}" presName="parentText" presStyleLbl="node1" presStyleIdx="0" presStyleCnt="1" custLinFactNeighborY="-567">
        <dgm:presLayoutVars>
          <dgm:chMax val="0"/>
          <dgm:bulletEnabled val="1"/>
        </dgm:presLayoutVars>
      </dgm:prSet>
      <dgm:spPr/>
    </dgm:pt>
  </dgm:ptLst>
  <dgm:cxnLst>
    <dgm:cxn modelId="{BF317F46-5490-4AEB-BACB-7A358768F5D1}" type="presOf" srcId="{3C710D08-07FA-4C92-A55E-693714EB5965}" destId="{B3B0E464-8318-4F71-8F31-1B792D773BF1}" srcOrd="0" destOrd="0" presId="urn:microsoft.com/office/officeart/2005/8/layout/vList2"/>
    <dgm:cxn modelId="{355A4485-45AE-4D5F-AE78-30AF4E742CB4}" type="presOf" srcId="{9C84F2EF-2A08-428F-A59D-F90F2097ADEB}" destId="{9BF0B20D-E5DA-4238-94EA-D8D46A160F51}" srcOrd="0" destOrd="0" presId="urn:microsoft.com/office/officeart/2005/8/layout/vList2"/>
    <dgm:cxn modelId="{1986DCA7-AD92-4F90-B128-10CC7A5E058D}" srcId="{3C710D08-07FA-4C92-A55E-693714EB5965}" destId="{9C84F2EF-2A08-428F-A59D-F90F2097ADEB}" srcOrd="0" destOrd="0" parTransId="{9D47611B-53F0-430C-9CF5-4AF971E73B09}" sibTransId="{5567B4DD-3EEF-4B46-A9FF-94BF34D28053}"/>
    <dgm:cxn modelId="{6C3BD3F9-E2B3-4F8F-8587-CDCAC9EB5BDE}" type="presParOf" srcId="{B3B0E464-8318-4F71-8F31-1B792D773BF1}" destId="{9BF0B20D-E5DA-4238-94EA-D8D46A160F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A3B92A-BC0F-4FE5-AB84-F48AB792772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DF41A56-1684-4DC8-9B90-3CFD5426C53B}">
      <dgm:prSet custT="1"/>
      <dgm:spPr/>
      <dgm:t>
        <a:bodyPr/>
        <a:lstStyle/>
        <a:p>
          <a:pPr algn="ctr"/>
          <a:r>
            <a:rPr lang="ru-RU" sz="2000" dirty="0"/>
            <a:t>Да. Это ваш ребёнок.</a:t>
          </a:r>
        </a:p>
      </dgm:t>
    </dgm:pt>
    <dgm:pt modelId="{A19D4508-B45D-49CC-BDDB-9E75D7778493}" type="parTrans" cxnId="{AE6CA385-1395-4593-AA4F-DE70F3506D26}">
      <dgm:prSet/>
      <dgm:spPr/>
      <dgm:t>
        <a:bodyPr/>
        <a:lstStyle/>
        <a:p>
          <a:endParaRPr lang="ru-RU" sz="2000"/>
        </a:p>
      </dgm:t>
    </dgm:pt>
    <dgm:pt modelId="{BACEFEA2-28FB-41C8-A3D6-4D88C0742851}" type="sibTrans" cxnId="{AE6CA385-1395-4593-AA4F-DE70F3506D26}">
      <dgm:prSet/>
      <dgm:spPr/>
      <dgm:t>
        <a:bodyPr/>
        <a:lstStyle/>
        <a:p>
          <a:endParaRPr lang="ru-RU" sz="2000"/>
        </a:p>
      </dgm:t>
    </dgm:pt>
    <dgm:pt modelId="{0E22C963-317D-4D89-8401-5E0B53555F3C}">
      <dgm:prSet custT="1"/>
      <dgm:spPr/>
      <dgm:t>
        <a:bodyPr/>
        <a:lstStyle/>
        <a:p>
          <a:r>
            <a:rPr lang="ru-RU" sz="2000" dirty="0"/>
            <a:t>Современная система образования и программы ориентированы на активное участие семьи в сопровождении домашней подготовки ребёнка (но не выполнении за него) и организации воспитательной работы класса.</a:t>
          </a:r>
        </a:p>
      </dgm:t>
    </dgm:pt>
    <dgm:pt modelId="{1941EC42-EDD3-4D02-BD9E-38B42F0E8598}" type="parTrans" cxnId="{47AE0B25-ED5A-4635-9D80-F545031FA9E2}">
      <dgm:prSet/>
      <dgm:spPr/>
      <dgm:t>
        <a:bodyPr/>
        <a:lstStyle/>
        <a:p>
          <a:endParaRPr lang="ru-RU" sz="2000"/>
        </a:p>
      </dgm:t>
    </dgm:pt>
    <dgm:pt modelId="{3A83DD4C-40AE-45EC-90D4-96A0D229A043}" type="sibTrans" cxnId="{47AE0B25-ED5A-4635-9D80-F545031FA9E2}">
      <dgm:prSet/>
      <dgm:spPr/>
      <dgm:t>
        <a:bodyPr/>
        <a:lstStyle/>
        <a:p>
          <a:endParaRPr lang="ru-RU" sz="2000"/>
        </a:p>
      </dgm:t>
    </dgm:pt>
    <dgm:pt modelId="{3E1F1376-847B-44E7-A7C2-729D7F0C1782}">
      <dgm:prSet custT="1"/>
      <dgm:spPr/>
      <dgm:t>
        <a:bodyPr/>
        <a:lstStyle/>
        <a:p>
          <a:r>
            <a:rPr lang="ru-RU" sz="2000"/>
            <a:t>Сочетать уважительный контроль с поощрение самостоятельности ребенка</a:t>
          </a:r>
        </a:p>
      </dgm:t>
    </dgm:pt>
    <dgm:pt modelId="{9CD04A2F-4F77-43AF-A938-6254CB3DBC15}" type="parTrans" cxnId="{D62A35EA-2262-459C-97F3-9D69F28BF9BB}">
      <dgm:prSet/>
      <dgm:spPr/>
      <dgm:t>
        <a:bodyPr/>
        <a:lstStyle/>
        <a:p>
          <a:endParaRPr lang="ru-RU" sz="2000"/>
        </a:p>
      </dgm:t>
    </dgm:pt>
    <dgm:pt modelId="{13D5A144-5ACA-4F02-AA94-39F267FD0A1F}" type="sibTrans" cxnId="{D62A35EA-2262-459C-97F3-9D69F28BF9BB}">
      <dgm:prSet/>
      <dgm:spPr/>
      <dgm:t>
        <a:bodyPr/>
        <a:lstStyle/>
        <a:p>
          <a:endParaRPr lang="ru-RU" sz="2000"/>
        </a:p>
      </dgm:t>
    </dgm:pt>
    <dgm:pt modelId="{8EE02323-A0D3-4B88-ABAD-69998657690B}" type="pres">
      <dgm:prSet presAssocID="{53A3B92A-BC0F-4FE5-AB84-F48AB792772A}" presName="linear" presStyleCnt="0">
        <dgm:presLayoutVars>
          <dgm:animLvl val="lvl"/>
          <dgm:resizeHandles val="exact"/>
        </dgm:presLayoutVars>
      </dgm:prSet>
      <dgm:spPr/>
    </dgm:pt>
    <dgm:pt modelId="{403EE8C7-8C1B-415B-8E36-C7EE4C4928FF}" type="pres">
      <dgm:prSet presAssocID="{0DF41A56-1684-4DC8-9B90-3CFD5426C5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2BCB1F9-CEC6-4E09-B703-909B1748FFB7}" type="pres">
      <dgm:prSet presAssocID="{BACEFEA2-28FB-41C8-A3D6-4D88C0742851}" presName="spacer" presStyleCnt="0"/>
      <dgm:spPr/>
    </dgm:pt>
    <dgm:pt modelId="{A11EC32C-F224-4022-975F-7840E60B490F}" type="pres">
      <dgm:prSet presAssocID="{0E22C963-317D-4D89-8401-5E0B53555F3C}" presName="parentText" presStyleLbl="node1" presStyleIdx="1" presStyleCnt="3" custScaleY="127265">
        <dgm:presLayoutVars>
          <dgm:chMax val="0"/>
          <dgm:bulletEnabled val="1"/>
        </dgm:presLayoutVars>
      </dgm:prSet>
      <dgm:spPr/>
    </dgm:pt>
    <dgm:pt modelId="{B10C161D-D318-4680-8079-84ECB774F5B3}" type="pres">
      <dgm:prSet presAssocID="{3A83DD4C-40AE-45EC-90D4-96A0D229A043}" presName="spacer" presStyleCnt="0"/>
      <dgm:spPr/>
    </dgm:pt>
    <dgm:pt modelId="{C05E2704-43D9-4F90-91E1-A5D2F49BFF63}" type="pres">
      <dgm:prSet presAssocID="{3E1F1376-847B-44E7-A7C2-729D7F0C178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AE0B25-ED5A-4635-9D80-F545031FA9E2}" srcId="{53A3B92A-BC0F-4FE5-AB84-F48AB792772A}" destId="{0E22C963-317D-4D89-8401-5E0B53555F3C}" srcOrd="1" destOrd="0" parTransId="{1941EC42-EDD3-4D02-BD9E-38B42F0E8598}" sibTransId="{3A83DD4C-40AE-45EC-90D4-96A0D229A043}"/>
    <dgm:cxn modelId="{BCCFBF55-411B-4AFD-B05E-41C6E1059B7E}" type="presOf" srcId="{0E22C963-317D-4D89-8401-5E0B53555F3C}" destId="{A11EC32C-F224-4022-975F-7840E60B490F}" srcOrd="0" destOrd="0" presId="urn:microsoft.com/office/officeart/2005/8/layout/vList2"/>
    <dgm:cxn modelId="{7863BD58-F70D-4761-ADB6-6FC15F837C32}" type="presOf" srcId="{0DF41A56-1684-4DC8-9B90-3CFD5426C53B}" destId="{403EE8C7-8C1B-415B-8E36-C7EE4C4928FF}" srcOrd="0" destOrd="0" presId="urn:microsoft.com/office/officeart/2005/8/layout/vList2"/>
    <dgm:cxn modelId="{AE6CA385-1395-4593-AA4F-DE70F3506D26}" srcId="{53A3B92A-BC0F-4FE5-AB84-F48AB792772A}" destId="{0DF41A56-1684-4DC8-9B90-3CFD5426C53B}" srcOrd="0" destOrd="0" parTransId="{A19D4508-B45D-49CC-BDDB-9E75D7778493}" sibTransId="{BACEFEA2-28FB-41C8-A3D6-4D88C0742851}"/>
    <dgm:cxn modelId="{3BBFF3AF-978D-4C9B-8B67-C9EF27C1EA1A}" type="presOf" srcId="{53A3B92A-BC0F-4FE5-AB84-F48AB792772A}" destId="{8EE02323-A0D3-4B88-ABAD-69998657690B}" srcOrd="0" destOrd="0" presId="urn:microsoft.com/office/officeart/2005/8/layout/vList2"/>
    <dgm:cxn modelId="{D62A35EA-2262-459C-97F3-9D69F28BF9BB}" srcId="{53A3B92A-BC0F-4FE5-AB84-F48AB792772A}" destId="{3E1F1376-847B-44E7-A7C2-729D7F0C1782}" srcOrd="2" destOrd="0" parTransId="{9CD04A2F-4F77-43AF-A938-6254CB3DBC15}" sibTransId="{13D5A144-5ACA-4F02-AA94-39F267FD0A1F}"/>
    <dgm:cxn modelId="{3AE7A0F8-F022-49C7-A680-54CB880C5880}" type="presOf" srcId="{3E1F1376-847B-44E7-A7C2-729D7F0C1782}" destId="{C05E2704-43D9-4F90-91E1-A5D2F49BFF63}" srcOrd="0" destOrd="0" presId="urn:microsoft.com/office/officeart/2005/8/layout/vList2"/>
    <dgm:cxn modelId="{4C7BB227-3085-4012-9BE5-2D07563574EF}" type="presParOf" srcId="{8EE02323-A0D3-4B88-ABAD-69998657690B}" destId="{403EE8C7-8C1B-415B-8E36-C7EE4C4928FF}" srcOrd="0" destOrd="0" presId="urn:microsoft.com/office/officeart/2005/8/layout/vList2"/>
    <dgm:cxn modelId="{BD7D7CD7-D0F8-4602-92F9-FD7F8D9C9CBF}" type="presParOf" srcId="{8EE02323-A0D3-4B88-ABAD-69998657690B}" destId="{72BCB1F9-CEC6-4E09-B703-909B1748FFB7}" srcOrd="1" destOrd="0" presId="urn:microsoft.com/office/officeart/2005/8/layout/vList2"/>
    <dgm:cxn modelId="{B37C7276-3A79-4815-9DBE-08AFFDD75E7C}" type="presParOf" srcId="{8EE02323-A0D3-4B88-ABAD-69998657690B}" destId="{A11EC32C-F224-4022-975F-7840E60B490F}" srcOrd="2" destOrd="0" presId="urn:microsoft.com/office/officeart/2005/8/layout/vList2"/>
    <dgm:cxn modelId="{035A7E89-35A7-4620-98BF-666D8A68994A}" type="presParOf" srcId="{8EE02323-A0D3-4B88-ABAD-69998657690B}" destId="{B10C161D-D318-4680-8079-84ECB774F5B3}" srcOrd="3" destOrd="0" presId="urn:microsoft.com/office/officeart/2005/8/layout/vList2"/>
    <dgm:cxn modelId="{CC9FECFD-0070-4AEE-BA09-C1E9AA2D8664}" type="presParOf" srcId="{8EE02323-A0D3-4B88-ABAD-69998657690B}" destId="{C05E2704-43D9-4F90-91E1-A5D2F49BFF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4D65E8-038E-405E-8933-FEE8E1A71082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B0FD4C-D7D3-4ED0-96A5-35C404F8E13B}">
      <dgm:prSet custT="1"/>
      <dgm:spPr/>
      <dgm:t>
        <a:bodyPr/>
        <a:lstStyle/>
        <a:p>
          <a:pPr algn="ctr"/>
          <a:r>
            <a:rPr lang="ru-RU" sz="2400" b="1" dirty="0">
              <a:solidFill>
                <a:srgbClr val="CC6600"/>
              </a:solidFill>
            </a:rPr>
            <a:t>Позиция «красного здания»</a:t>
          </a:r>
        </a:p>
        <a:p>
          <a:pPr algn="ctr"/>
          <a:r>
            <a:rPr lang="ru-RU" sz="2000" b="1" dirty="0">
              <a:solidFill>
                <a:srgbClr val="CC6600"/>
              </a:solidFill>
            </a:rPr>
            <a:t>активное сотрудничество администрации, кураторов, педагогов, с родителями и ребёнком</a:t>
          </a:r>
        </a:p>
      </dgm:t>
    </dgm:pt>
    <dgm:pt modelId="{61338074-2EFF-4C74-954A-7FB4DA0AACA3}" type="parTrans" cxnId="{A7E56452-DD35-4291-8B0D-50FA92A8D425}">
      <dgm:prSet/>
      <dgm:spPr/>
      <dgm:t>
        <a:bodyPr/>
        <a:lstStyle/>
        <a:p>
          <a:endParaRPr lang="ru-RU" b="1"/>
        </a:p>
      </dgm:t>
    </dgm:pt>
    <dgm:pt modelId="{C833AD70-6FD2-4DCA-9F5A-5D7DAC33F426}" type="sibTrans" cxnId="{A7E56452-DD35-4291-8B0D-50FA92A8D425}">
      <dgm:prSet/>
      <dgm:spPr/>
      <dgm:t>
        <a:bodyPr/>
        <a:lstStyle/>
        <a:p>
          <a:endParaRPr lang="ru-RU" b="1"/>
        </a:p>
      </dgm:t>
    </dgm:pt>
    <dgm:pt modelId="{BD327F88-46F7-45C3-9735-B5E7A7282DCE}" type="pres">
      <dgm:prSet presAssocID="{E44D65E8-038E-405E-8933-FEE8E1A71082}" presName="linear" presStyleCnt="0">
        <dgm:presLayoutVars>
          <dgm:animLvl val="lvl"/>
          <dgm:resizeHandles val="exact"/>
        </dgm:presLayoutVars>
      </dgm:prSet>
      <dgm:spPr/>
    </dgm:pt>
    <dgm:pt modelId="{B9558F97-C2A8-448D-BBA7-ABA2F6CE8EAA}" type="pres">
      <dgm:prSet presAssocID="{40B0FD4C-D7D3-4ED0-96A5-35C404F8E13B}" presName="parentText" presStyleLbl="node1" presStyleIdx="0" presStyleCnt="1" custLinFactNeighborX="3073" custLinFactNeighborY="270">
        <dgm:presLayoutVars>
          <dgm:chMax val="0"/>
          <dgm:bulletEnabled val="1"/>
        </dgm:presLayoutVars>
      </dgm:prSet>
      <dgm:spPr/>
    </dgm:pt>
  </dgm:ptLst>
  <dgm:cxnLst>
    <dgm:cxn modelId="{81BDE925-7487-4367-95CD-92505795CAC8}" type="presOf" srcId="{40B0FD4C-D7D3-4ED0-96A5-35C404F8E13B}" destId="{B9558F97-C2A8-448D-BBA7-ABA2F6CE8EAA}" srcOrd="0" destOrd="0" presId="urn:microsoft.com/office/officeart/2005/8/layout/vList2"/>
    <dgm:cxn modelId="{76491637-39AC-4F0F-9071-C227D38F917F}" type="presOf" srcId="{E44D65E8-038E-405E-8933-FEE8E1A71082}" destId="{BD327F88-46F7-45C3-9735-B5E7A7282DCE}" srcOrd="0" destOrd="0" presId="urn:microsoft.com/office/officeart/2005/8/layout/vList2"/>
    <dgm:cxn modelId="{A7E56452-DD35-4291-8B0D-50FA92A8D425}" srcId="{E44D65E8-038E-405E-8933-FEE8E1A71082}" destId="{40B0FD4C-D7D3-4ED0-96A5-35C404F8E13B}" srcOrd="0" destOrd="0" parTransId="{61338074-2EFF-4C74-954A-7FB4DA0AACA3}" sibTransId="{C833AD70-6FD2-4DCA-9F5A-5D7DAC33F426}"/>
    <dgm:cxn modelId="{63D1DB2D-369C-4F91-B689-94E796B9EF5C}" type="presParOf" srcId="{BD327F88-46F7-45C3-9735-B5E7A7282DCE}" destId="{B9558F97-C2A8-448D-BBA7-ABA2F6CE8E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6F5728-D2C3-47F3-8FF6-8EF86840B097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9F54F8-24EB-4A37-8E5B-D71629BF5056}">
      <dgm:prSet/>
      <dgm:spPr/>
      <dgm:t>
        <a:bodyPr/>
        <a:lstStyle/>
        <a:p>
          <a:r>
            <a:rPr lang="ru-RU" b="0" dirty="0">
              <a:solidFill>
                <a:srgbClr val="FF3300"/>
              </a:solidFill>
              <a:latin typeface="+mj-lt"/>
            </a:rPr>
            <a:t>Кроме хороших знаний</a:t>
          </a:r>
        </a:p>
      </dgm:t>
    </dgm:pt>
    <dgm:pt modelId="{B0C8AEAB-ADCA-4A20-AE43-6F5B9CAD551C}" type="parTrans" cxnId="{110D9975-7C84-4EE4-9F88-555EB275A365}">
      <dgm:prSet/>
      <dgm:spPr/>
      <dgm:t>
        <a:bodyPr/>
        <a:lstStyle/>
        <a:p>
          <a:endParaRPr lang="ru-RU"/>
        </a:p>
      </dgm:t>
    </dgm:pt>
    <dgm:pt modelId="{6FCFE675-5DD6-41B7-825F-70871CD60E22}" type="sibTrans" cxnId="{110D9975-7C84-4EE4-9F88-555EB275A365}">
      <dgm:prSet/>
      <dgm:spPr/>
      <dgm:t>
        <a:bodyPr/>
        <a:lstStyle/>
        <a:p>
          <a:endParaRPr lang="ru-RU"/>
        </a:p>
      </dgm:t>
    </dgm:pt>
    <dgm:pt modelId="{F8261D54-4571-425E-BF75-6FD79A5CC134}">
      <dgm:prSet custT="1"/>
      <dgm:spPr/>
      <dgm:t>
        <a:bodyPr/>
        <a:lstStyle/>
        <a:p>
          <a:r>
            <a:rPr lang="ru-RU" sz="2400" b="0" dirty="0">
              <a:solidFill>
                <a:srgbClr val="C00000"/>
              </a:solidFill>
              <a:latin typeface="+mn-lt"/>
            </a:rPr>
            <a:t>у учеников активно развивают </a:t>
          </a:r>
          <a:r>
            <a:rPr lang="en-US" sz="2400" dirty="0">
              <a:solidFill>
                <a:srgbClr val="C00000"/>
              </a:solidFill>
              <a:latin typeface="+mn-lt"/>
            </a:rPr>
            <a:t>soft skills</a:t>
          </a:r>
          <a:r>
            <a:rPr lang="ru-RU" sz="2400" dirty="0">
              <a:solidFill>
                <a:srgbClr val="C00000"/>
              </a:solidFill>
              <a:latin typeface="+mn-lt"/>
            </a:rPr>
            <a:t> </a:t>
          </a:r>
          <a:r>
            <a:rPr lang="en-US" sz="2400" dirty="0">
              <a:solidFill>
                <a:srgbClr val="C00000"/>
              </a:solidFill>
              <a:latin typeface="+mn-lt"/>
            </a:rPr>
            <a:t>- </a:t>
          </a:r>
          <a:r>
            <a:rPr lang="ru-RU" sz="2400" dirty="0">
              <a:solidFill>
                <a:srgbClr val="C00000"/>
              </a:solidFill>
              <a:latin typeface="+mn-lt"/>
            </a:rPr>
            <a:t>комплекс умений общего характера, тесно связанных </a:t>
          </a:r>
          <a:r>
            <a:rPr lang="ru-RU" sz="2400" dirty="0">
              <a:solidFill>
                <a:srgbClr val="C00000"/>
              </a:solidFill>
            </a:rPr>
            <a:t>с личностными качествами</a:t>
          </a:r>
        </a:p>
      </dgm:t>
    </dgm:pt>
    <dgm:pt modelId="{CA727D30-A15A-47C9-B78D-77A64655A5A2}" type="parTrans" cxnId="{81995116-D9E4-4C5E-9BD5-BE5BEBAC05BA}">
      <dgm:prSet/>
      <dgm:spPr/>
      <dgm:t>
        <a:bodyPr/>
        <a:lstStyle/>
        <a:p>
          <a:endParaRPr lang="ru-RU"/>
        </a:p>
      </dgm:t>
    </dgm:pt>
    <dgm:pt modelId="{1C62B749-5639-4729-B25F-1D53C8FCD103}" type="sibTrans" cxnId="{81995116-D9E4-4C5E-9BD5-BE5BEBAC05BA}">
      <dgm:prSet/>
      <dgm:spPr/>
      <dgm:t>
        <a:bodyPr/>
        <a:lstStyle/>
        <a:p>
          <a:endParaRPr lang="ru-RU"/>
        </a:p>
      </dgm:t>
    </dgm:pt>
    <dgm:pt modelId="{9DB5891D-A24E-404B-8202-E2A0E4F1650D}">
      <dgm:prSet custT="1"/>
      <dgm:spPr/>
      <dgm:t>
        <a:bodyPr/>
        <a:lstStyle/>
        <a:p>
          <a:r>
            <a:rPr lang="ru-RU" sz="2400" dirty="0">
              <a:solidFill>
                <a:srgbClr val="CC0066"/>
              </a:solidFill>
            </a:rPr>
            <a:t>уникальная атмосфера сотрудничества «красного здания»</a:t>
          </a:r>
        </a:p>
      </dgm:t>
    </dgm:pt>
    <dgm:pt modelId="{0D1455A0-956C-44F3-87D4-FA82D0C4C406}" type="parTrans" cxnId="{B24D885D-AD08-4A9F-A66E-929A6D2C0507}">
      <dgm:prSet/>
      <dgm:spPr/>
      <dgm:t>
        <a:bodyPr/>
        <a:lstStyle/>
        <a:p>
          <a:endParaRPr lang="ru-RU"/>
        </a:p>
      </dgm:t>
    </dgm:pt>
    <dgm:pt modelId="{C6D3B149-9F15-4E4A-A152-8254EC8263EC}" type="sibTrans" cxnId="{B24D885D-AD08-4A9F-A66E-929A6D2C0507}">
      <dgm:prSet/>
      <dgm:spPr/>
      <dgm:t>
        <a:bodyPr/>
        <a:lstStyle/>
        <a:p>
          <a:endParaRPr lang="ru-RU"/>
        </a:p>
      </dgm:t>
    </dgm:pt>
    <dgm:pt modelId="{49BCD4FD-5149-4324-BB5B-679744F9AF20}">
      <dgm:prSet custT="1"/>
      <dgm:spPr/>
      <dgm:t>
        <a:bodyPr/>
        <a:lstStyle/>
        <a:p>
          <a:r>
            <a:rPr lang="ru-RU" sz="2400" dirty="0">
              <a:solidFill>
                <a:srgbClr val="FF3300"/>
              </a:solidFill>
            </a:rPr>
            <a:t>интересные традиции</a:t>
          </a:r>
        </a:p>
      </dgm:t>
    </dgm:pt>
    <dgm:pt modelId="{626CAEE2-5A69-4826-9611-B6278217A83A}" type="parTrans" cxnId="{23544C90-4CAD-44A4-B206-3BB1C3B4981B}">
      <dgm:prSet/>
      <dgm:spPr/>
      <dgm:t>
        <a:bodyPr/>
        <a:lstStyle/>
        <a:p>
          <a:endParaRPr lang="ru-RU"/>
        </a:p>
      </dgm:t>
    </dgm:pt>
    <dgm:pt modelId="{05293257-7E34-45DE-B0D4-B6522E5A7000}" type="sibTrans" cxnId="{23544C90-4CAD-44A4-B206-3BB1C3B4981B}">
      <dgm:prSet/>
      <dgm:spPr/>
      <dgm:t>
        <a:bodyPr/>
        <a:lstStyle/>
        <a:p>
          <a:endParaRPr lang="ru-RU"/>
        </a:p>
      </dgm:t>
    </dgm:pt>
    <dgm:pt modelId="{EB8F866E-D919-47C2-AD45-FE14FCB6EB98}" type="pres">
      <dgm:prSet presAssocID="{156F5728-D2C3-47F3-8FF6-8EF86840B097}" presName="linear" presStyleCnt="0">
        <dgm:presLayoutVars>
          <dgm:animLvl val="lvl"/>
          <dgm:resizeHandles val="exact"/>
        </dgm:presLayoutVars>
      </dgm:prSet>
      <dgm:spPr/>
    </dgm:pt>
    <dgm:pt modelId="{1003AE9D-6472-4201-96D1-447F8C10C73B}" type="pres">
      <dgm:prSet presAssocID="{369F54F8-24EB-4A37-8E5B-D71629BF505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2884F3A-D338-4C7F-89FA-DE1EC1A0B338}" type="pres">
      <dgm:prSet presAssocID="{369F54F8-24EB-4A37-8E5B-D71629BF505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1995116-D9E4-4C5E-9BD5-BE5BEBAC05BA}" srcId="{369F54F8-24EB-4A37-8E5B-D71629BF5056}" destId="{F8261D54-4571-425E-BF75-6FD79A5CC134}" srcOrd="0" destOrd="0" parTransId="{CA727D30-A15A-47C9-B78D-77A64655A5A2}" sibTransId="{1C62B749-5639-4729-B25F-1D53C8FCD103}"/>
    <dgm:cxn modelId="{B24D885D-AD08-4A9F-A66E-929A6D2C0507}" srcId="{369F54F8-24EB-4A37-8E5B-D71629BF5056}" destId="{9DB5891D-A24E-404B-8202-E2A0E4F1650D}" srcOrd="1" destOrd="0" parTransId="{0D1455A0-956C-44F3-87D4-FA82D0C4C406}" sibTransId="{C6D3B149-9F15-4E4A-A152-8254EC8263EC}"/>
    <dgm:cxn modelId="{110D9975-7C84-4EE4-9F88-555EB275A365}" srcId="{156F5728-D2C3-47F3-8FF6-8EF86840B097}" destId="{369F54F8-24EB-4A37-8E5B-D71629BF5056}" srcOrd="0" destOrd="0" parTransId="{B0C8AEAB-ADCA-4A20-AE43-6F5B9CAD551C}" sibTransId="{6FCFE675-5DD6-41B7-825F-70871CD60E22}"/>
    <dgm:cxn modelId="{6704E183-6979-4545-9B96-8933130F8502}" type="presOf" srcId="{9DB5891D-A24E-404B-8202-E2A0E4F1650D}" destId="{12884F3A-D338-4C7F-89FA-DE1EC1A0B338}" srcOrd="0" destOrd="1" presId="urn:microsoft.com/office/officeart/2005/8/layout/vList2"/>
    <dgm:cxn modelId="{FC155C89-F760-45C0-85AE-E3EE38986D7B}" type="presOf" srcId="{369F54F8-24EB-4A37-8E5B-D71629BF5056}" destId="{1003AE9D-6472-4201-96D1-447F8C10C73B}" srcOrd="0" destOrd="0" presId="urn:microsoft.com/office/officeart/2005/8/layout/vList2"/>
    <dgm:cxn modelId="{23544C90-4CAD-44A4-B206-3BB1C3B4981B}" srcId="{369F54F8-24EB-4A37-8E5B-D71629BF5056}" destId="{49BCD4FD-5149-4324-BB5B-679744F9AF20}" srcOrd="2" destOrd="0" parTransId="{626CAEE2-5A69-4826-9611-B6278217A83A}" sibTransId="{05293257-7E34-45DE-B0D4-B6522E5A7000}"/>
    <dgm:cxn modelId="{5FE1CBA0-C6A1-436B-B5BB-E45C8677AC21}" type="presOf" srcId="{49BCD4FD-5149-4324-BB5B-679744F9AF20}" destId="{12884F3A-D338-4C7F-89FA-DE1EC1A0B338}" srcOrd="0" destOrd="2" presId="urn:microsoft.com/office/officeart/2005/8/layout/vList2"/>
    <dgm:cxn modelId="{2FE43AEE-3599-4A71-B5C1-3011E34C2EC6}" type="presOf" srcId="{F8261D54-4571-425E-BF75-6FD79A5CC134}" destId="{12884F3A-D338-4C7F-89FA-DE1EC1A0B338}" srcOrd="0" destOrd="0" presId="urn:microsoft.com/office/officeart/2005/8/layout/vList2"/>
    <dgm:cxn modelId="{F3A0DBF2-F7DA-4D99-A734-F5569F3A7027}" type="presOf" srcId="{156F5728-D2C3-47F3-8FF6-8EF86840B097}" destId="{EB8F866E-D919-47C2-AD45-FE14FCB6EB98}" srcOrd="0" destOrd="0" presId="urn:microsoft.com/office/officeart/2005/8/layout/vList2"/>
    <dgm:cxn modelId="{A820E555-B2A1-4106-9306-8A447A5182EF}" type="presParOf" srcId="{EB8F866E-D919-47C2-AD45-FE14FCB6EB98}" destId="{1003AE9D-6472-4201-96D1-447F8C10C73B}" srcOrd="0" destOrd="0" presId="urn:microsoft.com/office/officeart/2005/8/layout/vList2"/>
    <dgm:cxn modelId="{0EA16543-ED19-486C-94FF-2E0C584496BE}" type="presParOf" srcId="{EB8F866E-D919-47C2-AD45-FE14FCB6EB98}" destId="{12884F3A-D338-4C7F-89FA-DE1EC1A0B33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09CA7-8B34-4AB1-ABA0-716C6FC2F214}">
      <dsp:nvSpPr>
        <dsp:cNvPr id="0" name=""/>
        <dsp:cNvSpPr/>
      </dsp:nvSpPr>
      <dsp:spPr>
        <a:xfrm>
          <a:off x="0" y="39949"/>
          <a:ext cx="1067539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CC6600"/>
              </a:solidFill>
            </a:rPr>
            <a:t>Сдавшие успешно вступительные испытания учащиеся как правило имеют достаточный потенциал успешного обучения на гимназической траектории</a:t>
          </a:r>
        </a:p>
      </dsp:txBody>
      <dsp:txXfrm>
        <a:off x="42722" y="82671"/>
        <a:ext cx="10589954" cy="789716"/>
      </dsp:txXfrm>
    </dsp:sp>
    <dsp:sp modelId="{218A4939-4B5A-4143-962E-B5D52F1CBC05}">
      <dsp:nvSpPr>
        <dsp:cNvPr id="0" name=""/>
        <dsp:cNvSpPr/>
      </dsp:nvSpPr>
      <dsp:spPr>
        <a:xfrm>
          <a:off x="0" y="1002466"/>
          <a:ext cx="1067539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CC6600"/>
              </a:solidFill>
            </a:rPr>
            <a:t>С гимназической траектории гораздо тяжелее «вылететь», чем думают родители</a:t>
          </a:r>
        </a:p>
      </dsp:txBody>
      <dsp:txXfrm>
        <a:off x="42722" y="1045188"/>
        <a:ext cx="10589954" cy="789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FF219-0995-4C9F-8C14-494CEC10B54B}">
      <dsp:nvSpPr>
        <dsp:cNvPr id="0" name=""/>
        <dsp:cNvSpPr/>
      </dsp:nvSpPr>
      <dsp:spPr>
        <a:xfrm>
          <a:off x="0" y="58"/>
          <a:ext cx="9339308" cy="777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Наступает подростковый возраст, когда ребёнок больше ориентирован на общение (особенно со сверстниками), а не на учёбу.</a:t>
          </a:r>
        </a:p>
      </dsp:txBody>
      <dsp:txXfrm>
        <a:off x="37966" y="38024"/>
        <a:ext cx="9263376" cy="701798"/>
      </dsp:txXfrm>
    </dsp:sp>
    <dsp:sp modelId="{1329F31A-4DA7-4648-B971-2687929FC9FF}">
      <dsp:nvSpPr>
        <dsp:cNvPr id="0" name=""/>
        <dsp:cNvSpPr/>
      </dsp:nvSpPr>
      <dsp:spPr>
        <a:xfrm>
          <a:off x="0" y="791864"/>
          <a:ext cx="9339308" cy="777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Смена статуса от любимого учителем лучшего ребенка к такому как все, лучший среди лучших.</a:t>
          </a:r>
        </a:p>
      </dsp:txBody>
      <dsp:txXfrm>
        <a:off x="37966" y="829830"/>
        <a:ext cx="9263376" cy="701798"/>
      </dsp:txXfrm>
    </dsp:sp>
    <dsp:sp modelId="{D95E802E-A450-417D-8DBF-0CEEE84A5076}">
      <dsp:nvSpPr>
        <dsp:cNvPr id="0" name=""/>
        <dsp:cNvSpPr/>
      </dsp:nvSpPr>
      <dsp:spPr>
        <a:xfrm>
          <a:off x="0" y="1583671"/>
          <a:ext cx="9339308" cy="777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Тяжело тем, кто сам или его родители ориентированы только на отметки, а не на получение знаний</a:t>
          </a:r>
        </a:p>
      </dsp:txBody>
      <dsp:txXfrm>
        <a:off x="37966" y="1621637"/>
        <a:ext cx="9263376" cy="7017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3D6A0-D19C-4F81-B2C0-92120716E65A}">
      <dsp:nvSpPr>
        <dsp:cNvPr id="0" name=""/>
        <dsp:cNvSpPr/>
      </dsp:nvSpPr>
      <dsp:spPr>
        <a:xfrm>
          <a:off x="0" y="158801"/>
          <a:ext cx="10178321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100% прогноз невозможен – смена возраста, влияние прошлого опыта, мотивации самого ребенка к учёбе и учёбе именно здесь, необходимость адаптации, ресоциализации.</a:t>
          </a:r>
        </a:p>
      </dsp:txBody>
      <dsp:txXfrm>
        <a:off x="38838" y="197639"/>
        <a:ext cx="10100645" cy="717924"/>
      </dsp:txXfrm>
    </dsp:sp>
    <dsp:sp modelId="{928D5FAA-B65D-4B75-873C-7A8CC92ADF47}">
      <dsp:nvSpPr>
        <dsp:cNvPr id="0" name=""/>
        <dsp:cNvSpPr/>
      </dsp:nvSpPr>
      <dsp:spPr>
        <a:xfrm>
          <a:off x="0" y="1012001"/>
          <a:ext cx="10178321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Подростки всегда повышено агрессивны</a:t>
          </a:r>
        </a:p>
      </dsp:txBody>
      <dsp:txXfrm>
        <a:off x="38838" y="1050839"/>
        <a:ext cx="10100645" cy="7179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0B20D-E5DA-4238-94EA-D8D46A160F51}">
      <dsp:nvSpPr>
        <dsp:cNvPr id="0" name=""/>
        <dsp:cNvSpPr/>
      </dsp:nvSpPr>
      <dsp:spPr>
        <a:xfrm>
          <a:off x="0" y="0"/>
          <a:ext cx="9425126" cy="157433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kern="1200" dirty="0">
              <a:solidFill>
                <a:srgbClr val="CC6600"/>
              </a:solidFill>
            </a:rPr>
            <a:t>!</a:t>
          </a:r>
          <a:r>
            <a:rPr lang="ru-RU" sz="3600" b="1" kern="1200" dirty="0">
              <a:solidFill>
                <a:srgbClr val="CC6600"/>
              </a:solidFill>
            </a:rPr>
            <a:t> Психологическая составляющая важна для всех сотрудников «красного здания»</a:t>
          </a:r>
        </a:p>
      </dsp:txBody>
      <dsp:txXfrm>
        <a:off x="76853" y="76853"/>
        <a:ext cx="9271420" cy="14206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EE8C7-8C1B-415B-8E36-C7EE4C4928FF}">
      <dsp:nvSpPr>
        <dsp:cNvPr id="0" name=""/>
        <dsp:cNvSpPr/>
      </dsp:nvSpPr>
      <dsp:spPr>
        <a:xfrm>
          <a:off x="0" y="270582"/>
          <a:ext cx="9765510" cy="604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Да. Это ваш ребёнок.</a:t>
          </a:r>
        </a:p>
      </dsp:txBody>
      <dsp:txXfrm>
        <a:off x="29503" y="300085"/>
        <a:ext cx="9706504" cy="545361"/>
      </dsp:txXfrm>
    </dsp:sp>
    <dsp:sp modelId="{A11EC32C-F224-4022-975F-7840E60B490F}">
      <dsp:nvSpPr>
        <dsp:cNvPr id="0" name=""/>
        <dsp:cNvSpPr/>
      </dsp:nvSpPr>
      <dsp:spPr>
        <a:xfrm>
          <a:off x="0" y="884933"/>
          <a:ext cx="9765510" cy="7691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Современная система образования и программы ориентированы на активное участие семьи в сопровождении домашней подготовки ребёнка (но не выполнении за него) и организации воспитательной работы класса.</a:t>
          </a:r>
        </a:p>
      </dsp:txBody>
      <dsp:txXfrm>
        <a:off x="37547" y="922480"/>
        <a:ext cx="9690416" cy="694053"/>
      </dsp:txXfrm>
    </dsp:sp>
    <dsp:sp modelId="{C05E2704-43D9-4F90-91E1-A5D2F49BFF63}">
      <dsp:nvSpPr>
        <dsp:cNvPr id="0" name=""/>
        <dsp:cNvSpPr/>
      </dsp:nvSpPr>
      <dsp:spPr>
        <a:xfrm>
          <a:off x="0" y="1664065"/>
          <a:ext cx="9765510" cy="604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Сочетать уважительный контроль с поощрение самостоятельности ребенка</a:t>
          </a:r>
        </a:p>
      </dsp:txBody>
      <dsp:txXfrm>
        <a:off x="29503" y="1693568"/>
        <a:ext cx="9706504" cy="5453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58F97-C2A8-448D-BBA7-ABA2F6CE8EAA}">
      <dsp:nvSpPr>
        <dsp:cNvPr id="0" name=""/>
        <dsp:cNvSpPr/>
      </dsp:nvSpPr>
      <dsp:spPr>
        <a:xfrm>
          <a:off x="0" y="18366"/>
          <a:ext cx="10298170" cy="1368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CC6600"/>
              </a:solidFill>
            </a:rPr>
            <a:t>Позиция «красного здания»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C6600"/>
              </a:solidFill>
            </a:rPr>
            <a:t>активное сотрудничество администрации, кураторов, педагогов, с родителями и ребёнком</a:t>
          </a:r>
        </a:p>
      </dsp:txBody>
      <dsp:txXfrm>
        <a:off x="66824" y="85190"/>
        <a:ext cx="10164522" cy="12352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3AE9D-6472-4201-96D1-447F8C10C73B}">
      <dsp:nvSpPr>
        <dsp:cNvPr id="0" name=""/>
        <dsp:cNvSpPr/>
      </dsp:nvSpPr>
      <dsp:spPr>
        <a:xfrm>
          <a:off x="0" y="14869"/>
          <a:ext cx="9196541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0" kern="1200" dirty="0">
              <a:solidFill>
                <a:srgbClr val="FF3300"/>
              </a:solidFill>
              <a:latin typeface="+mj-lt"/>
            </a:rPr>
            <a:t>Кроме хороших знаний</a:t>
          </a:r>
        </a:p>
      </dsp:txBody>
      <dsp:txXfrm>
        <a:off x="35125" y="49994"/>
        <a:ext cx="9126291" cy="649299"/>
      </dsp:txXfrm>
    </dsp:sp>
    <dsp:sp modelId="{12884F3A-D338-4C7F-89FA-DE1EC1A0B338}">
      <dsp:nvSpPr>
        <dsp:cNvPr id="0" name=""/>
        <dsp:cNvSpPr/>
      </dsp:nvSpPr>
      <dsp:spPr>
        <a:xfrm>
          <a:off x="0" y="734419"/>
          <a:ext cx="9196541" cy="155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9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0" kern="1200" dirty="0">
              <a:solidFill>
                <a:srgbClr val="C00000"/>
              </a:solidFill>
              <a:latin typeface="+mn-lt"/>
            </a:rPr>
            <a:t>у учеников активно развивают </a:t>
          </a:r>
          <a:r>
            <a:rPr lang="en-US" sz="2400" kern="1200" dirty="0">
              <a:solidFill>
                <a:srgbClr val="C00000"/>
              </a:solidFill>
              <a:latin typeface="+mn-lt"/>
            </a:rPr>
            <a:t>soft skills</a:t>
          </a:r>
          <a:r>
            <a:rPr lang="ru-RU" sz="2400" kern="1200" dirty="0">
              <a:solidFill>
                <a:srgbClr val="C00000"/>
              </a:solidFill>
              <a:latin typeface="+mn-lt"/>
            </a:rPr>
            <a:t> </a:t>
          </a:r>
          <a:r>
            <a:rPr lang="en-US" sz="2400" kern="1200" dirty="0">
              <a:solidFill>
                <a:srgbClr val="C00000"/>
              </a:solidFill>
              <a:latin typeface="+mn-lt"/>
            </a:rPr>
            <a:t>- </a:t>
          </a:r>
          <a:r>
            <a:rPr lang="ru-RU" sz="2400" kern="1200" dirty="0">
              <a:solidFill>
                <a:srgbClr val="C00000"/>
              </a:solidFill>
              <a:latin typeface="+mn-lt"/>
            </a:rPr>
            <a:t>комплекс умений общего характера, тесно связанных </a:t>
          </a:r>
          <a:r>
            <a:rPr lang="ru-RU" sz="2400" kern="1200" dirty="0">
              <a:solidFill>
                <a:srgbClr val="C00000"/>
              </a:solidFill>
            </a:rPr>
            <a:t>с личностными качествами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solidFill>
                <a:srgbClr val="CC0066"/>
              </a:solidFill>
            </a:rPr>
            <a:t>уникальная атмосфера сотрудничества «красного здания»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solidFill>
                <a:srgbClr val="FF3300"/>
              </a:solidFill>
            </a:rPr>
            <a:t>интересные традиции</a:t>
          </a:r>
        </a:p>
      </dsp:txBody>
      <dsp:txXfrm>
        <a:off x="0" y="734419"/>
        <a:ext cx="9196541" cy="155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FDD00FA-6521-4440-9174-6834818A1E9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2F4222-25AD-4029-88AD-E1213C724E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707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00FA-6521-4440-9174-6834818A1E9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4222-25AD-4029-88AD-E1213C724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6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00FA-6521-4440-9174-6834818A1E9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4222-25AD-4029-88AD-E1213C724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14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00FA-6521-4440-9174-6834818A1E9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4222-25AD-4029-88AD-E1213C724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FDD00FA-6521-4440-9174-6834818A1E9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2F4222-25AD-4029-88AD-E1213C724E7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53164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00FA-6521-4440-9174-6834818A1E9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4222-25AD-4029-88AD-E1213C724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90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00FA-6521-4440-9174-6834818A1E9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4222-25AD-4029-88AD-E1213C724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169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00FA-6521-4440-9174-6834818A1E9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4222-25AD-4029-88AD-E1213C724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4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00FA-6521-4440-9174-6834818A1E9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4222-25AD-4029-88AD-E1213C724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5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FDD00FA-6521-4440-9174-6834818A1E9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52F4222-25AD-4029-88AD-E1213C724E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0234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FDD00FA-6521-4440-9174-6834818A1E9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52F4222-25AD-4029-88AD-E1213C724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5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FDD00FA-6521-4440-9174-6834818A1E9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2F4222-25AD-4029-88AD-E1213C724E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198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F3B1E-A645-466D-80D9-CB4A70A55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2157274"/>
            <a:ext cx="10318418" cy="1811044"/>
          </a:xfrm>
        </p:spPr>
        <p:txBody>
          <a:bodyPr/>
          <a:lstStyle/>
          <a:p>
            <a:r>
              <a:rPr lang="ru-RU" sz="2800" dirty="0"/>
              <a:t>Вопросы родителя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при выборе школы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F2EFF6-74E0-4C64-BA8C-993229CEC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7457" y="5388746"/>
            <a:ext cx="5144543" cy="994300"/>
          </a:xfrm>
        </p:spPr>
        <p:txBody>
          <a:bodyPr>
            <a:normAutofit/>
          </a:bodyPr>
          <a:lstStyle/>
          <a:p>
            <a:r>
              <a:rPr lang="ru-RU" sz="1800" dirty="0"/>
              <a:t>Ответы Психологической службы «красного здания» Школы № 1505</a:t>
            </a:r>
          </a:p>
        </p:txBody>
      </p:sp>
    </p:spTree>
    <p:extLst>
      <p:ext uri="{BB962C8B-B14F-4D97-AF65-F5344CB8AC3E}">
        <p14:creationId xmlns:p14="http://schemas.microsoft.com/office/powerpoint/2010/main" val="575064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273368" y="3429000"/>
            <a:ext cx="4800600" cy="202854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в малых группах  -формирование коммуникативных навыков, умения  взаимодействовать</a:t>
            </a:r>
          </a:p>
        </p:txBody>
      </p:sp>
      <p:pic>
        <p:nvPicPr>
          <p:cNvPr id="9" name="Содержимое 4" descr="обсуждение.JPG">
            <a:extLst>
              <a:ext uri="{FF2B5EF4-FFF2-40B4-BE49-F238E27FC236}">
                <a16:creationId xmlns:a16="http://schemas.microsoft.com/office/drawing/2014/main" id="{F43132EE-E9E4-4C6E-A4D6-6195D835C8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048" y="2456125"/>
            <a:ext cx="5113538" cy="44018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Пузырек для мыслей: облако 9">
            <a:extLst>
              <a:ext uri="{FF2B5EF4-FFF2-40B4-BE49-F238E27FC236}">
                <a16:creationId xmlns:a16="http://schemas.microsoft.com/office/drawing/2014/main" id="{83C59C7D-0458-4DCC-83F6-2D7DAAA6EFD0}"/>
              </a:ext>
            </a:extLst>
          </p:cNvPr>
          <p:cNvSpPr/>
          <p:nvPr/>
        </p:nvSpPr>
        <p:spPr>
          <a:xfrm>
            <a:off x="1251678" y="213062"/>
            <a:ext cx="9729927" cy="2028549"/>
          </a:xfrm>
          <a:prstGeom prst="cloudCallout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3300"/>
                </a:solidFill>
              </a:rPr>
              <a:t>Ради чего так мучиться?</a:t>
            </a:r>
          </a:p>
          <a:p>
            <a:pPr algn="ctr"/>
            <a:r>
              <a:rPr lang="ru-RU" sz="3200" b="1" dirty="0">
                <a:solidFill>
                  <a:srgbClr val="FF3300"/>
                </a:solidFill>
              </a:rPr>
              <a:t>К ЕГЭ может подготовить и репетитор</a:t>
            </a:r>
          </a:p>
        </p:txBody>
      </p:sp>
    </p:spTree>
    <p:extLst>
      <p:ext uri="{BB962C8B-B14F-4D97-AF65-F5344CB8AC3E}">
        <p14:creationId xmlns:p14="http://schemas.microsoft.com/office/powerpoint/2010/main" val="399493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инсценировка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13608"/>
          <a:stretch/>
        </p:blipFill>
        <p:spPr>
          <a:xfrm>
            <a:off x="6844683" y="2174658"/>
            <a:ext cx="4379651" cy="2851306"/>
          </a:xfrm>
          <a:effectLst>
            <a:softEdge rad="317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967666" y="2769833"/>
            <a:ext cx="5353235" cy="3788799"/>
          </a:xfrm>
          <a:solidFill>
            <a:srgbClr val="FFDE9B">
              <a:alpha val="16863"/>
            </a:srgbClr>
          </a:solidFill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Гибкие навыки (</a:t>
            </a:r>
            <a:r>
              <a:rPr lang="en-US" sz="2400" dirty="0">
                <a:solidFill>
                  <a:srgbClr val="FF3300"/>
                </a:solidFill>
              </a:rPr>
              <a:t>soft skills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- критическое мышление, решение задач, навыки публичного выступления, делового общения, умения взаимодействовать в команде, цифрового общения, организации деятельности, уровень лидерских качеств, этики, дисциплины, чувство ответственности.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D407CF32-63A8-4E39-94B0-C088B483F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20573"/>
              </p:ext>
            </p:extLst>
          </p:nvPr>
        </p:nvGraphicFramePr>
        <p:xfrm>
          <a:off x="1128189" y="299367"/>
          <a:ext cx="9196541" cy="2301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FE5BA82-A1B1-44BC-B217-7688BF693994}"/>
              </a:ext>
            </a:extLst>
          </p:cNvPr>
          <p:cNvSpPr txBox="1"/>
          <p:nvPr/>
        </p:nvSpPr>
        <p:spPr>
          <a:xfrm>
            <a:off x="6844682" y="4984628"/>
            <a:ext cx="4379651" cy="1754326"/>
          </a:xfrm>
          <a:prstGeom prst="rect">
            <a:avLst/>
          </a:prstGeom>
          <a:noFill/>
          <a:ln w="25400">
            <a:solidFill>
              <a:srgbClr val="FF33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rgbClr val="C00000"/>
                </a:solidFill>
              </a:rPr>
              <a:t>soft skills</a:t>
            </a:r>
            <a:endParaRPr lang="ru-RU" dirty="0">
              <a:solidFill>
                <a:srgbClr val="C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Важнейшее направление работы современной педагогики во многих странах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Основные требования работодателей при найме работника</a:t>
            </a:r>
          </a:p>
        </p:txBody>
      </p:sp>
    </p:spTree>
    <p:extLst>
      <p:ext uri="{BB962C8B-B14F-4D97-AF65-F5344CB8AC3E}">
        <p14:creationId xmlns:p14="http://schemas.microsoft.com/office/powerpoint/2010/main" val="63644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тренинг семей перед выездом на педагогические мастерские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-16254" t="1790" r="20264" b="-1790"/>
          <a:stretch/>
        </p:blipFill>
        <p:spPr>
          <a:xfrm rot="5400000">
            <a:off x="5913955" y="-849056"/>
            <a:ext cx="4568197" cy="5050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976544" y="17755"/>
            <a:ext cx="4537070" cy="18863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Разноуровневое</a:t>
            </a:r>
            <a:r>
              <a:rPr lang="ru-RU" sz="32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, разновозрастное общение подростков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B2D68A0-4C90-455A-A129-CD6CCFDFF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644" y="4515311"/>
            <a:ext cx="5220143" cy="1402027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FF3300"/>
                </a:solidFill>
                <a:cs typeface="Times New Roman" pitchFamily="18" charset="0"/>
              </a:rPr>
              <a:t>содействие развитию творчества, креативности</a:t>
            </a:r>
            <a:endParaRPr lang="ru-RU" sz="3200" dirty="0">
              <a:solidFill>
                <a:srgbClr val="FF3300"/>
              </a:solidFill>
            </a:endParaRPr>
          </a:p>
        </p:txBody>
      </p:sp>
      <p:pic>
        <p:nvPicPr>
          <p:cNvPr id="10" name="Объект 6">
            <a:extLst>
              <a:ext uri="{FF2B5EF4-FFF2-40B4-BE49-F238E27FC236}">
                <a16:creationId xmlns:a16="http://schemas.microsoft.com/office/drawing/2014/main" id="{EFEDC945-7632-45BE-A0AC-ED9BF515E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90" y="2124536"/>
            <a:ext cx="3550098" cy="4733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76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659CED9D-B8D6-4C2D-A380-8A0325EE1E5D}"/>
              </a:ext>
            </a:extLst>
          </p:cNvPr>
          <p:cNvSpPr/>
          <p:nvPr/>
        </p:nvSpPr>
        <p:spPr>
          <a:xfrm>
            <a:off x="1251678" y="115406"/>
            <a:ext cx="9729927" cy="2028549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9900"/>
                </a:solidFill>
              </a:rPr>
              <a:t>Хорошо ли будут учить? Подготовят ли к ЕГЭ?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280A7B-8D42-4957-A41E-4DD0BA7A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34" y="2490185"/>
            <a:ext cx="10568866" cy="414143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Повышенные учебные требования, программы повышенного уровня сложности.</a:t>
            </a:r>
          </a:p>
          <a:p>
            <a:r>
              <a:rPr lang="ru-RU" dirty="0">
                <a:solidFill>
                  <a:schemeClr val="tx1"/>
                </a:solidFill>
              </a:rPr>
              <a:t>Русский и иностранный язык поддерживаются на традиционным для гимназической культуры высоком уровне.</a:t>
            </a:r>
          </a:p>
          <a:p>
            <a:r>
              <a:rPr lang="ru-RU" dirty="0">
                <a:solidFill>
                  <a:schemeClr val="tx1"/>
                </a:solidFill>
              </a:rPr>
              <a:t>Заинтересованные в успехах ученика учителя.</a:t>
            </a:r>
          </a:p>
          <a:p>
            <a:r>
              <a:rPr lang="ru-RU" dirty="0">
                <a:solidFill>
                  <a:schemeClr val="tx1"/>
                </a:solidFill>
              </a:rPr>
              <a:t>Психологическое отношение к оценке, отметке. Для родителя это часто результат деятельности, а для учителя инструмент, помогающий помогать направить вектор развития.</a:t>
            </a:r>
          </a:p>
          <a:p>
            <a:r>
              <a:rPr lang="ru-RU" dirty="0">
                <a:solidFill>
                  <a:schemeClr val="tx1"/>
                </a:solidFill>
              </a:rPr>
              <a:t>Система обратной связи.</a:t>
            </a:r>
          </a:p>
          <a:p>
            <a:r>
              <a:rPr lang="ru-RU" dirty="0">
                <a:solidFill>
                  <a:schemeClr val="tx1"/>
                </a:solidFill>
              </a:rPr>
              <a:t>И все это с учётом возрастных особенностей, возможностью выражения своей личности, своего Я адекватным образом. Мало научить технологии счета, нужно подготовить к реальной жизненной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35340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7949C751-455F-4158-9687-70220F814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822" y="2713485"/>
            <a:ext cx="10179050" cy="3667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8000" b="1" dirty="0">
                <a:solidFill>
                  <a:srgbClr val="FF99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! </a:t>
            </a:r>
            <a:r>
              <a:rPr lang="ru-RU" sz="4000" b="1" dirty="0">
                <a:solidFill>
                  <a:srgbClr val="FF99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учат учиться </a:t>
            </a:r>
            <a:r>
              <a:rPr lang="ru-RU" sz="8000" b="1" dirty="0">
                <a:solidFill>
                  <a:srgbClr val="FF99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!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работать с информацией</a:t>
            </a:r>
            <a:endParaRPr lang="ru-RU" sz="2800" dirty="0"/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критически мыслить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отделять факты от интерпретации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рассуждать</a:t>
            </a:r>
          </a:p>
        </p:txBody>
      </p:sp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id="{4CC8A305-DD31-4D96-80E5-3951AB7DE2BF}"/>
              </a:ext>
            </a:extLst>
          </p:cNvPr>
          <p:cNvSpPr/>
          <p:nvPr/>
        </p:nvSpPr>
        <p:spPr>
          <a:xfrm>
            <a:off x="1251678" y="257452"/>
            <a:ext cx="9729927" cy="2028549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9900"/>
                </a:solidFill>
              </a:rPr>
              <a:t>Хорошо ли будут учить? Подготовят ли к ЕГЭ?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8E1F37-48CB-4277-B52A-CE5503BE6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7" t="13722" r="12947" b="7961"/>
          <a:stretch/>
        </p:blipFill>
        <p:spPr>
          <a:xfrm>
            <a:off x="7491810" y="3037860"/>
            <a:ext cx="4375444" cy="301840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8612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69A53D-6D0E-42D8-BC82-39A67680B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499066"/>
            <a:ext cx="10178322" cy="341346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Нет ранней </a:t>
            </a:r>
            <a:r>
              <a:rPr lang="ru-RU" sz="2400" dirty="0" err="1">
                <a:solidFill>
                  <a:schemeClr val="tx1"/>
                </a:solidFill>
              </a:rPr>
              <a:t>профилизации</a:t>
            </a:r>
            <a:r>
              <a:rPr lang="ru-RU" sz="2400" dirty="0">
                <a:solidFill>
                  <a:schemeClr val="tx1"/>
                </a:solidFill>
              </a:rPr>
              <a:t> – универсальное образование. «Мягкий» своевременный профильный выбор при ранней активизации самоопределения.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Удачная идея профильности с 9 класса и подготовки к этому в 8 классе позволяет мягко активизировать и сопровождать процесс самоопределения, свойственный подросткам, корректировать учебную направленность.</a:t>
            </a:r>
          </a:p>
          <a:p>
            <a:r>
              <a:rPr lang="ru-RU" sz="2400" dirty="0">
                <a:solidFill>
                  <a:schemeClr val="tx1"/>
                </a:solidFill>
              </a:rPr>
              <a:t>В старшей школе - выход и за пределы школы.</a:t>
            </a:r>
          </a:p>
        </p:txBody>
      </p:sp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C3DDD8E1-95D1-445A-BB64-0694920B82A7}"/>
              </a:ext>
            </a:extLst>
          </p:cNvPr>
          <p:cNvSpPr/>
          <p:nvPr/>
        </p:nvSpPr>
        <p:spPr>
          <a:xfrm>
            <a:off x="1251678" y="257452"/>
            <a:ext cx="9729927" cy="2028549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9900"/>
                </a:solidFill>
              </a:rPr>
              <a:t>Хорошо ли будут учить? Подготовят ли к ЕГЭ?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07F2F6-A996-4CFF-AF0F-051DFA0E7AA9}"/>
              </a:ext>
            </a:extLst>
          </p:cNvPr>
          <p:cNvSpPr/>
          <p:nvPr/>
        </p:nvSpPr>
        <p:spPr>
          <a:xfrm>
            <a:off x="2035168" y="5976117"/>
            <a:ext cx="8611341" cy="615553"/>
          </a:xfrm>
          <a:prstGeom prst="rect">
            <a:avLst/>
          </a:prstGeom>
          <a:solidFill>
            <a:srgbClr val="FFCC66">
              <a:alpha val="29020"/>
            </a:srgb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«Специалист подобен флюсу: полнота его односторонняя»</a:t>
            </a:r>
          </a:p>
          <a:p>
            <a:pPr algn="r"/>
            <a:r>
              <a:rPr lang="ru-RU" sz="800" dirty="0"/>
              <a:t>(</a:t>
            </a:r>
            <a:r>
              <a:rPr lang="ru-RU" sz="800" dirty="0">
                <a:solidFill>
                  <a:srgbClr val="000000"/>
                </a:solidFill>
                <a:latin typeface="Times New Roman Cyr" panose="02020603050405020304" pitchFamily="18" charset="0"/>
              </a:rPr>
              <a:t>101-й афоризм из собрания мыслей и афоризмов</a:t>
            </a:r>
            <a:br>
              <a:rPr lang="ru-RU" sz="800" dirty="0"/>
            </a:br>
            <a:r>
              <a:rPr lang="ru-RU" sz="800" dirty="0">
                <a:solidFill>
                  <a:srgbClr val="000000"/>
                </a:solidFill>
                <a:latin typeface="Times New Roman Cyr" panose="02020603050405020304" pitchFamily="18" charset="0"/>
              </a:rPr>
              <a:t> «Плоды раздумья» (1854) Козьмы Пруткова)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73683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89BAA03-AC20-423A-B604-D8FD34233C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219469"/>
              </p:ext>
            </p:extLst>
          </p:nvPr>
        </p:nvGraphicFramePr>
        <p:xfrm>
          <a:off x="778942" y="2135080"/>
          <a:ext cx="10675398" cy="187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C36956A3-8ED5-494D-B19E-A120653B2F51}"/>
              </a:ext>
            </a:extLst>
          </p:cNvPr>
          <p:cNvSpPr/>
          <p:nvPr/>
        </p:nvSpPr>
        <p:spPr>
          <a:xfrm>
            <a:off x="1251678" y="257452"/>
            <a:ext cx="9729927" cy="1766657"/>
          </a:xfrm>
          <a:prstGeom prst="cloudCallou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Сможет ли мой ребёнок здесь учиться?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256CF-19D8-4B51-8E3F-A30C65D24C2F}"/>
              </a:ext>
            </a:extLst>
          </p:cNvPr>
          <p:cNvSpPr txBox="1"/>
          <p:nvPr/>
        </p:nvSpPr>
        <p:spPr>
          <a:xfrm>
            <a:off x="5551429" y="4123678"/>
            <a:ext cx="56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НО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F7E3695F-C32A-4BFE-A0C0-F7FE4AC7B2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350112"/>
              </p:ext>
            </p:extLst>
          </p:nvPr>
        </p:nvGraphicFramePr>
        <p:xfrm>
          <a:off x="1349406" y="4496540"/>
          <a:ext cx="9339308" cy="236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6596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BCF766A-1138-4089-B61D-DFB470317D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172909"/>
              </p:ext>
            </p:extLst>
          </p:nvPr>
        </p:nvGraphicFramePr>
        <p:xfrm>
          <a:off x="1136267" y="2605597"/>
          <a:ext cx="10178322" cy="1966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AE844289-25AB-478F-A4CB-45D79ED95398}"/>
              </a:ext>
            </a:extLst>
          </p:cNvPr>
          <p:cNvSpPr/>
          <p:nvPr/>
        </p:nvSpPr>
        <p:spPr>
          <a:xfrm>
            <a:off x="1251678" y="257452"/>
            <a:ext cx="9729927" cy="2028549"/>
          </a:xfrm>
          <a:prstGeom prst="cloudCallout">
            <a:avLst/>
          </a:prstGeom>
          <a:ln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C6600"/>
                </a:solidFill>
              </a:rPr>
              <a:t>Комфортно ли будет моему ребенку? Будет безопасно?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CBAFED78-BABB-4603-81D8-CB5627DC3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5250541"/>
              </p:ext>
            </p:extLst>
          </p:nvPr>
        </p:nvGraphicFramePr>
        <p:xfrm>
          <a:off x="1383437" y="5209427"/>
          <a:ext cx="9425126" cy="1575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6546ED-558B-4DF6-8AD8-57A8F3CB7161}"/>
              </a:ext>
            </a:extLst>
          </p:cNvPr>
          <p:cNvSpPr/>
          <p:nvPr/>
        </p:nvSpPr>
        <p:spPr>
          <a:xfrm>
            <a:off x="5383898" y="4706930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НО</a:t>
            </a:r>
          </a:p>
        </p:txBody>
      </p:sp>
    </p:spTree>
    <p:extLst>
      <p:ext uri="{BB962C8B-B14F-4D97-AF65-F5344CB8AC3E}">
        <p14:creationId xmlns:p14="http://schemas.microsoft.com/office/powerpoint/2010/main" val="65828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26B2DD-F421-4666-9D55-CD330ABF5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784" y="2508871"/>
            <a:ext cx="9237216" cy="414938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Взрослые придают важное значение корректному общению учащихся и учителей.</a:t>
            </a:r>
          </a:p>
          <a:p>
            <a:r>
              <a:rPr lang="ru-RU" sz="2400" dirty="0">
                <a:solidFill>
                  <a:schemeClr val="tx1"/>
                </a:solidFill>
              </a:rPr>
              <a:t>Идёт развитие умения работать в команде, дискутировать, аргументировать.</a:t>
            </a:r>
          </a:p>
          <a:p>
            <a:r>
              <a:rPr lang="ru-RU" sz="2400" dirty="0">
                <a:solidFill>
                  <a:schemeClr val="tx1"/>
                </a:solidFill>
              </a:rPr>
              <a:t>Организовывается Школьная служба примирения.</a:t>
            </a:r>
          </a:p>
          <a:p>
            <a:r>
              <a:rPr lang="ru-RU" sz="2400" dirty="0">
                <a:solidFill>
                  <a:schemeClr val="tx1"/>
                </a:solidFill>
              </a:rPr>
              <a:t>Активное непринятие </a:t>
            </a:r>
            <a:r>
              <a:rPr lang="ru-RU" sz="2400" dirty="0" err="1">
                <a:solidFill>
                  <a:schemeClr val="tx1"/>
                </a:solidFill>
              </a:rPr>
              <a:t>буллинга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Помогают быстрее адаптироваться шефы – ученики старшего возраста</a:t>
            </a:r>
          </a:p>
          <a:p>
            <a:r>
              <a:rPr lang="ru-RU" sz="2400" dirty="0">
                <a:solidFill>
                  <a:schemeClr val="tx1"/>
                </a:solidFill>
              </a:rPr>
              <a:t>Сопровождает адаптацию психологическая служба</a:t>
            </a:r>
          </a:p>
        </p:txBody>
      </p:sp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53C32017-A16B-4A03-B8EB-8F045B9771D0}"/>
              </a:ext>
            </a:extLst>
          </p:cNvPr>
          <p:cNvSpPr/>
          <p:nvPr/>
        </p:nvSpPr>
        <p:spPr>
          <a:xfrm>
            <a:off x="1251678" y="213062"/>
            <a:ext cx="9729927" cy="2028549"/>
          </a:xfrm>
          <a:prstGeom prst="cloudCallout">
            <a:avLst/>
          </a:prstGeom>
          <a:ln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C6600"/>
                </a:solidFill>
              </a:rPr>
              <a:t>Комфортно ли будет моему ребенку? Будет безопасно?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4E246B-26C8-4669-AE14-5C78A2C87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4957" y="3763537"/>
            <a:ext cx="4068830" cy="197790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62217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27" y="108068"/>
            <a:ext cx="7226496" cy="1492132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ru-RU" sz="2400" dirty="0">
                <a:solidFill>
                  <a:srgbClr val="FF9900"/>
                </a:solidFill>
              </a:rPr>
              <a:t>Август – игры-знакомства, квесты с шефами</a:t>
            </a:r>
            <a:br>
              <a:rPr lang="ru-RU" sz="2400" dirty="0">
                <a:solidFill>
                  <a:srgbClr val="FF9900"/>
                </a:solidFill>
              </a:rPr>
            </a:br>
            <a:r>
              <a:rPr lang="ru-RU" sz="2400" dirty="0">
                <a:solidFill>
                  <a:srgbClr val="FF9900"/>
                </a:solidFill>
              </a:rPr>
              <a:t>1 сентября - Знакомство о школой - тренинг</a:t>
            </a:r>
          </a:p>
        </p:txBody>
      </p:sp>
      <p:pic>
        <p:nvPicPr>
          <p:cNvPr id="4" name="Содержимое 3" descr="тренинг Знакомство со школой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3743"/>
          <a:stretch/>
        </p:blipFill>
        <p:spPr>
          <a:xfrm>
            <a:off x="6476401" y="1005054"/>
            <a:ext cx="5259563" cy="2936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958A148-484A-41E1-9308-11C8FD4D9E7E}"/>
              </a:ext>
            </a:extLst>
          </p:cNvPr>
          <p:cNvSpPr txBox="1">
            <a:spLocks/>
          </p:cNvSpPr>
          <p:nvPr/>
        </p:nvSpPr>
        <p:spPr>
          <a:xfrm>
            <a:off x="6745896" y="4400947"/>
            <a:ext cx="4990068" cy="19080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2400" dirty="0">
                <a:solidFill>
                  <a:srgbClr val="FF9900"/>
                </a:solidFill>
              </a:rPr>
              <a:t>Адаптационный курс</a:t>
            </a:r>
          </a:p>
          <a:p>
            <a:pPr>
              <a:lnSpc>
                <a:spcPct val="170000"/>
              </a:lnSpc>
            </a:pPr>
            <a:r>
              <a:rPr lang="ru-RU" sz="2400" dirty="0">
                <a:solidFill>
                  <a:srgbClr val="FF9900"/>
                </a:solidFill>
              </a:rPr>
              <a:t>Развитие познавательных процессов (5-6 класс)</a:t>
            </a:r>
          </a:p>
        </p:txBody>
      </p:sp>
      <p:pic>
        <p:nvPicPr>
          <p:cNvPr id="7" name="Содержимое 3" descr="работа в группа РПП.jpg">
            <a:extLst>
              <a:ext uri="{FF2B5EF4-FFF2-40B4-BE49-F238E27FC236}">
                <a16:creationId xmlns:a16="http://schemas.microsoft.com/office/drawing/2014/main" id="{5D884D1A-285A-4B3A-A989-7043F37D89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6379" b="12169"/>
          <a:stretch/>
        </p:blipFill>
        <p:spPr>
          <a:xfrm>
            <a:off x="1019452" y="3322696"/>
            <a:ext cx="5403884" cy="3122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4E9BE20-2019-44FC-AF75-43D200323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634578"/>
              </p:ext>
            </p:extLst>
          </p:nvPr>
        </p:nvGraphicFramePr>
        <p:xfrm>
          <a:off x="1251678" y="2547893"/>
          <a:ext cx="9765510" cy="253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AF55BD99-73CE-4024-9F0E-043D309E6BC2}"/>
              </a:ext>
            </a:extLst>
          </p:cNvPr>
          <p:cNvSpPr/>
          <p:nvPr/>
        </p:nvSpPr>
        <p:spPr>
          <a:xfrm>
            <a:off x="1251678" y="88770"/>
            <a:ext cx="10298171" cy="2361461"/>
          </a:xfrm>
          <a:prstGeom prst="cloudCallout">
            <a:avLst/>
          </a:prstGeom>
          <a:ln>
            <a:solidFill>
              <a:srgbClr val="9966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996633"/>
                </a:solidFill>
              </a:rPr>
              <a:t>Если всё так непросто, то, получается, что мне не удастся отдохнуть от помощи ребёнку в учёбе?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CFCF1-DBD3-4AD1-8314-DFFF55CC11AA}"/>
              </a:ext>
            </a:extLst>
          </p:cNvPr>
          <p:cNvSpPr txBox="1"/>
          <p:nvPr/>
        </p:nvSpPr>
        <p:spPr>
          <a:xfrm>
            <a:off x="5388745" y="5051392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НО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E83FEA3D-BF56-47F4-9B28-0654BE2FE6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836195"/>
              </p:ext>
            </p:extLst>
          </p:nvPr>
        </p:nvGraphicFramePr>
        <p:xfrm>
          <a:off x="1136268" y="5370991"/>
          <a:ext cx="10298170" cy="139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2912330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153</TotalTime>
  <Words>556</Words>
  <Application>Microsoft Office PowerPoint</Application>
  <PresentationFormat>Широкоэкранный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Corbel</vt:lpstr>
      <vt:lpstr>Gill Sans MT</vt:lpstr>
      <vt:lpstr>Impact</vt:lpstr>
      <vt:lpstr>Times New Roman</vt:lpstr>
      <vt:lpstr>Times New Roman Cyr</vt:lpstr>
      <vt:lpstr>Wingdings</vt:lpstr>
      <vt:lpstr>Эмблема</vt:lpstr>
      <vt:lpstr>Вопросы родителя  при выборе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Август – игры-знакомства, квесты с шефами 1 сентября - Знакомство о школой - тренинг</vt:lpstr>
      <vt:lpstr>Презентация PowerPoint</vt:lpstr>
      <vt:lpstr>Презентация PowerPoint</vt:lpstr>
      <vt:lpstr>Презентация PowerPoint</vt:lpstr>
      <vt:lpstr>содействие развитию творчества, креативности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родителя  при выборе школы</dc:title>
  <dc:creator>Смирнова Ольга Михайловна</dc:creator>
  <cp:lastModifiedBy>Смирнова Ольга Михайловна</cp:lastModifiedBy>
  <cp:revision>58</cp:revision>
  <dcterms:created xsi:type="dcterms:W3CDTF">2022-02-03T10:02:16Z</dcterms:created>
  <dcterms:modified xsi:type="dcterms:W3CDTF">2022-02-03T12:53:32Z</dcterms:modified>
</cp:coreProperties>
</file>