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9"/>
  </p:notesMasterIdLst>
  <p:handoutMasterIdLst>
    <p:handoutMasterId r:id="rId10"/>
  </p:handoutMasterIdLst>
  <p:sldIdLst>
    <p:sldId id="381" r:id="rId2"/>
    <p:sldId id="387" r:id="rId3"/>
    <p:sldId id="392" r:id="rId4"/>
    <p:sldId id="394" r:id="rId5"/>
    <p:sldId id="396" r:id="rId6"/>
    <p:sldId id="397" r:id="rId7"/>
    <p:sldId id="398" r:id="rId8"/>
  </p:sldIdLst>
  <p:sldSz cx="9144000" cy="5143500" type="screen16x9"/>
  <p:notesSz cx="6797675" cy="9928225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1847">
          <p15:clr>
            <a:srgbClr val="A4A3A4"/>
          </p15:clr>
        </p15:guide>
        <p15:guide id="3" orient="horz" pos="1121">
          <p15:clr>
            <a:srgbClr val="A4A3A4"/>
          </p15:clr>
        </p15:guide>
        <p15:guide id="4" orient="horz" pos="1938">
          <p15:clr>
            <a:srgbClr val="A4A3A4"/>
          </p15:clr>
        </p15:guide>
        <p15:guide id="5" orient="horz" pos="1302">
          <p15:clr>
            <a:srgbClr val="A4A3A4"/>
          </p15:clr>
        </p15:guide>
        <p15:guide id="6" orient="horz" pos="1756">
          <p15:clr>
            <a:srgbClr val="A4A3A4"/>
          </p15:clr>
        </p15:guide>
        <p15:guide id="7" orient="horz" pos="48">
          <p15:clr>
            <a:srgbClr val="A4A3A4"/>
          </p15:clr>
        </p15:guide>
        <p15:guide id="8" orient="horz" pos="3026">
          <p15:clr>
            <a:srgbClr val="A4A3A4"/>
          </p15:clr>
        </p15:guide>
        <p15:guide id="9" pos="1892">
          <p15:clr>
            <a:srgbClr val="A4A3A4"/>
          </p15:clr>
        </p15:guide>
        <p15:guide id="10" pos="5544">
          <p15:clr>
            <a:srgbClr val="A4A3A4"/>
          </p15:clr>
        </p15:guide>
        <p15:guide id="11" pos="1156">
          <p15:clr>
            <a:srgbClr val="A4A3A4"/>
          </p15:clr>
        </p15:guide>
        <p15:guide id="12" pos="4332">
          <p15:clr>
            <a:srgbClr val="A4A3A4"/>
          </p15:clr>
        </p15:guide>
        <p15:guide id="13" pos="2472">
          <p15:clr>
            <a:srgbClr val="A4A3A4"/>
          </p15:clr>
        </p15:guide>
        <p15:guide id="14" pos="4014">
          <p15:clr>
            <a:srgbClr val="A4A3A4"/>
          </p15:clr>
        </p15:guide>
        <p15:guide id="15" pos="158">
          <p15:clr>
            <a:srgbClr val="A4A3A4"/>
          </p15:clr>
        </p15:guide>
        <p15:guide id="16" pos="56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C0C0"/>
    <a:srgbClr val="CC99FF"/>
    <a:srgbClr val="2857A5"/>
    <a:srgbClr val="9B86B6"/>
    <a:srgbClr val="00A6EB"/>
    <a:srgbClr val="00688B"/>
    <a:srgbClr val="3F8DE2"/>
    <a:srgbClr val="0094D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37" autoAdjust="0"/>
    <p:restoredTop sz="78857" autoAdjust="0"/>
  </p:normalViewPr>
  <p:slideViewPr>
    <p:cSldViewPr snapToObjects="1">
      <p:cViewPr varScale="1">
        <p:scale>
          <a:sx n="97" d="100"/>
          <a:sy n="97" d="100"/>
        </p:scale>
        <p:origin x="-600" y="-90"/>
      </p:cViewPr>
      <p:guideLst>
        <p:guide orient="horz" pos="1620"/>
        <p:guide orient="horz" pos="1847"/>
        <p:guide orient="horz" pos="1121"/>
        <p:guide orient="horz" pos="1938"/>
        <p:guide orient="horz" pos="1302"/>
        <p:guide orient="horz" pos="1756"/>
        <p:guide orient="horz" pos="48"/>
        <p:guide orient="horz" pos="3026"/>
        <p:guide pos="1892"/>
        <p:guide pos="5544"/>
        <p:guide pos="1156"/>
        <p:guide pos="4332"/>
        <p:guide pos="2472"/>
        <p:guide pos="4014"/>
        <p:guide pos="158"/>
        <p:guide pos="56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0" d="100"/>
          <a:sy n="90" d="100"/>
        </p:scale>
        <p:origin x="-3702" y="-102"/>
      </p:cViewPr>
      <p:guideLst>
        <p:guide orient="horz" pos="3127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3F5E9D-705B-4CCE-BD4E-6BDD8EDA87EE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DEA1A29-8FE7-4D7C-AFBA-29607B84F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015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88FAEA-3589-4311-A8C3-02EB44109694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defTabSz="91429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29FFBD8-798B-467A-93A4-40A422B92D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33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6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5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3" algn="l" defTabSz="9142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Экзамен является добровольным, проводится на основании заявления  обучающегося в соответствии с Положением о </a:t>
            </a:r>
            <a:r>
              <a:rPr lang="ru-RU" dirty="0" err="1" smtClean="0"/>
              <a:t>предпрофессиональном</a:t>
            </a:r>
            <a:r>
              <a:rPr lang="ru-RU" dirty="0" smtClean="0"/>
              <a:t> экзамене, утвержденным заместителем руководителя </a:t>
            </a:r>
            <a:r>
              <a:rPr lang="ru-RU" dirty="0" err="1" smtClean="0"/>
              <a:t>ДОгМ</a:t>
            </a:r>
            <a:r>
              <a:rPr lang="ru-RU" dirty="0" smtClean="0"/>
              <a:t> Т.В. Васильевой</a:t>
            </a:r>
            <a:endParaRPr lang="ru-RU" dirty="0" smtClean="0">
              <a:latin typeface="+mn-lt"/>
              <a:ea typeface="Latha" pitchFamily="2"/>
              <a:cs typeface="Latha" pitchFamily="2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08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Проверочная работа выполняется в течение 60 минут. </a:t>
            </a:r>
            <a:r>
              <a:rPr lang="ru-RU" dirty="0" smtClean="0"/>
              <a:t>Варианты</a:t>
            </a:r>
            <a:r>
              <a:rPr lang="ru-RU" baseline="0" dirty="0" smtClean="0"/>
              <a:t> заданий формируются автоматически, результаты каждый обучающийся узнает сразу после выполнения заданий, </a:t>
            </a:r>
            <a:r>
              <a:rPr lang="ru-RU" sz="1200" b="0" dirty="0" smtClean="0">
                <a:solidFill>
                  <a:srgbClr val="184B5B"/>
                </a:solidFill>
              </a:rPr>
              <a:t>Экзамен оценивается по 100 б. шкале, при этом: </a:t>
            </a:r>
            <a:r>
              <a:rPr lang="ru-RU" b="0" baseline="0" dirty="0" smtClean="0"/>
              <a:t> </a:t>
            </a:r>
            <a:r>
              <a:rPr lang="ru-RU" baseline="0" dirty="0" smtClean="0"/>
              <a:t>за теоретическую часть можно получить </a:t>
            </a:r>
            <a:r>
              <a:rPr lang="en-US" baseline="0" dirty="0" smtClean="0"/>
              <a:t>max</a:t>
            </a:r>
            <a:r>
              <a:rPr lang="ru-RU" baseline="0" dirty="0" smtClean="0"/>
              <a:t>  - 40 б.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день экзамена на площадке проведения экзамена участникам при предъявлении документа, удостоверяющего личность, выдаются их персональные коды регистрации на экзамен.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Ученика с пропуском и документом, удостоверяющем личность, направляют в аудиторию, в которую он был распределён на тестирование.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604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проведения практической части экзамена зависит от выбранной модели экзамена: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- 30 минут - защита долгосрочного проекта с ответами на вопросы;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- 105 минут – подготовка и защита мини-проекта, включая ответы на вопросы;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- 60 минут – решение практических (производственных) задач и ответы на вопросы.</a:t>
            </a:r>
          </a:p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прохождения тестирования, обучающийся сдаёт 2-й часть экзамена, которая проходит </a:t>
            </a:r>
            <a:r>
              <a:rPr lang="ru-RU" sz="1200" b="0" dirty="0" smtClean="0">
                <a:solidFill>
                  <a:srgbClr val="184B5B"/>
                </a:solidFill>
              </a:rPr>
              <a:t>на базе вузов</a:t>
            </a:r>
            <a:r>
              <a:rPr lang="ru-R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Согласно расписанию, обучающиеся с сопровождающими от школы прибывают в вуз и сдают 2-ю часть экзамена. </a:t>
            </a:r>
            <a:r>
              <a:rPr lang="ru-RU" sz="1200" b="0" dirty="0" smtClean="0">
                <a:solidFill>
                  <a:srgbClr val="184B5B"/>
                </a:solidFill>
              </a:rPr>
              <a:t>Практическая часть оценивается экспертами - мах. 60 б. Баллы за теоретическую и практическую часть суммируются. После обработки результаты будут доступны и обучающимся, и образовательным организациям, и вузам. </a:t>
            </a:r>
            <a:endParaRPr lang="ru-RU" sz="1200" b="0" dirty="0" smtClean="0">
              <a:solidFill>
                <a:srgbClr val="C00000"/>
              </a:solidFill>
              <a:latin typeface="Cambria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2398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 01 февраля 2017г. На сайте РЦОИ заработает страничка «Предпрофессиональный экзамен», на которой будут размещены:</a:t>
            </a:r>
          </a:p>
          <a:p>
            <a:r>
              <a:rPr lang="ru-RU" dirty="0" smtClean="0"/>
              <a:t>-форма заявления;</a:t>
            </a:r>
          </a:p>
          <a:p>
            <a:r>
              <a:rPr lang="ru-RU" dirty="0" smtClean="0"/>
              <a:t>-форма согласия на обработку персональных данных;</a:t>
            </a:r>
          </a:p>
          <a:p>
            <a:r>
              <a:rPr lang="ru-RU" dirty="0" smtClean="0"/>
              <a:t>-инструкции;</a:t>
            </a:r>
          </a:p>
          <a:p>
            <a:r>
              <a:rPr lang="ru-RU" dirty="0" smtClean="0"/>
              <a:t>-вся информация по технологии проведения экзамена (демоверсия</a:t>
            </a:r>
            <a:r>
              <a:rPr lang="ru-RU" baseline="0" dirty="0" smtClean="0"/>
              <a:t> теоретической части, список тем долгосрочных проектов, темы мини-проектов по направлениям и по темам)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</a:t>
            </a:r>
            <a:r>
              <a:rPr lang="ru-RU" baseline="0" dirty="0" smtClean="0"/>
              <a:t> этом году планируется сдавать предпрофессиональный экзамен на базе вуза, где проходили предпрофессиональную подготовку. Впоследствии планируется на базе профильного вуза ( по выбору обучающегося, указавшего вуз в заявлении).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195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регистрации участников МЦКО выдаёт ответственным от школ пропуска участников: печатные файлы, один файл содержит все пропуска учеников одной школы на один тест.</a:t>
            </a:r>
          </a:p>
          <a:p>
            <a:r>
              <a:rPr lang="ru-RU" dirty="0" smtClean="0"/>
              <a:t>Распределение по площадкам (место, время) осуществляет РЦОИ. Каждая школа получит уведомление о дате, месте прохождения диагностики.</a:t>
            </a:r>
          </a:p>
          <a:p>
            <a:r>
              <a:rPr lang="ru-RU" dirty="0" smtClean="0"/>
              <a:t>Каждая школа вносит коррективы в расписание уроков. До 15 апреля будут составлены расписания для каждой школы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42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Минимальное количество баллов определяется вузами совместно с ГАОУ ДПО МЦКО .</a:t>
            </a:r>
          </a:p>
          <a:p>
            <a:r>
              <a:rPr lang="ru-RU" dirty="0" smtClean="0"/>
              <a:t>Если ребёнок проболел, для него не предусмотрены дополнительные сроки сдачи (Это не обязательная аттестация).</a:t>
            </a:r>
          </a:p>
          <a:p>
            <a:r>
              <a:rPr lang="ru-RU" dirty="0" smtClean="0"/>
              <a:t>Согласно Положению рассмотрение апелляций по процедуре проведения и результатам экзамена не предусмотрено.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FFBD8-798B-467A-93A4-40A422B92D1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7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&gt;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7513" y="1131889"/>
            <a:ext cx="5046662" cy="504695"/>
          </a:xfrm>
          <a:prstGeom prst="rect">
            <a:avLst/>
          </a:prstGeom>
        </p:spPr>
        <p:txBody>
          <a:bodyPr lIns="91430" tIns="45715" rIns="91430" bIns="45715"/>
          <a:lstStyle>
            <a:lvl1pPr marL="0" indent="0" algn="l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5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250825" y="2859790"/>
            <a:ext cx="2736955" cy="685799"/>
          </a:xfrm>
          <a:prstGeom prst="rect">
            <a:avLst/>
          </a:prstGeom>
        </p:spPr>
        <p:txBody>
          <a:bodyPr/>
          <a:lstStyle>
            <a:lvl1pPr>
              <a:spcBef>
                <a:spcPts val="200"/>
              </a:spcBef>
              <a:defRPr/>
            </a:lvl1pPr>
            <a:lvl2pPr>
              <a:defRPr sz="1800" cap="none">
                <a:solidFill>
                  <a:schemeClr val="bg1"/>
                </a:solidFill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00A6EB"/>
              </a:buClr>
              <a:defRPr/>
            </a:lvl4pPr>
            <a:lvl5pPr>
              <a:buClr>
                <a:srgbClr val="00A6EB"/>
              </a:buClr>
              <a:defRPr/>
            </a:lvl5pPr>
            <a:lvl6pPr>
              <a:defRPr sz="1100"/>
            </a:lvl6pPr>
            <a:lvl7pPr>
              <a:buClr>
                <a:srgbClr val="00A6EB"/>
              </a:buClr>
              <a:defRPr/>
            </a:lvl7pPr>
            <a:lvl8pPr>
              <a:defRPr sz="1050" spc="0">
                <a:latin typeface="Cambria" pitchFamily="18" charset="0"/>
              </a:defRPr>
            </a:lvl8pPr>
            <a:lvl9pPr>
              <a:defRPr sz="2000" b="1">
                <a:solidFill>
                  <a:srgbClr val="FF0000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3"/>
          </p:nvPr>
        </p:nvSpPr>
        <p:spPr>
          <a:xfrm>
            <a:off x="250825" y="4730750"/>
            <a:ext cx="2133600" cy="274638"/>
          </a:xfrm>
          <a:prstGeom prst="rect">
            <a:avLst/>
          </a:prstGeom>
        </p:spPr>
        <p:txBody>
          <a:bodyPr lIns="91430" tIns="45715" rIns="91430" bIns="45715"/>
          <a:lstStyle>
            <a:lvl1pPr defTabSz="914298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Cambria" pitchFamily="18" charset="0"/>
              </a:defRPr>
            </a:lvl1pPr>
          </a:lstStyle>
          <a:p>
            <a:pPr>
              <a:defRPr/>
            </a:pPr>
            <a:fld id="{94D6CA2C-AE86-448B-93BB-30106DCF4306}" type="datetime1">
              <a:rPr lang="ru-RU"/>
              <a:pPr>
                <a:defRPr/>
              </a:pPr>
              <a:t>11.01.2017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>
          <a:xfrm>
            <a:off x="1687513" y="411163"/>
            <a:ext cx="5764212" cy="720725"/>
          </a:xfrm>
          <a:prstGeom prst="rect">
            <a:avLst/>
          </a:prstGeom>
        </p:spPr>
        <p:txBody>
          <a:bodyPr lIns="91430" tIns="45715" rIns="91430" bIns="45715"/>
          <a:lstStyle>
            <a:lvl1pPr defTabSz="914298" eaLnBrk="1" fontAlgn="auto" hangingPunct="1">
              <a:spcBef>
                <a:spcPts val="0"/>
              </a:spcBef>
              <a:spcAft>
                <a:spcPts val="0"/>
              </a:spcAft>
              <a:defRPr sz="2800" b="1">
                <a:solidFill>
                  <a:srgbClr val="2857A5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/>
              <a:t>ОБРАЗЕЦ КОЛОНТИТУЛА</a:t>
            </a:r>
          </a:p>
        </p:txBody>
      </p:sp>
    </p:spTree>
  </p:cSld>
  <p:clrMapOvr>
    <a:masterClrMapping/>
  </p:clrMapOvr>
  <p:transition spd="med" advClick="0" advTm="1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5553" y="123410"/>
            <a:ext cx="5780073" cy="57608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defRPr cap="none" spc="0">
                <a:solidFill>
                  <a:srgbClr val="2857A5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550" y="1131888"/>
            <a:ext cx="6844076" cy="3598862"/>
          </a:xfrm>
          <a:prstGeom prst="rect">
            <a:avLst/>
          </a:prstGeom>
        </p:spPr>
        <p:txBody>
          <a:bodyPr/>
          <a:lstStyle>
            <a:lvl2pPr>
              <a:defRPr>
                <a:solidFill>
                  <a:srgbClr val="2857A5"/>
                </a:solidFill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2857A5"/>
              </a:buClr>
              <a:defRPr/>
            </a:lvl4pPr>
            <a:lvl5pPr>
              <a:buClr>
                <a:srgbClr val="2857A5"/>
              </a:buClr>
              <a:defRPr/>
            </a:lvl5pPr>
            <a:lvl6pPr>
              <a:defRPr sz="1100"/>
            </a:lvl6pPr>
            <a:lvl7pPr>
              <a:buClr>
                <a:srgbClr val="2857A5"/>
              </a:buClr>
              <a:defRPr/>
            </a:lvl7pPr>
            <a:lvl8pPr>
              <a:defRPr sz="1050" spc="0">
                <a:latin typeface="Cambria" pitchFamily="18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 sz="2000" b="1">
                <a:solidFill>
                  <a:srgbClr val="9B86B6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16200000">
            <a:off x="7862888" y="3573463"/>
            <a:ext cx="2133600" cy="273050"/>
          </a:xfrm>
          <a:prstGeom prst="rect">
            <a:avLst/>
          </a:prstGeom>
        </p:spPr>
        <p:txBody>
          <a:bodyPr/>
          <a:lstStyle>
            <a:lvl1pPr algn="l" defTabSz="914298" eaLnBrk="1" fontAlgn="auto" hangingPunct="1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B41ABA4E-CD72-497B-97AA-7213B3980F60}" type="datetimeFigureOut">
              <a:rPr lang="en-US"/>
              <a:pPr>
                <a:defRPr/>
              </a:pPr>
              <a:t>1/11/2017</a:t>
            </a:fld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8643938" y="280988"/>
            <a:ext cx="500062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7F7F7F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0E7AB8F4-7B6F-4888-87E7-C66C07BEF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10000">
    <p:pull/>
  </p:transition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&gt;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3"/>
          <p:cNvSpPr txBox="1">
            <a:spLocks/>
          </p:cNvSpPr>
          <p:nvPr userDrawn="1"/>
        </p:nvSpPr>
        <p:spPr>
          <a:xfrm>
            <a:off x="250825" y="4189413"/>
            <a:ext cx="2881313" cy="912812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defRPr sz="1400">
                <a:latin typeface="Cambria" pitchFamily="18" charset="0"/>
              </a:defRPr>
            </a:lvl1pPr>
          </a:lstStyle>
          <a:p>
            <a:pPr defTabSz="91429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bg1"/>
                </a:solidFill>
              </a:rPr>
              <a:t>+7 (495) 952-09-05</a:t>
            </a:r>
            <a:endParaRPr lang="en-US" sz="1000" dirty="0" smtClean="0">
              <a:solidFill>
                <a:schemeClr val="bg1"/>
              </a:solidFill>
            </a:endParaRPr>
          </a:p>
          <a:p>
            <a:pPr defTabSz="91429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bg1"/>
                </a:solidFill>
              </a:rPr>
              <a:t>115419 г. Москва, 2-й Верхний Михайловский проезд, д. 9а</a:t>
            </a:r>
          </a:p>
          <a:p>
            <a:pPr defTabSz="91429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mcko.ru</a:t>
            </a:r>
          </a:p>
          <a:p>
            <a:pPr defTabSz="91429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solidFill>
                  <a:schemeClr val="bg1"/>
                </a:solidFill>
              </a:rPr>
              <a:t>www.facebook.com/mcko.ru</a:t>
            </a: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265613"/>
            <a:ext cx="1365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4410075"/>
            <a:ext cx="1365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4716463"/>
            <a:ext cx="1365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950" y="4876800"/>
            <a:ext cx="1365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691600" y="1131888"/>
            <a:ext cx="6484026" cy="2592022"/>
          </a:xfrm>
          <a:prstGeom prst="rect">
            <a:avLst/>
          </a:prstGeom>
        </p:spPr>
        <p:txBody>
          <a:bodyPr/>
          <a:lstStyle>
            <a:lvl2pPr>
              <a:defRPr>
                <a:solidFill>
                  <a:srgbClr val="2857A5"/>
                </a:solidFill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lvl3pPr>
            <a:lvl4pPr>
              <a:buClr>
                <a:srgbClr val="00A6EB"/>
              </a:buClr>
              <a:defRPr/>
            </a:lvl4pPr>
            <a:lvl5pPr>
              <a:buClr>
                <a:srgbClr val="00A6EB"/>
              </a:buClr>
              <a:defRPr/>
            </a:lvl5pPr>
            <a:lvl6pPr>
              <a:defRPr sz="1100"/>
            </a:lvl6pPr>
            <a:lvl7pPr>
              <a:buClr>
                <a:srgbClr val="00A6EB"/>
              </a:buClr>
              <a:defRPr/>
            </a:lvl7pPr>
            <a:lvl8pPr>
              <a:defRPr sz="1050" spc="0">
                <a:latin typeface="Cambria" pitchFamily="18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 typeface="Arial" pitchFamily="34" charset="0"/>
              <a:buNone/>
              <a:tabLst/>
              <a:defRPr sz="2000" b="1">
                <a:solidFill>
                  <a:srgbClr val="FF0000"/>
                </a:solidFill>
                <a:latin typeface="Cambria" pitchFamily="18" charset="0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 advClick="0" advTm="10000">
    <p:pull/>
  </p:transition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transition spd="med" advClick="0" advTm="10000">
    <p:pull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 kern="1200" cap="all" spc="-100">
          <a:solidFill>
            <a:srgbClr val="00A6EB"/>
          </a:solidFill>
          <a:latin typeface="Cambria" pitchFamily="18" charset="0"/>
          <a:ea typeface="Latha" pitchFamily="34" charset="0"/>
          <a:cs typeface="Latha" pitchFamily="34" charset="0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ea typeface="Latha" pitchFamily="34" charset="0"/>
          <a:cs typeface="Latha" panose="020B0604020202020204" pitchFamily="34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00A6EB"/>
          </a:solidFill>
          <a:latin typeface="Cambria" panose="02040503050406030204" pitchFamily="18" charset="0"/>
          <a:cs typeface="Lath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ts val="2400"/>
        </a:spcBef>
        <a:spcAft>
          <a:spcPct val="0"/>
        </a:spcAft>
        <a:buFont typeface="Arial" charset="0"/>
        <a:defRPr kern="1200">
          <a:solidFill>
            <a:srgbClr val="404040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600"/>
        </a:spcAft>
        <a:buFont typeface="Arial" charset="0"/>
        <a:defRPr sz="1400" b="1" kern="1200" cap="all">
          <a:solidFill>
            <a:srgbClr val="00A6EB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ts val="300"/>
        </a:spcAft>
        <a:buFont typeface="Arial" charset="0"/>
        <a:defRPr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447675" indent="-271463" algn="l" rtl="0" eaLnBrk="0" fontAlgn="base" hangingPunct="0">
        <a:spcBef>
          <a:spcPct val="0"/>
        </a:spcBef>
        <a:spcAft>
          <a:spcPts val="600"/>
        </a:spcAft>
        <a:buClr>
          <a:srgbClr val="00A6EB"/>
        </a:buClr>
        <a:buFont typeface="Wingdings 2" pitchFamily="18" charset="2"/>
        <a:buChar char=""/>
        <a:defRPr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447675" indent="-271463" algn="l" rtl="0" eaLnBrk="0" fontAlgn="base" hangingPunct="0">
        <a:spcBef>
          <a:spcPts val="400"/>
        </a:spcBef>
        <a:spcAft>
          <a:spcPts val="400"/>
        </a:spcAft>
        <a:buClr>
          <a:srgbClr val="00A6EB"/>
        </a:buClr>
        <a:buSzPct val="110000"/>
        <a:buFont typeface="Calibri" pitchFamily="34" charset="0"/>
        <a:buAutoNum type="arabicPeriod"/>
        <a:defRPr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449263" indent="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None/>
        <a:defRPr sz="1400" i="0" kern="1200">
          <a:solidFill>
            <a:schemeClr val="tx1"/>
          </a:solidFill>
          <a:latin typeface="+mj-lt"/>
          <a:ea typeface="+mn-ea"/>
          <a:cs typeface="+mn-cs"/>
        </a:defRPr>
      </a:lvl6pPr>
      <a:lvl7pPr marL="177800" indent="-177800" algn="l" defTabSz="914400" rtl="0" eaLnBrk="1" latinLnBrk="0" hangingPunct="1">
        <a:spcBef>
          <a:spcPts val="1200"/>
        </a:spcBef>
        <a:spcAft>
          <a:spcPts val="1200"/>
        </a:spcAft>
        <a:buClr>
          <a:srgbClr val="00A6EB"/>
        </a:buClr>
        <a:buSzPct val="150000"/>
        <a:buFont typeface="Cambria" pitchFamily="18" charset="0"/>
        <a:buChar char="|"/>
        <a:defRPr sz="1800" b="1" i="1" kern="1200">
          <a:solidFill>
            <a:srgbClr val="414A54"/>
          </a:solidFill>
          <a:latin typeface="Cambria" pitchFamily="18" charset="0"/>
          <a:ea typeface="+mn-ea"/>
          <a:cs typeface="+mn-cs"/>
        </a:defRPr>
      </a:lvl7pPr>
      <a:lvl8pPr marL="0" indent="0" algn="l" defTabSz="91440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200" u="sng" kern="1200" cap="all" spc="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8pPr>
      <a:lvl9pPr marL="0" indent="0" algn="l" defTabSz="914400" rtl="0" eaLnBrk="1" latinLnBrk="0" hangingPunct="1">
        <a:spcBef>
          <a:spcPts val="400"/>
        </a:spcBef>
        <a:spcAft>
          <a:spcPts val="400"/>
        </a:spcAft>
        <a:buFont typeface="Arial" pitchFamily="34" charset="0"/>
        <a:buNone/>
        <a:defRPr sz="1400" kern="1200" baseline="0">
          <a:solidFill>
            <a:schemeClr val="tx1"/>
          </a:solidFill>
          <a:latin typeface="Trebuchet MS" pitchFamily="34" charset="0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redprofil@mcko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quarter" idx="13"/>
          </p:nvPr>
        </p:nvSpPr>
        <p:spPr/>
        <p:txBody>
          <a:bodyPr/>
          <a:lstStyle>
            <a:lvl1pPr>
              <a:defRPr sz="1400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70" name="Нижний колонтитул 1"/>
          <p:cNvSpPr>
            <a:spLocks noGrp="1"/>
          </p:cNvSpPr>
          <p:nvPr>
            <p:ph type="ftr" sz="quarter" idx="14"/>
          </p:nvPr>
        </p:nvSpPr>
        <p:spPr bwMode="auto">
          <a:xfrm>
            <a:off x="1901825" y="484188"/>
            <a:ext cx="7035800" cy="935037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1"/>
                </a:solidFill>
              </a:rPr>
              <a:t>О </a:t>
            </a:r>
            <a:r>
              <a:rPr lang="ru-RU" altLang="ru-RU" dirty="0" err="1" smtClean="0">
                <a:solidFill>
                  <a:schemeClr val="accent1"/>
                </a:solidFill>
              </a:rPr>
              <a:t>предпрофессиональном</a:t>
            </a:r>
            <a:r>
              <a:rPr lang="ru-RU" altLang="ru-RU" dirty="0" smtClean="0">
                <a:solidFill>
                  <a:schemeClr val="accent1"/>
                </a:solidFill>
              </a:rPr>
              <a:t> экзамене в инженерном классе</a:t>
            </a:r>
            <a:endParaRPr lang="ru-RU" altLang="ru-RU" dirty="0" smtClean="0">
              <a:latin typeface="Calibri" pitchFamily="34" charset="0"/>
            </a:endParaRPr>
          </a:p>
        </p:txBody>
      </p:sp>
      <p:sp>
        <p:nvSpPr>
          <p:cNvPr id="7171" name="Содержимое 7"/>
          <p:cNvSpPr>
            <a:spLocks noGrp="1"/>
          </p:cNvSpPr>
          <p:nvPr>
            <p:ph idx="12"/>
          </p:nvPr>
        </p:nvSpPr>
        <p:spPr bwMode="auto">
          <a:xfrm>
            <a:off x="250825" y="3148013"/>
            <a:ext cx="273685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ru-RU" altLang="ru-RU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title"/>
          </p:nvPr>
        </p:nvSpPr>
        <p:spPr bwMode="auto">
          <a:xfrm>
            <a:off x="1974850" y="123825"/>
            <a:ext cx="5954713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err="1" smtClean="0">
                <a:solidFill>
                  <a:schemeClr val="accent1"/>
                </a:solidFill>
              </a:rPr>
              <a:t>Предпрофессиональный</a:t>
            </a:r>
            <a:r>
              <a:rPr lang="ru-RU" altLang="ru-RU" dirty="0" smtClean="0">
                <a:solidFill>
                  <a:schemeClr val="accent1"/>
                </a:solidFill>
              </a:rPr>
              <a:t> экзамен</a:t>
            </a:r>
            <a:r>
              <a:rPr lang="en-US" altLang="ru-RU" dirty="0" smtClean="0">
                <a:solidFill>
                  <a:schemeClr val="accent1"/>
                </a:solidFill>
              </a:rPr>
              <a:t> </a:t>
            </a:r>
            <a:r>
              <a:rPr lang="ru-RU" altLang="ru-RU" dirty="0" smtClean="0">
                <a:solidFill>
                  <a:schemeClr val="accent1"/>
                </a:solidFill>
              </a:rPr>
              <a:t>в инженерном классе</a:t>
            </a:r>
            <a:endParaRPr lang="ru-RU" dirty="0" smtClean="0">
              <a:ea typeface="Latha" pitchFamily="2"/>
              <a:cs typeface="Latha" pitchFamily="2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410" y="843510"/>
            <a:ext cx="8320528" cy="417658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</a:pPr>
            <a:endParaRPr lang="ru-RU" dirty="0" smtClean="0"/>
          </a:p>
          <a:p>
            <a:pPr marL="0" indent="0" algn="just">
              <a:spcBef>
                <a:spcPts val="0"/>
              </a:spcBef>
            </a:pPr>
            <a:r>
              <a:rPr lang="ru-RU" altLang="ru-RU" dirty="0" smtClean="0">
                <a:solidFill>
                  <a:schemeClr val="accent1"/>
                </a:solidFill>
                <a:latin typeface="+mn-lt"/>
              </a:rPr>
              <a:t>– </a:t>
            </a:r>
            <a:r>
              <a:rPr lang="ru-RU" alt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форма независимой итоговой оценки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с участием представителей вузов, которая проводится по результатам освоения обучающимися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предпрофессиональных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профильных программ в инженерных классах</a:t>
            </a:r>
          </a:p>
          <a:p>
            <a:pPr marL="0" indent="0" algn="just">
              <a:spcBef>
                <a:spcPts val="0"/>
              </a:spcBef>
            </a:pPr>
            <a:endParaRPr lang="ru-RU" dirty="0" smtClean="0"/>
          </a:p>
          <a:p>
            <a:pPr marL="0" indent="0" algn="just">
              <a:spcBef>
                <a:spcPts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endParaRPr lang="ru-RU" dirty="0" smtClean="0">
              <a:latin typeface="+mn-lt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r>
              <a:rPr lang="ru-RU" dirty="0" smtClean="0">
                <a:latin typeface="+mn-lt"/>
              </a:rPr>
              <a:t>Экзамен состоит из двух частей: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latin typeface="+mn-lt"/>
              </a:rPr>
              <a:t>I </a:t>
            </a:r>
            <a:r>
              <a:rPr lang="ru-RU" dirty="0" smtClean="0">
                <a:latin typeface="+mn-lt"/>
              </a:rPr>
              <a:t>–я часть  - теоретическая </a:t>
            </a:r>
          </a:p>
          <a:p>
            <a:pPr marL="0" indent="0" algn="ctr">
              <a:spcBef>
                <a:spcPct val="0"/>
              </a:spcBef>
              <a:spcAft>
                <a:spcPts val="600"/>
              </a:spcAft>
            </a:pPr>
            <a:r>
              <a:rPr lang="en-US" dirty="0" smtClean="0">
                <a:latin typeface="+mn-lt"/>
              </a:rPr>
              <a:t>II</a:t>
            </a:r>
            <a:r>
              <a:rPr lang="ru-RU" dirty="0" smtClean="0">
                <a:latin typeface="+mn-lt"/>
              </a:rPr>
              <a:t> –я часть - практическая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</a:pPr>
            <a:endParaRPr lang="ru-RU" b="1" dirty="0" smtClean="0">
              <a:latin typeface="Calibri" pitchFamily="34" charset="0"/>
            </a:endParaRPr>
          </a:p>
          <a:p>
            <a:pPr marL="0" indent="0">
              <a:spcBef>
                <a:spcPct val="0"/>
              </a:spcBef>
              <a:buFont typeface="Arial" charset="0"/>
              <a:buAutoNum type="arabicPeriod"/>
            </a:pPr>
            <a:endParaRPr lang="ru-RU" dirty="0" smtClean="0">
              <a:latin typeface="Calibri" pitchFamily="34" charset="0"/>
            </a:endParaRPr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  <a:buFontTx/>
              <a:buChar char="-"/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>
              <a:spcBef>
                <a:spcPct val="0"/>
              </a:spcBef>
            </a:pPr>
            <a:endParaRPr lang="ru-RU" dirty="0" smtClean="0"/>
          </a:p>
          <a:p>
            <a:pPr marL="0" indent="0"/>
            <a:endParaRPr lang="ru-RU" dirty="0" smtClean="0"/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9F44FA-135E-4BE2-9E32-EF605CAB317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med" advClick="0" advTm="10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395538" y="123825"/>
            <a:ext cx="5780087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Теоретическая часть</a:t>
            </a:r>
            <a:endParaRPr lang="ru-RU" dirty="0" smtClean="0">
              <a:ea typeface="Latha" pitchFamily="2"/>
              <a:cs typeface="Latha" pitchFamily="2"/>
            </a:endParaRP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 bwMode="auto">
          <a:xfrm>
            <a:off x="1331913" y="1131888"/>
            <a:ext cx="6843712" cy="3598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600"/>
              </a:spcBef>
            </a:pPr>
            <a:endParaRPr lang="ru-RU" sz="1400" smtClean="0"/>
          </a:p>
          <a:p>
            <a:pPr marL="0" indent="0">
              <a:spcBef>
                <a:spcPct val="0"/>
              </a:spcBef>
            </a:pPr>
            <a:endParaRPr lang="ru-RU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2F000E-D033-4387-8F4D-FAD23706766C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30564537"/>
              </p:ext>
            </p:extLst>
          </p:nvPr>
        </p:nvGraphicFramePr>
        <p:xfrm>
          <a:off x="571472" y="1285866"/>
          <a:ext cx="8148201" cy="3310722"/>
        </p:xfrm>
        <a:graphic>
          <a:graphicData uri="http://schemas.openxmlformats.org/drawingml/2006/table">
            <a:tbl>
              <a:tblPr/>
              <a:tblGrid>
                <a:gridCol w="2643206"/>
                <a:gridCol w="2071702"/>
                <a:gridCol w="3433293"/>
              </a:tblGrid>
              <a:tr h="5691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Оцениваются:</a:t>
                      </a: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Технология проведения</a:t>
                      </a:r>
                      <a:endParaRPr lang="ru-RU" sz="1600" b="1" dirty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</a:tr>
              <a:tr h="2717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184B5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а) </a:t>
                      </a:r>
                      <a:r>
                        <a:rPr lang="ru-RU" sz="1400" b="1" kern="1200" dirty="0" err="1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межпредметные</a:t>
                      </a:r>
                      <a:r>
                        <a:rPr lang="ru-RU" sz="14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400" b="1" kern="1200" dirty="0" err="1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метапредметные</a:t>
                      </a:r>
                      <a:r>
                        <a:rPr lang="ru-RU" sz="14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  результаты обучения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б) знание основ профессии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Компьютерная проверочная работа на базе площадок проведения экзаменов</a:t>
                      </a:r>
                    </a:p>
                    <a:p>
                      <a:pPr eaLnBrk="0" hangingPunct="0"/>
                      <a:r>
                        <a:rPr lang="ru-RU" sz="1400" b="1" dirty="0" smtClean="0">
                          <a:solidFill>
                            <a:srgbClr val="184B5B"/>
                          </a:solidFill>
                        </a:rPr>
                        <a:t>Автоматизированное рабочее место для каждого участника</a:t>
                      </a:r>
                    </a:p>
                    <a:p>
                      <a:pPr eaLnBrk="0" hangingPunct="0"/>
                      <a:r>
                        <a:rPr lang="ru-RU" sz="1400" b="1" dirty="0" smtClean="0">
                          <a:solidFill>
                            <a:srgbClr val="184B5B"/>
                          </a:solidFill>
                        </a:rPr>
                        <a:t>Электронный модуль диагностики</a:t>
                      </a:r>
                    </a:p>
                    <a:p>
                      <a:pPr eaLnBrk="0" hangingPunct="0"/>
                      <a:r>
                        <a:rPr lang="ru-RU" sz="1400" b="1" dirty="0" smtClean="0">
                          <a:solidFill>
                            <a:srgbClr val="184B5B"/>
                          </a:solidFill>
                        </a:rPr>
                        <a:t>Формирование экзаменационной </a:t>
                      </a:r>
                      <a:r>
                        <a:rPr lang="ru-RU" sz="14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работы в автоматическом режиме из банка заданий</a:t>
                      </a:r>
                    </a:p>
                    <a:p>
                      <a:pPr eaLnBrk="0" hangingPunct="0"/>
                      <a:r>
                        <a:rPr lang="ru-RU" sz="1400" b="1" dirty="0" smtClean="0">
                          <a:solidFill>
                            <a:srgbClr val="184B5B"/>
                          </a:solidFill>
                        </a:rPr>
                        <a:t>Получение результата сразу после проведения диагностики</a:t>
                      </a:r>
                    </a:p>
                    <a:p>
                      <a:pPr eaLnBrk="0" hangingPunct="0"/>
                      <a:endParaRPr lang="ru-RU" sz="1400" dirty="0" smtClean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http://do.e1.ru/preview/do/3b2c89a18eacc04a50d1764f2da42163_1455778230_153_153_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082807"/>
            <a:ext cx="1560512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10000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 bwMode="auto">
          <a:xfrm>
            <a:off x="2395538" y="123825"/>
            <a:ext cx="5780087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Практическая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</a:rPr>
              <a:t>часть на базе ВУЗа</a:t>
            </a:r>
          </a:p>
        </p:txBody>
      </p:sp>
      <p:sp>
        <p:nvSpPr>
          <p:cNvPr id="9218" name="Содержимое 2"/>
          <p:cNvSpPr>
            <a:spLocks noGrp="1"/>
          </p:cNvSpPr>
          <p:nvPr>
            <p:ph idx="1"/>
          </p:nvPr>
        </p:nvSpPr>
        <p:spPr bwMode="auto">
          <a:xfrm>
            <a:off x="1331913" y="1131888"/>
            <a:ext cx="6843712" cy="35988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ts val="600"/>
              </a:spcBef>
            </a:pPr>
            <a:endParaRPr lang="ru-RU" sz="1400" smtClean="0"/>
          </a:p>
          <a:p>
            <a:pPr marL="0" indent="0">
              <a:spcBef>
                <a:spcPct val="0"/>
              </a:spcBef>
            </a:pPr>
            <a:endParaRPr lang="ru-RU" smtClean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2F000E-D033-4387-8F4D-FAD23706766C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9261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2335878"/>
              </p:ext>
            </p:extLst>
          </p:nvPr>
        </p:nvGraphicFramePr>
        <p:xfrm>
          <a:off x="142843" y="1255068"/>
          <a:ext cx="8862582" cy="2934569"/>
        </p:xfrm>
        <a:graphic>
          <a:graphicData uri="http://schemas.openxmlformats.org/drawingml/2006/table">
            <a:tbl>
              <a:tblPr/>
              <a:tblGrid>
                <a:gridCol w="2759125"/>
                <a:gridCol w="1812908"/>
                <a:gridCol w="4290549"/>
              </a:tblGrid>
              <a:tr h="316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Оцениваются: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Формы проведения</a:t>
                      </a:r>
                      <a:endParaRPr lang="ru-RU" sz="1600" b="1" dirty="0"/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</a:tr>
              <a:tr h="2357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ru-RU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ключевых, исследовательских компетенций;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 умение использовать профильные знания и умения при  решении практических задач, проводить исследования, презентовать их результаты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eaLnBrk="0" hangingPunct="0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1. Защита долгосрочного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</a:rPr>
                        <a:t> проекта</a:t>
                      </a:r>
                      <a:endParaRPr lang="ru-RU" sz="1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l" eaLnBrk="0" hangingPunct="0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2. Разработка и защита мини-проекта </a:t>
                      </a:r>
                    </a:p>
                    <a:p>
                      <a:pPr eaLnBrk="0" hangingPunct="0"/>
                      <a:r>
                        <a:rPr lang="ru-RU" sz="1200" b="1" dirty="0" smtClean="0">
                          <a:solidFill>
                            <a:srgbClr val="184B5B"/>
                          </a:solidFill>
                        </a:rPr>
                        <a:t>-Возможность использования</a:t>
                      </a:r>
                      <a:r>
                        <a:rPr lang="ru-RU" sz="1200" b="1" baseline="0" dirty="0" smtClean="0">
                          <a:solidFill>
                            <a:srgbClr val="184B5B"/>
                          </a:solidFill>
                        </a:rPr>
                        <a:t> реального оборудования при подготовке проекта</a:t>
                      </a:r>
                      <a:r>
                        <a:rPr lang="ru-RU" sz="1200" b="1" dirty="0" smtClean="0">
                          <a:solidFill>
                            <a:srgbClr val="184B5B"/>
                          </a:solidFill>
                        </a:rPr>
                        <a:t> </a:t>
                      </a:r>
                    </a:p>
                    <a:p>
                      <a:pPr eaLnBrk="0" hangingPunct="0">
                        <a:buFontTx/>
                        <a:buChar char="-"/>
                      </a:pPr>
                      <a:r>
                        <a:rPr lang="ru-RU" sz="1200" b="1" dirty="0" smtClean="0">
                          <a:solidFill>
                            <a:srgbClr val="184B5B"/>
                          </a:solidFill>
                        </a:rPr>
                        <a:t>Возможность защиты в режиме видеоконференцсвязи</a:t>
                      </a:r>
                      <a:endParaRPr lang="ru-RU" sz="1200" b="1" dirty="0">
                        <a:solidFill>
                          <a:srgbClr val="184B5B"/>
                        </a:solidFill>
                      </a:endParaRPr>
                    </a:p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3. Решение разноплановых практических задач</a:t>
                      </a:r>
                    </a:p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184B5B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реального оборудования, тренажёров, симуляторов </a:t>
                      </a:r>
                    </a:p>
                    <a:p>
                      <a:pPr algn="l" eaLnBrk="0" hangingPunct="0"/>
                      <a:r>
                        <a:rPr lang="ru-RU" sz="8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</a:txBody>
                  <a:tcPr marL="89834" marR="89834" marT="44919" marB="449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7DF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http://thumb1.shutterstock.com/photos/thumb_large/631870/102028780.jpg"/>
          <p:cNvPicPr>
            <a:picLocks noChangeAspect="1" noChangeArrowheads="1"/>
          </p:cNvPicPr>
          <p:nvPr/>
        </p:nvPicPr>
        <p:blipFill>
          <a:blip r:embed="rId3" cstate="print"/>
          <a:srcRect r="11511"/>
          <a:stretch>
            <a:fillRect/>
          </a:stretch>
        </p:blipFill>
        <p:spPr bwMode="auto">
          <a:xfrm>
            <a:off x="3000364" y="2143122"/>
            <a:ext cx="156051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282" y="4227980"/>
            <a:ext cx="8719704" cy="5078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Выбор формы проведения практической части экзамена осуществляет обучающийся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9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 advTm="10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551" y="123410"/>
            <a:ext cx="6844076" cy="57608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accent1"/>
                </a:solidFill>
              </a:rPr>
              <a:t>Организация Предпрофессионального экзамена в инженерных классах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7AB8F4-7B6F-4888-87E7-C66C07BEFFD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420" y="1131888"/>
            <a:ext cx="8391394" cy="3297250"/>
          </a:xfrm>
        </p:spPr>
        <p:txBody>
          <a:bodyPr/>
          <a:lstStyle/>
          <a:p>
            <a:r>
              <a:rPr lang="ru-RU" b="1" i="1" dirty="0" smtClean="0"/>
              <a:t>МЦКО</a:t>
            </a:r>
            <a:r>
              <a:rPr lang="ru-RU" dirty="0" smtClean="0"/>
              <a:t>: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до 1 февраля 2017 года размещает на сайте https://mcko.ru/ демоверсию заданий компьютерной проверочной работы.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до 15 февраля 2017 года предоставляет информацию о сроках проведения 1-й и 2-й частей экзамена для размещения на сайтах образовательных организаций и вузов.</a:t>
            </a:r>
          </a:p>
          <a:p>
            <a:pPr marL="0">
              <a:spcBef>
                <a:spcPts val="600"/>
              </a:spcBef>
            </a:pPr>
            <a:r>
              <a:rPr lang="ru-RU" b="1" i="1" dirty="0" smtClean="0"/>
              <a:t>Обучающиес</a:t>
            </a:r>
            <a:r>
              <a:rPr lang="ru-RU" b="1" dirty="0" smtClean="0"/>
              <a:t>я</a:t>
            </a:r>
            <a:r>
              <a:rPr lang="ru-RU" dirty="0" smtClean="0"/>
              <a:t> </a:t>
            </a:r>
            <a:r>
              <a:rPr lang="ru-RU" b="1" dirty="0" smtClean="0"/>
              <a:t>до 1 марта 2017 г. </a:t>
            </a:r>
            <a:r>
              <a:rPr lang="ru-RU" dirty="0" smtClean="0"/>
              <a:t>подают заявление в образовательную организацию, в которой  осваивали образовательные программы среднего общего образования в рамках реализации проектов «Инженерный класс в московской школе», указав выбранную форму 2-й части экзамена</a:t>
            </a:r>
          </a:p>
          <a:p>
            <a:pPr indent="0">
              <a:spcBef>
                <a:spcPts val="600"/>
              </a:spcBef>
            </a:pPr>
            <a:endParaRPr lang="ru-RU" dirty="0"/>
          </a:p>
        </p:txBody>
      </p:sp>
    </p:spTree>
  </p:cSld>
  <p:clrMapOvr>
    <a:masterClrMapping/>
  </p:clrMapOvr>
  <p:transition spd="med" advClick="0" advTm="10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551" y="123410"/>
            <a:ext cx="6840950" cy="576080"/>
          </a:xfrm>
        </p:spPr>
        <p:txBody>
          <a:bodyPr/>
          <a:lstStyle/>
          <a:p>
            <a:r>
              <a:rPr lang="ru-RU" altLang="ru-RU" dirty="0" smtClean="0">
                <a:solidFill>
                  <a:schemeClr val="accent1"/>
                </a:solidFill>
              </a:rPr>
              <a:t>Организация </a:t>
            </a:r>
            <a:r>
              <a:rPr lang="ru-RU" altLang="ru-RU" dirty="0" err="1" smtClean="0">
                <a:solidFill>
                  <a:schemeClr val="accent1"/>
                </a:solidFill>
              </a:rPr>
              <a:t>Предпрофессионального</a:t>
            </a:r>
            <a:r>
              <a:rPr lang="ru-RU" altLang="ru-RU" dirty="0" smtClean="0">
                <a:solidFill>
                  <a:schemeClr val="accent1"/>
                </a:solidFill>
              </a:rPr>
              <a:t> экзамена в инженерных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90" y="1131888"/>
            <a:ext cx="8785220" cy="3816192"/>
          </a:xfrm>
        </p:spPr>
        <p:txBody>
          <a:bodyPr/>
          <a:lstStyle/>
          <a:p>
            <a:pPr indent="-457200">
              <a:spcBef>
                <a:spcPts val="600"/>
              </a:spcBef>
            </a:pPr>
            <a:endParaRPr lang="ru-RU" b="1" dirty="0" smtClean="0"/>
          </a:p>
          <a:p>
            <a:pPr>
              <a:spcBef>
                <a:spcPts val="0"/>
              </a:spcBef>
            </a:pPr>
            <a:r>
              <a:rPr lang="ru-RU" i="1" dirty="0" smtClean="0"/>
              <a:t>Образовательные организации </a:t>
            </a:r>
            <a:endParaRPr lang="ru-RU" i="1" dirty="0" smtClean="0"/>
          </a:p>
          <a:p>
            <a:pPr>
              <a:spcBef>
                <a:spcPts val="0"/>
              </a:spcBef>
            </a:pPr>
            <a:endParaRPr lang="ru-RU" i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формируют </a:t>
            </a:r>
            <a:r>
              <a:rPr lang="ru-RU" dirty="0" smtClean="0"/>
              <a:t>списки участников экзамена и передают их в ГАОУ ДПО МЦКО в срок </a:t>
            </a:r>
            <a:r>
              <a:rPr lang="ru-RU" b="1" dirty="0" smtClean="0"/>
              <a:t>не позднее 10 марта 2017 г</a:t>
            </a:r>
            <a:r>
              <a:rPr lang="ru-RU" b="1" dirty="0" smtClean="0"/>
              <a:t>.;</a:t>
            </a:r>
          </a:p>
          <a:p>
            <a:pPr>
              <a:spcBef>
                <a:spcPts val="0"/>
              </a:spcBef>
            </a:pPr>
            <a:endParaRPr lang="ru-RU" b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обеспечивают </a:t>
            </a:r>
            <a:r>
              <a:rPr lang="ru-RU" dirty="0" smtClean="0"/>
              <a:t>своевременное информирование обучающихся и их родителей (законных представителей) по вопросам организации и проведения </a:t>
            </a:r>
            <a:r>
              <a:rPr lang="ru-RU" dirty="0" smtClean="0"/>
              <a:t>экзамена (</a:t>
            </a:r>
            <a:r>
              <a:rPr lang="ru-RU" dirty="0" smtClean="0"/>
              <a:t>о </a:t>
            </a:r>
            <a:r>
              <a:rPr lang="ru-RU" dirty="0" smtClean="0"/>
              <a:t>сроках </a:t>
            </a:r>
            <a:r>
              <a:rPr lang="ru-RU" dirty="0" smtClean="0"/>
              <a:t>и местах проведения </a:t>
            </a:r>
            <a:r>
              <a:rPr lang="ru-RU" dirty="0" err="1" smtClean="0"/>
              <a:t>предпрофессионального</a:t>
            </a:r>
            <a:r>
              <a:rPr lang="ru-RU" dirty="0" smtClean="0"/>
              <a:t> экзамена, </a:t>
            </a:r>
            <a:r>
              <a:rPr lang="ru-RU" dirty="0" smtClean="0"/>
              <a:t>порядке </a:t>
            </a:r>
            <a:r>
              <a:rPr lang="ru-RU" smtClean="0"/>
              <a:t>сдачи </a:t>
            </a:r>
            <a:r>
              <a:rPr lang="ru-RU" smtClean="0"/>
              <a:t>теоретической </a:t>
            </a:r>
            <a:r>
              <a:rPr lang="ru-RU" dirty="0" smtClean="0"/>
              <a:t>и практической частей экзамена </a:t>
            </a:r>
            <a:r>
              <a:rPr lang="ru-RU" dirty="0" smtClean="0"/>
              <a:t>и т.д</a:t>
            </a:r>
            <a:r>
              <a:rPr lang="ru-RU" dirty="0" smtClean="0"/>
              <a:t>.)</a:t>
            </a:r>
            <a:r>
              <a:rPr lang="ru-RU" dirty="0" smtClean="0"/>
              <a:t> </a:t>
            </a:r>
            <a:r>
              <a:rPr lang="ru-RU" dirty="0" smtClean="0"/>
              <a:t>и содействуют его проведению в соответствии с </a:t>
            </a:r>
            <a:r>
              <a:rPr lang="ru-RU" smtClean="0"/>
              <a:t>требованиями </a:t>
            </a:r>
            <a:r>
              <a:rPr lang="ru-RU" smtClean="0"/>
              <a:t>Положения</a:t>
            </a: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 marL="0" indent="0" algn="ctr">
              <a:spcBef>
                <a:spcPts val="0"/>
              </a:spcBef>
            </a:pPr>
            <a:r>
              <a:rPr lang="ru-RU" b="1" dirty="0" smtClean="0"/>
              <a:t> </a:t>
            </a:r>
            <a:r>
              <a:rPr lang="ru-RU" b="1" dirty="0" smtClean="0"/>
              <a:t>Экзамен </a:t>
            </a:r>
            <a:r>
              <a:rPr lang="ru-RU" b="1" dirty="0"/>
              <a:t>проходит с 20 </a:t>
            </a:r>
            <a:r>
              <a:rPr lang="ru-RU" b="1" dirty="0" smtClean="0"/>
              <a:t>апреля </a:t>
            </a:r>
            <a:r>
              <a:rPr lang="ru-RU" b="1" dirty="0"/>
              <a:t>по 25 мая 2017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7AB8F4-7B6F-4888-87E7-C66C07BEFF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 advClick="0" advTm="10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accent1"/>
                </a:solidFill>
              </a:rPr>
              <a:t>Организация </a:t>
            </a:r>
            <a:r>
              <a:rPr lang="ru-RU" altLang="ru-RU" dirty="0" err="1" smtClean="0">
                <a:solidFill>
                  <a:schemeClr val="accent1"/>
                </a:solidFill>
              </a:rPr>
              <a:t>Предпрофессионального</a:t>
            </a:r>
            <a:r>
              <a:rPr lang="ru-RU" altLang="ru-RU" dirty="0" smtClean="0">
                <a:solidFill>
                  <a:schemeClr val="accent1"/>
                </a:solidFill>
              </a:rPr>
              <a:t> экзамена в инженерных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8"/>
            <a:ext cx="7929618" cy="3429024"/>
          </a:xfrm>
        </p:spPr>
        <p:txBody>
          <a:bodyPr/>
          <a:lstStyle/>
          <a:p>
            <a:r>
              <a:rPr lang="ru-RU" b="1" i="1" dirty="0" smtClean="0"/>
              <a:t>Вузы: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- формируют перечень тем проектов и мини-проектов;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- разрабатывают практические ситуационные задачи;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- организуют и проводят практическую часть экзамена;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- обеспечивают обработку и проверку заданий 2-й части экзамена;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dirty="0" smtClean="0"/>
              <a:t>определяют дни проведения 2-й части экзамена и согласовывают их с ГАОУ ДПО МЦКО;</a:t>
            </a:r>
          </a:p>
          <a:p>
            <a:pPr>
              <a:spcBef>
                <a:spcPts val="600"/>
              </a:spcBef>
            </a:pPr>
            <a:r>
              <a:rPr lang="ru-RU" dirty="0" smtClean="0"/>
              <a:t>- совместно с ГАОУ ДПО МЦКО определяют минимальное количество баллов по результатам оценки сдачи экзамена, подтверждающее освоение образовательной программы среднего общего образования инженерного профиля.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7AB8F4-7B6F-4888-87E7-C66C07BEFF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844" y="4548860"/>
            <a:ext cx="864397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Единая почта для обмена информацией по проекту: </a:t>
            </a:r>
            <a:r>
              <a:rPr lang="en-US" sz="1400" b="1" dirty="0" smtClean="0">
                <a:hlinkClick r:id="rId3"/>
              </a:rPr>
              <a:t>predprofil@mcko.ru</a:t>
            </a:r>
            <a:endParaRPr lang="en-US" sz="1400" b="1" dirty="0" smtClean="0"/>
          </a:p>
          <a:p>
            <a:r>
              <a:rPr lang="ru-RU" sz="1400" b="1" dirty="0" smtClean="0"/>
              <a:t>Контактное лицо от МЦКО – Андреева Валентина Николаевна, 8(495)952-09-05, </a:t>
            </a:r>
            <a:r>
              <a:rPr lang="ru-RU" sz="1400" b="1" dirty="0" err="1" smtClean="0"/>
              <a:t>доб</a:t>
            </a:r>
            <a:r>
              <a:rPr lang="ru-RU" sz="1400" b="1" dirty="0" smtClean="0"/>
              <a:t>. 308, </a:t>
            </a:r>
            <a:r>
              <a:rPr lang="en-US" sz="1400" b="1" dirty="0" smtClean="0">
                <a:hlinkClick r:id="rId3"/>
              </a:rPr>
              <a:t>andreevav@mcko.ru</a:t>
            </a:r>
            <a:r>
              <a:rPr lang="ru-RU" sz="1400" b="1" dirty="0" smtClean="0"/>
              <a:t> </a:t>
            </a:r>
            <a:endParaRPr lang="ru-RU" sz="1400" b="1" dirty="0"/>
          </a:p>
        </p:txBody>
      </p:sp>
    </p:spTree>
  </p:cSld>
  <p:clrMapOvr>
    <a:masterClrMapping/>
  </p:clrMapOvr>
  <p:transition spd="med" advClick="0" advTm="10000">
    <p:pull/>
  </p:transition>
</p:sld>
</file>

<file path=ppt/theme/theme1.xml><?xml version="1.0" encoding="utf-8"?>
<a:theme xmlns:a="http://schemas.openxmlformats.org/drawingml/2006/main" name="s_style_mcko">
  <a:themeElements>
    <a:clrScheme name="Бриз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11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12774</TotalTime>
  <Words>901</Words>
  <Application>Microsoft Office PowerPoint</Application>
  <PresentationFormat>Экран (16:9)</PresentationFormat>
  <Paragraphs>104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s_style_mcko</vt:lpstr>
      <vt:lpstr>Слайд 1</vt:lpstr>
      <vt:lpstr>Предпрофессиональный экзамен в инженерном классе</vt:lpstr>
      <vt:lpstr>Теоретическая часть</vt:lpstr>
      <vt:lpstr>Практическая часть на базе ВУЗа</vt:lpstr>
      <vt:lpstr>Организация Предпрофессионального экзамена в инженерных классах</vt:lpstr>
      <vt:lpstr>Организация Предпрофессионального экзамена в инженерных классах</vt:lpstr>
      <vt:lpstr>Организация Предпрофессионального экзамена в инженерных классах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baydov_sv</dc:creator>
  <cp:lastModifiedBy>user</cp:lastModifiedBy>
  <cp:revision>1173</cp:revision>
  <cp:lastPrinted>2016-02-01T08:49:16Z</cp:lastPrinted>
  <dcterms:created xsi:type="dcterms:W3CDTF">2014-06-10T07:34:58Z</dcterms:created>
  <dcterms:modified xsi:type="dcterms:W3CDTF">2017-01-11T11:20:33Z</dcterms:modified>
</cp:coreProperties>
</file>