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70" r:id="rId5"/>
    <p:sldId id="279" r:id="rId6"/>
    <p:sldId id="297" r:id="rId7"/>
    <p:sldId id="269" r:id="rId8"/>
    <p:sldId id="280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82" r:id="rId20"/>
    <p:sldId id="272" r:id="rId21"/>
    <p:sldId id="273" r:id="rId22"/>
    <p:sldId id="274" r:id="rId23"/>
    <p:sldId id="275" r:id="rId24"/>
    <p:sldId id="276" r:id="rId25"/>
    <p:sldId id="294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5A4"/>
    <a:srgbClr val="6604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 autoAdjust="0"/>
  </p:normalViewPr>
  <p:slideViewPr>
    <p:cSldViewPr snapToGrid="0">
      <p:cViewPr varScale="1">
        <p:scale>
          <a:sx n="54" d="100"/>
          <a:sy n="54" d="100"/>
        </p:scale>
        <p:origin x="-58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320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SAWr-KZhD0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learningapps.org/display?v=pyukytnvj2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1010" y="2368840"/>
            <a:ext cx="7301132" cy="182333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ДИФФЕРЕНЦИАЦИЯ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ЗВУКОВ </a:t>
            </a:r>
            <a:br>
              <a:rPr lang="ru-RU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[</a:t>
            </a:r>
            <a:r>
              <a:rPr lang="ru-RU" sz="3200" b="1" dirty="0" smtClean="0">
                <a:latin typeface="+mn-lt"/>
              </a:rPr>
              <a:t>Щ</a:t>
            </a:r>
            <a:r>
              <a:rPr lang="en-US" sz="3200" b="1" dirty="0" smtClean="0">
                <a:latin typeface="+mn-lt"/>
              </a:rPr>
              <a:t>]</a:t>
            </a:r>
            <a:r>
              <a:rPr lang="ru-RU" sz="3200" b="1" dirty="0" smtClean="0">
                <a:latin typeface="+mn-lt"/>
              </a:rPr>
              <a:t>-</a:t>
            </a:r>
            <a:r>
              <a:rPr lang="en-US" sz="3200" b="1" dirty="0" smtClean="0">
                <a:latin typeface="+mn-lt"/>
              </a:rPr>
              <a:t>[</a:t>
            </a:r>
            <a:r>
              <a:rPr lang="ru-RU" sz="3200" b="1" dirty="0" smtClean="0">
                <a:latin typeface="+mn-lt"/>
              </a:rPr>
              <a:t>С'</a:t>
            </a:r>
            <a:r>
              <a:rPr lang="en-US" sz="3200" b="1" dirty="0" smtClean="0">
                <a:latin typeface="+mn-lt"/>
              </a:rPr>
              <a:t>]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018" y="1785962"/>
            <a:ext cx="3704200" cy="18012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убраться в доме.</a:t>
            </a:r>
            <a:br>
              <a:rPr lang="ru-RU" b="1" dirty="0" smtClean="0"/>
            </a:br>
            <a:r>
              <a:rPr lang="ru-RU" b="1" dirty="0" smtClean="0"/>
              <a:t>Нужно помыть посуды и подмести пол. Произноси звуки правильно.</a:t>
            </a:r>
            <a:endParaRPr lang="ru-RU" dirty="0"/>
          </a:p>
        </p:txBody>
      </p:sp>
      <p:pic>
        <p:nvPicPr>
          <p:cNvPr id="1026" name="Picture 2" descr="Картинки по запросу &quot;наводим пордок до и после&quot;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 l="1830" t="1071" r="50954" b="2313"/>
          <a:stretch>
            <a:fillRect/>
          </a:stretch>
        </p:blipFill>
        <p:spPr bwMode="auto">
          <a:xfrm>
            <a:off x="4684542" y="-1"/>
            <a:ext cx="4459458" cy="684390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639" y="217952"/>
            <a:ext cx="1093763" cy="1329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7944" y="354984"/>
            <a:ext cx="1340974" cy="973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4863" y="1434903"/>
            <a:ext cx="1024605" cy="1681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3977" y="3235567"/>
            <a:ext cx="1432737" cy="1222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0960" y="4660275"/>
            <a:ext cx="1266092" cy="1493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6788" y="5092503"/>
            <a:ext cx="1316111" cy="151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7019" y="4417254"/>
            <a:ext cx="1022619" cy="204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7966" y="3235567"/>
            <a:ext cx="1253981" cy="969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34523" y="1702191"/>
            <a:ext cx="1078713" cy="1402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>
            <a:off x="7256585" y="61663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8494542" y="129188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8464062" y="30902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8435926" y="4482905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7254240" y="58334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5732585" y="580292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5437163" y="41570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5308209" y="302924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75717" y="0"/>
            <a:ext cx="1279127" cy="173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018" y="1785962"/>
            <a:ext cx="3704200" cy="18012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убраться в доме.</a:t>
            </a:r>
            <a:br>
              <a:rPr lang="ru-RU" b="1" dirty="0" smtClean="0"/>
            </a:br>
            <a:r>
              <a:rPr lang="ru-RU" b="1" dirty="0" smtClean="0"/>
              <a:t>Нужно помыть посуды и подмести пол. Произноси звуки правильно.</a:t>
            </a:r>
            <a:endParaRPr lang="ru-RU" dirty="0"/>
          </a:p>
        </p:txBody>
      </p:sp>
      <p:pic>
        <p:nvPicPr>
          <p:cNvPr id="1026" name="Picture 2" descr="Картинки по запросу &quot;наводим пордок до и после&quot;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 l="1830" t="1071" r="50954" b="2313"/>
          <a:stretch>
            <a:fillRect/>
          </a:stretch>
        </p:blipFill>
        <p:spPr bwMode="auto">
          <a:xfrm>
            <a:off x="4684542" y="-1"/>
            <a:ext cx="4459458" cy="6843903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7944" y="354984"/>
            <a:ext cx="1340974" cy="973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4863" y="1434903"/>
            <a:ext cx="1024605" cy="1681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3977" y="3235567"/>
            <a:ext cx="1432737" cy="1222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0960" y="4660275"/>
            <a:ext cx="1266092" cy="1493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6788" y="5092503"/>
            <a:ext cx="1316111" cy="151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7019" y="4417254"/>
            <a:ext cx="1022619" cy="204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7966" y="3235567"/>
            <a:ext cx="1253981" cy="969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4523" y="1702191"/>
            <a:ext cx="1078713" cy="1402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Стрелка вправо 17"/>
          <p:cNvSpPr/>
          <p:nvPr/>
        </p:nvSpPr>
        <p:spPr>
          <a:xfrm rot="5400000">
            <a:off x="8494542" y="129188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8464062" y="30902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8435926" y="4482905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7254240" y="58334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5732585" y="580292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5437163" y="41570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5308209" y="302924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4689" y="-239151"/>
            <a:ext cx="1279127" cy="173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018" y="1785962"/>
            <a:ext cx="3704200" cy="18012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убраться в доме.</a:t>
            </a:r>
            <a:br>
              <a:rPr lang="ru-RU" b="1" dirty="0" smtClean="0"/>
            </a:br>
            <a:r>
              <a:rPr lang="ru-RU" b="1" dirty="0" smtClean="0"/>
              <a:t>Нужно помыть посуды и подмести пол. Произноси звуки правильно.</a:t>
            </a:r>
            <a:endParaRPr lang="ru-RU" dirty="0"/>
          </a:p>
        </p:txBody>
      </p:sp>
      <p:pic>
        <p:nvPicPr>
          <p:cNvPr id="1026" name="Picture 2" descr="Картинки по запросу &quot;наводим пордок до и после&quot;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 l="1830" t="1071" r="50954" b="2313"/>
          <a:stretch>
            <a:fillRect/>
          </a:stretch>
        </p:blipFill>
        <p:spPr bwMode="auto">
          <a:xfrm>
            <a:off x="4684542" y="-1"/>
            <a:ext cx="4459458" cy="6843903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4863" y="1434903"/>
            <a:ext cx="1024605" cy="1681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3977" y="3235567"/>
            <a:ext cx="1432737" cy="1222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0960" y="4660275"/>
            <a:ext cx="1266092" cy="1493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6788" y="5092503"/>
            <a:ext cx="1316111" cy="151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7019" y="4417254"/>
            <a:ext cx="1022619" cy="204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7966" y="3235567"/>
            <a:ext cx="1253981" cy="969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34523" y="1702191"/>
            <a:ext cx="1078713" cy="1402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Стрелка вправо 18"/>
          <p:cNvSpPr/>
          <p:nvPr/>
        </p:nvSpPr>
        <p:spPr>
          <a:xfrm rot="5400000">
            <a:off x="8464062" y="30902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8435926" y="4482905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7254240" y="58334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5732585" y="580292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5437163" y="41570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5308209" y="302924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5027" y="1392701"/>
            <a:ext cx="1279127" cy="173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018" y="1785962"/>
            <a:ext cx="3704200" cy="18012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убраться в доме.</a:t>
            </a:r>
            <a:br>
              <a:rPr lang="ru-RU" b="1" dirty="0" smtClean="0"/>
            </a:br>
            <a:r>
              <a:rPr lang="ru-RU" b="1" dirty="0" smtClean="0"/>
              <a:t>Нужно помыть посуды и подмести пол. Произноси звуки правильно.</a:t>
            </a:r>
            <a:endParaRPr lang="ru-RU" dirty="0"/>
          </a:p>
        </p:txBody>
      </p:sp>
      <p:pic>
        <p:nvPicPr>
          <p:cNvPr id="1026" name="Picture 2" descr="Картинки по запросу &quot;наводим пордок до и после&quot;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 l="1830" t="1071" r="50954" b="2313"/>
          <a:stretch>
            <a:fillRect/>
          </a:stretch>
        </p:blipFill>
        <p:spPr bwMode="auto">
          <a:xfrm>
            <a:off x="4684542" y="-1"/>
            <a:ext cx="4459458" cy="6843903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977" y="3235567"/>
            <a:ext cx="1432737" cy="1222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0960" y="4660275"/>
            <a:ext cx="1266092" cy="1493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6788" y="5092503"/>
            <a:ext cx="1316111" cy="151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7019" y="4417254"/>
            <a:ext cx="1022619" cy="204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7966" y="3235567"/>
            <a:ext cx="1253981" cy="969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4523" y="1702191"/>
            <a:ext cx="1078713" cy="1402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Стрелка вправо 19"/>
          <p:cNvSpPr/>
          <p:nvPr/>
        </p:nvSpPr>
        <p:spPr>
          <a:xfrm rot="5400000">
            <a:off x="8435926" y="4482905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7254240" y="58334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5732585" y="580292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5437163" y="41570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5308209" y="302924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52824" y="2855741"/>
            <a:ext cx="1279127" cy="173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018" y="1785962"/>
            <a:ext cx="3704200" cy="18012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убраться в доме.</a:t>
            </a:r>
            <a:br>
              <a:rPr lang="ru-RU" b="1" dirty="0" smtClean="0"/>
            </a:br>
            <a:r>
              <a:rPr lang="ru-RU" b="1" dirty="0" smtClean="0"/>
              <a:t>Нужно помыть посуды и подмести пол. Произноси звуки правильно.</a:t>
            </a:r>
            <a:endParaRPr lang="ru-RU" dirty="0"/>
          </a:p>
        </p:txBody>
      </p:sp>
      <p:pic>
        <p:nvPicPr>
          <p:cNvPr id="1026" name="Picture 2" descr="Картинки по запросу &quot;наводим пордок до и после&quot;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 l="1830" t="1071" r="50954" b="2313"/>
          <a:stretch>
            <a:fillRect/>
          </a:stretch>
        </p:blipFill>
        <p:spPr bwMode="auto">
          <a:xfrm>
            <a:off x="4684542" y="-1"/>
            <a:ext cx="4459458" cy="6843903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960" y="4660275"/>
            <a:ext cx="1266092" cy="1493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6788" y="5092503"/>
            <a:ext cx="1316111" cy="151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7019" y="4417254"/>
            <a:ext cx="1022619" cy="204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7966" y="3235567"/>
            <a:ext cx="1253981" cy="969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4523" y="1702191"/>
            <a:ext cx="1078713" cy="1402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Стрелка вправо 20"/>
          <p:cNvSpPr/>
          <p:nvPr/>
        </p:nvSpPr>
        <p:spPr>
          <a:xfrm rot="10800000">
            <a:off x="7254240" y="58334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5732585" y="580292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5437163" y="41570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5308209" y="302924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4873" y="4614202"/>
            <a:ext cx="1279127" cy="173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018" y="1785962"/>
            <a:ext cx="3704200" cy="18012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убраться в доме.</a:t>
            </a:r>
            <a:br>
              <a:rPr lang="ru-RU" b="1" dirty="0" smtClean="0"/>
            </a:br>
            <a:r>
              <a:rPr lang="ru-RU" b="1" dirty="0" smtClean="0"/>
              <a:t>Нужно помыть посуды и подмести пол. Произноси звуки правильно.</a:t>
            </a:r>
            <a:endParaRPr lang="ru-RU" dirty="0"/>
          </a:p>
        </p:txBody>
      </p:sp>
      <p:pic>
        <p:nvPicPr>
          <p:cNvPr id="1026" name="Picture 2" descr="Картинки по запросу &quot;наводим пордок до и после&quot;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 l="1830" t="1071" r="50954" b="2313"/>
          <a:stretch>
            <a:fillRect/>
          </a:stretch>
        </p:blipFill>
        <p:spPr bwMode="auto">
          <a:xfrm>
            <a:off x="4684542" y="-1"/>
            <a:ext cx="4459458" cy="6843903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6788" y="5092503"/>
            <a:ext cx="1316111" cy="151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7019" y="4417254"/>
            <a:ext cx="1022619" cy="204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7966" y="3235567"/>
            <a:ext cx="1253981" cy="969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4523" y="1702191"/>
            <a:ext cx="1078713" cy="1402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Стрелка вправо 21"/>
          <p:cNvSpPr/>
          <p:nvPr/>
        </p:nvSpPr>
        <p:spPr>
          <a:xfrm rot="10800000">
            <a:off x="5732585" y="580292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5437163" y="41570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5308209" y="302924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6412" y="4825217"/>
            <a:ext cx="1279127" cy="173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018" y="1785962"/>
            <a:ext cx="3704200" cy="18012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убраться в доме.</a:t>
            </a:r>
            <a:br>
              <a:rPr lang="ru-RU" b="1" dirty="0" smtClean="0"/>
            </a:br>
            <a:r>
              <a:rPr lang="ru-RU" b="1" dirty="0" smtClean="0"/>
              <a:t>Нужно помыть посуды и подмести пол. Произноси звуки правильно.</a:t>
            </a:r>
            <a:endParaRPr lang="ru-RU" dirty="0"/>
          </a:p>
        </p:txBody>
      </p:sp>
      <p:pic>
        <p:nvPicPr>
          <p:cNvPr id="1026" name="Picture 2" descr="Картинки по запросу &quot;наводим пордок до и после&quot;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 l="1830" t="1071" r="50954" b="2313"/>
          <a:stretch>
            <a:fillRect/>
          </a:stretch>
        </p:blipFill>
        <p:spPr bwMode="auto">
          <a:xfrm>
            <a:off x="4684542" y="-1"/>
            <a:ext cx="4459458" cy="6843903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7019" y="4417254"/>
            <a:ext cx="1022619" cy="204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7966" y="3235567"/>
            <a:ext cx="1253981" cy="969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4523" y="1702191"/>
            <a:ext cx="1078713" cy="1402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Стрелка вправо 22"/>
          <p:cNvSpPr/>
          <p:nvPr/>
        </p:nvSpPr>
        <p:spPr>
          <a:xfrm rot="16200000">
            <a:off x="5437163" y="41570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5308209" y="302924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9981" y="4487593"/>
            <a:ext cx="1279127" cy="173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018" y="1785962"/>
            <a:ext cx="3704200" cy="18012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убраться в доме.</a:t>
            </a:r>
            <a:br>
              <a:rPr lang="ru-RU" b="1" dirty="0" smtClean="0"/>
            </a:br>
            <a:r>
              <a:rPr lang="ru-RU" b="1" dirty="0" smtClean="0"/>
              <a:t>Нужно помыть посуды и подмести пол. Произноси звуки правильно.</a:t>
            </a:r>
            <a:endParaRPr lang="ru-RU" dirty="0"/>
          </a:p>
        </p:txBody>
      </p:sp>
      <p:pic>
        <p:nvPicPr>
          <p:cNvPr id="1026" name="Picture 2" descr="Картинки по запросу &quot;наводим пордок до и после&quot;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 l="1830" t="1071" r="50954" b="2313"/>
          <a:stretch>
            <a:fillRect/>
          </a:stretch>
        </p:blipFill>
        <p:spPr bwMode="auto">
          <a:xfrm>
            <a:off x="4684542" y="-1"/>
            <a:ext cx="4459458" cy="6843903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7966" y="3235567"/>
            <a:ext cx="1253981" cy="969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4523" y="1702191"/>
            <a:ext cx="1078713" cy="1402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Стрелка вправо 24"/>
          <p:cNvSpPr/>
          <p:nvPr/>
        </p:nvSpPr>
        <p:spPr>
          <a:xfrm rot="16200000">
            <a:off x="5308209" y="302924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1672" y="2644726"/>
            <a:ext cx="1279127" cy="173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018" y="1785962"/>
            <a:ext cx="3704200" cy="18012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убраться в доме.</a:t>
            </a:r>
            <a:br>
              <a:rPr lang="ru-RU" b="1" dirty="0" smtClean="0"/>
            </a:br>
            <a:r>
              <a:rPr lang="ru-RU" b="1" dirty="0" smtClean="0"/>
              <a:t>Нужно помыть посуды и подмести пол. Произноси звуки правильно.</a:t>
            </a:r>
            <a:endParaRPr lang="ru-RU" dirty="0"/>
          </a:p>
        </p:txBody>
      </p:sp>
      <p:pic>
        <p:nvPicPr>
          <p:cNvPr id="1026" name="Picture 2" descr="Картинки по запросу &quot;наводим пордок до и после&quot;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 l="1830" t="1071" r="50954" b="2313"/>
          <a:stretch>
            <a:fillRect/>
          </a:stretch>
        </p:blipFill>
        <p:spPr bwMode="auto">
          <a:xfrm>
            <a:off x="4684542" y="-1"/>
            <a:ext cx="4459458" cy="6843903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4523" y="1702191"/>
            <a:ext cx="1078713" cy="1402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9469" y="1083212"/>
            <a:ext cx="1279127" cy="173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наводим пордок до и после&quot;"/>
          <p:cNvPicPr>
            <a:picLocks noChangeAspect="1" noChangeArrowheads="1"/>
          </p:cNvPicPr>
          <p:nvPr/>
        </p:nvPicPr>
        <p:blipFill>
          <a:blip r:embed="rId3" cstate="print">
            <a:lum bright="40000" contrast="-30000"/>
          </a:blip>
          <a:srcRect l="1830" t="1071" r="50954" b="2313"/>
          <a:stretch>
            <a:fillRect/>
          </a:stretch>
        </p:blipFill>
        <p:spPr bwMode="auto">
          <a:xfrm>
            <a:off x="4684542" y="-1"/>
            <a:ext cx="4459458" cy="6843903"/>
          </a:xfrm>
          <a:prstGeom prst="rect">
            <a:avLst/>
          </a:prstGeom>
          <a:noFill/>
        </p:spPr>
      </p:pic>
      <p:pic>
        <p:nvPicPr>
          <p:cNvPr id="5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1686" y="3319973"/>
            <a:ext cx="1641512" cy="2230315"/>
          </a:xfrm>
          <a:prstGeom prst="rect">
            <a:avLst/>
          </a:prstGeom>
          <a:noFill/>
        </p:spPr>
      </p:pic>
      <p:pic>
        <p:nvPicPr>
          <p:cNvPr id="24" name="Picture 2" descr="Картинки по запросу &quot;наводим пордок до и после&quot;"/>
          <p:cNvPicPr>
            <a:picLocks noChangeAspect="1" noChangeArrowheads="1"/>
          </p:cNvPicPr>
          <p:nvPr/>
        </p:nvPicPr>
        <p:blipFill>
          <a:blip r:embed="rId3" cstate="print"/>
          <a:srcRect l="50588" t="1585" r="1617" b="3340"/>
          <a:stretch>
            <a:fillRect/>
          </a:stretch>
        </p:blipFill>
        <p:spPr bwMode="auto">
          <a:xfrm>
            <a:off x="4698609" y="0"/>
            <a:ext cx="4596714" cy="6858000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2335235" y="1955409"/>
            <a:ext cx="1983546" cy="1223889"/>
            <a:chOff x="2194559" y="1111348"/>
            <a:chExt cx="1983546" cy="1223889"/>
          </a:xfrm>
        </p:grpSpPr>
        <p:sp>
          <p:nvSpPr>
            <p:cNvPr id="28" name="Скругленная прямоугольная выноска 27"/>
            <p:cNvSpPr/>
            <p:nvPr/>
          </p:nvSpPr>
          <p:spPr>
            <a:xfrm>
              <a:off x="2194559" y="1111348"/>
              <a:ext cx="1744395" cy="1223889"/>
            </a:xfrm>
            <a:prstGeom prst="wedgeRoundRectCallout">
              <a:avLst>
                <a:gd name="adj1" fmla="val -46453"/>
                <a:gd name="adj2" fmla="val 1005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64900" y="1111348"/>
              <a:ext cx="19132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Спасибо! Ты </a:t>
              </a:r>
            </a:p>
            <a:p>
              <a:r>
                <a:rPr lang="ru-RU" b="1" i="1" dirty="0" smtClean="0"/>
                <a:t>помогла </a:t>
              </a:r>
            </a:p>
            <a:p>
              <a:r>
                <a:rPr lang="ru-RU" b="1" i="1" dirty="0" smtClean="0"/>
                <a:t>мне сделать </a:t>
              </a:r>
            </a:p>
            <a:p>
              <a:r>
                <a:rPr lang="ru-RU" b="1" i="1" dirty="0" smtClean="0"/>
                <a:t>уборку.</a:t>
              </a:r>
              <a:endParaRPr lang="ru-RU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02" y="2714430"/>
            <a:ext cx="31133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Сделаем пальчиковую гимнастику</a:t>
            </a:r>
            <a:endParaRPr lang="ru-RU" b="1" dirty="0"/>
          </a:p>
        </p:txBody>
      </p:sp>
      <p:pic>
        <p:nvPicPr>
          <p:cNvPr id="37890" name="Picture 2" descr="Картинки по запросу &quot;пальчиковая гимнастика для младших школьнико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845" y="0"/>
            <a:ext cx="57001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680" y="2105245"/>
            <a:ext cx="62960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646480"/>
            <a:ext cx="72351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Помоги оленёнку добраться до зайчика. Пройди лабиринт. Читай слоги. Правильно произноси </a:t>
            </a:r>
            <a:r>
              <a:rPr lang="ru-RU" b="1" dirty="0" smtClean="0"/>
              <a:t>звуки </a:t>
            </a:r>
            <a:r>
              <a:rPr lang="en-US" sz="3600" b="1" dirty="0" smtClean="0"/>
              <a:t>[</a:t>
            </a:r>
            <a:r>
              <a:rPr lang="ru-RU" sz="3600" b="1" dirty="0" smtClean="0"/>
              <a:t>Щ</a:t>
            </a:r>
            <a:r>
              <a:rPr lang="en-US" sz="3600" b="1" dirty="0" smtClean="0"/>
              <a:t>]</a:t>
            </a:r>
            <a:r>
              <a:rPr lang="ru-RU" sz="3600" b="1" dirty="0" smtClean="0"/>
              <a:t> и </a:t>
            </a:r>
            <a:r>
              <a:rPr lang="en-US" sz="3600" b="1" dirty="0" smtClean="0"/>
              <a:t>[</a:t>
            </a:r>
            <a:r>
              <a:rPr lang="ru-RU" sz="3600" b="1" dirty="0" smtClean="0"/>
              <a:t>С'</a:t>
            </a:r>
            <a:r>
              <a:rPr lang="en-US" sz="3600" b="1" dirty="0" smtClean="0"/>
              <a:t>]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4511" y="3304665"/>
            <a:ext cx="194594" cy="48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4299" y="4299846"/>
            <a:ext cx="194594" cy="48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483" y="3307022"/>
            <a:ext cx="242570" cy="52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833" y="4300713"/>
            <a:ext cx="242570" cy="52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910" y="5309324"/>
            <a:ext cx="242570" cy="52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469531" y="2806289"/>
            <a:ext cx="263237" cy="5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716759" y="3289282"/>
            <a:ext cx="186826" cy="47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702905" y="4311746"/>
            <a:ext cx="186826" cy="47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3993354" y="4857778"/>
            <a:ext cx="174503" cy="44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Овал 13"/>
          <p:cNvSpPr/>
          <p:nvPr/>
        </p:nvSpPr>
        <p:spPr>
          <a:xfrm>
            <a:off x="2926080" y="3685735"/>
            <a:ext cx="773723" cy="7174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869809" y="4656406"/>
            <a:ext cx="827649" cy="7432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375053" y="4670474"/>
            <a:ext cx="827649" cy="7573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445391" y="3655253"/>
            <a:ext cx="771378" cy="7901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400843" y="2670516"/>
            <a:ext cx="804203" cy="7760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847471" y="2640036"/>
            <a:ext cx="804203" cy="7760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847470" y="3610707"/>
            <a:ext cx="804203" cy="7760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833403" y="4651716"/>
            <a:ext cx="804203" cy="7760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819335" y="5636454"/>
            <a:ext cx="804203" cy="7760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9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613" y="407329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Ты помогла им встретиться! Молодец!</a:t>
            </a:r>
            <a:endParaRPr lang="ru-RU" dirty="0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9736" y="1858372"/>
            <a:ext cx="6245225" cy="4629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435465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Давай немного разомнёмся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684947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Открой ссылку и выполни упражнения.</a:t>
            </a:r>
          </a:p>
          <a:p>
            <a:pPr>
              <a:buNone/>
            </a:pPr>
            <a:r>
              <a:rPr lang="en-US" sz="3200" dirty="0" smtClean="0">
                <a:hlinkClick r:id="rId2"/>
              </a:rPr>
              <a:t>https://www.youtube.com/watch?v=SAWr-KZhD0E</a:t>
            </a:r>
            <a:endParaRPr lang="ru-RU" sz="3200" dirty="0" smtClean="0"/>
          </a:p>
          <a:p>
            <a:pPr>
              <a:buNone/>
            </a:pPr>
            <a:endParaRPr lang="ru-RU" sz="3200" dirty="0" smtClean="0"/>
          </a:p>
        </p:txBody>
      </p:sp>
      <p:sp>
        <p:nvSpPr>
          <p:cNvPr id="29698" name="AutoShape 2" descr="Картинки по запросу &quot;физкультминут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Картинки по запросу &quot;физкультминутк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9684" y="3348111"/>
            <a:ext cx="4888105" cy="2737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Выполни упражнение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7618" y="1544271"/>
            <a:ext cx="7375868" cy="4351338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   </a:t>
            </a:r>
            <a:r>
              <a:rPr lang="ru-RU" sz="3200" dirty="0" smtClean="0"/>
              <a:t>Открой ссылку и выполни упражнения.</a:t>
            </a:r>
          </a:p>
          <a:p>
            <a:pPr>
              <a:buNone/>
            </a:pPr>
            <a:r>
              <a:rPr lang="en-US" sz="3200" dirty="0" smtClean="0">
                <a:hlinkClick r:id="rId2"/>
              </a:rPr>
              <a:t>https</a:t>
            </a:r>
            <a:r>
              <a:rPr lang="en-US" sz="3200" dirty="0" smtClean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learningapps.org/display?v=pyukytnvj20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100" name="Picture 4" descr="Картинки по запросу &quot;умный смайлик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4369" y="2785403"/>
            <a:ext cx="3734972" cy="3734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и по запросу &quot;рисунок рыбал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218" y="3615397"/>
            <a:ext cx="4135901" cy="3024554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335280" y="1259058"/>
            <a:ext cx="8625840" cy="24688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Товарищи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Максим и Вася – товарищи. У них есть сети. Они поставили сети на леща и щуку. Много щук и лещей попалось в сети. Вытащат сети Максим и Вася, будут угощать соседей. Вкусен суп из щуки и леща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820" y="0"/>
            <a:ext cx="7666894" cy="13255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Прочитай </a:t>
            </a:r>
            <a:r>
              <a:rPr lang="ru-RU" sz="2800" b="1" dirty="0" smtClean="0"/>
              <a:t>текст, следи за произношением звуков </a:t>
            </a:r>
            <a:r>
              <a:rPr lang="en-US" sz="2800" b="1" dirty="0" smtClean="0"/>
              <a:t>[</a:t>
            </a:r>
            <a:r>
              <a:rPr lang="ru-RU" sz="2800" b="1" dirty="0" smtClean="0"/>
              <a:t>Щ</a:t>
            </a:r>
            <a:r>
              <a:rPr lang="en-US" sz="2800" b="1" dirty="0" smtClean="0"/>
              <a:t>]</a:t>
            </a:r>
            <a:r>
              <a:rPr lang="ru-RU" sz="2800" b="1" dirty="0" smtClean="0"/>
              <a:t> и </a:t>
            </a:r>
            <a:r>
              <a:rPr lang="en-US" sz="2800" b="1" dirty="0" smtClean="0"/>
              <a:t>[</a:t>
            </a:r>
            <a:r>
              <a:rPr lang="ru-RU" sz="2800" b="1" dirty="0" smtClean="0"/>
              <a:t>С'</a:t>
            </a:r>
            <a:r>
              <a:rPr lang="en-US" sz="2800" b="1" dirty="0" smtClean="0"/>
              <a:t>]</a:t>
            </a:r>
            <a:r>
              <a:rPr lang="ru-RU" sz="2800" b="1" dirty="0" smtClean="0"/>
              <a:t>, </a:t>
            </a:r>
            <a:r>
              <a:rPr lang="ru-RU" sz="2800" b="1" dirty="0" smtClean="0"/>
              <a:t>ответь </a:t>
            </a:r>
            <a:r>
              <a:rPr lang="ru-RU" sz="2800" b="1" dirty="0" smtClean="0"/>
              <a:t>на </a:t>
            </a:r>
            <a:r>
              <a:rPr lang="ru-RU" sz="2800" b="1" dirty="0" smtClean="0"/>
              <a:t>вопросы </a:t>
            </a:r>
            <a:r>
              <a:rPr lang="ru-RU" sz="2800" b="1" dirty="0" smtClean="0"/>
              <a:t>по тексту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075" name="AutoShape 3" descr="Картинки по запросу &quot;рисунок рыбал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309488" y="3474719"/>
            <a:ext cx="4600136" cy="3172265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Как звали товарищей?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Что у них было?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На кого они поставили сети?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Кто им попался в сети?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Кого будут угощать товарищи?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Из кого вкусен суп?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106" y="534573"/>
            <a:ext cx="7666894" cy="13255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Попробуй пересказать прочитанный текст. Следи за произношением звуков </a:t>
            </a:r>
            <a:r>
              <a:rPr lang="en-US" sz="2800" b="1" dirty="0" smtClean="0"/>
              <a:t>[</a:t>
            </a:r>
            <a:r>
              <a:rPr lang="ru-RU" sz="2800" b="1" dirty="0" smtClean="0"/>
              <a:t>Щ</a:t>
            </a:r>
            <a:r>
              <a:rPr lang="en-US" sz="2800" b="1" dirty="0" smtClean="0"/>
              <a:t>]</a:t>
            </a:r>
            <a:r>
              <a:rPr lang="ru-RU" sz="2800" b="1" dirty="0" smtClean="0"/>
              <a:t> и </a:t>
            </a:r>
            <a:r>
              <a:rPr lang="en-US" sz="2800" b="1" dirty="0" smtClean="0"/>
              <a:t>[</a:t>
            </a:r>
            <a:r>
              <a:rPr lang="ru-RU" sz="2800" b="1" dirty="0" smtClean="0"/>
              <a:t>С'</a:t>
            </a:r>
            <a:r>
              <a:rPr lang="en-US" sz="2800" b="1" dirty="0" smtClean="0"/>
              <a:t>]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075" name="AutoShape 3" descr="Картинки по запросу &quot;рисунок рыбал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Картинки по запросу &quot;рисунок рыбал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0" y="2053884"/>
            <a:ext cx="5556738" cy="406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166" y="1848335"/>
            <a:ext cx="8693834" cy="169672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Молодец!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Спасибо </a:t>
            </a:r>
            <a:r>
              <a:rPr lang="ru-RU" sz="3200" b="1" dirty="0" smtClean="0">
                <a:latin typeface="+mn-lt"/>
              </a:rPr>
              <a:t>за занятие!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8118" y="1454439"/>
            <a:ext cx="4487594" cy="182333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ОТЛИЧНО!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ТАК ДЕРЖАТЬ!</a:t>
            </a:r>
            <a:endParaRPr lang="ru-RU" sz="3200" b="1" dirty="0">
              <a:latin typeface="+mn-lt"/>
            </a:endParaRPr>
          </a:p>
        </p:txBody>
      </p:sp>
      <p:sp>
        <p:nvSpPr>
          <p:cNvPr id="39938" name="AutoShape 2" descr="Картинки по запросу &quot;ОДОБРИТЕЛЬНЫЙ СМАЙЛ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&quot;ОДОБРИТЕЛЬНЫЙ СМАЙЛ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2" name="Picture 6" descr="Картинки по запросу &quot;ОДОБРИТЕЛЬНЫЙ СМАЙЛИК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722" y="3301805"/>
            <a:ext cx="26289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550" y="224446"/>
            <a:ext cx="7389935" cy="1325563"/>
          </a:xfrm>
        </p:spPr>
        <p:txBody>
          <a:bodyPr/>
          <a:lstStyle/>
          <a:p>
            <a:pPr algn="ctr"/>
            <a:r>
              <a:rPr lang="ru-RU" b="1" dirty="0" smtClean="0"/>
              <a:t>Выполним артикуляционную гимнастику вместе</a:t>
            </a:r>
            <a:endParaRPr lang="ru-RU" b="1" dirty="0"/>
          </a:p>
        </p:txBody>
      </p:sp>
      <p:grpSp>
        <p:nvGrpSpPr>
          <p:cNvPr id="7" name="Группа 6"/>
          <p:cNvGrpSpPr/>
          <p:nvPr/>
        </p:nvGrpSpPr>
        <p:grpSpPr>
          <a:xfrm rot="21082316">
            <a:off x="987047" y="1854698"/>
            <a:ext cx="3460652" cy="2057823"/>
            <a:chOff x="917782" y="2077296"/>
            <a:chExt cx="3460652" cy="2057823"/>
          </a:xfrm>
        </p:grpSpPr>
        <p:pic>
          <p:nvPicPr>
            <p:cNvPr id="17410" name="Picture 2" descr="http://i.mycdn.me/i?r=AzEPZsRbOZEKgBhR0XGMT1RkC6GscBIVwYl-tzhDhPZE76aKTM5SRkZCeTgDn6uOyic"/>
            <p:cNvPicPr>
              <a:picLocks noChangeAspect="1" noChangeArrowheads="1"/>
            </p:cNvPicPr>
            <p:nvPr/>
          </p:nvPicPr>
          <p:blipFill>
            <a:blip r:embed="rId2" cstate="print"/>
            <a:srcRect l="3072" t="6123" r="50678" b="67506"/>
            <a:stretch>
              <a:fillRect/>
            </a:stretch>
          </p:blipFill>
          <p:spPr bwMode="auto">
            <a:xfrm>
              <a:off x="917782" y="2077296"/>
              <a:ext cx="3460652" cy="13807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448972" y="3488788"/>
              <a:ext cx="232691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ЗАБОРЧИК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 rot="968451">
            <a:off x="5157207" y="2024950"/>
            <a:ext cx="3444240" cy="2147564"/>
            <a:chOff x="5122976" y="1971142"/>
            <a:chExt cx="3444240" cy="2147564"/>
          </a:xfrm>
        </p:grpSpPr>
        <p:pic>
          <p:nvPicPr>
            <p:cNvPr id="4" name="Picture 2" descr="http://i.mycdn.me/i?r=AzEPZsRbOZEKgBhR0XGMT1RkC6GscBIVwYl-tzhDhPZE76aKTM5SRkZCeTgDn6uOyic"/>
            <p:cNvPicPr>
              <a:picLocks noChangeAspect="1" noChangeArrowheads="1"/>
            </p:cNvPicPr>
            <p:nvPr/>
          </p:nvPicPr>
          <p:blipFill>
            <a:blip r:embed="rId2" cstate="print"/>
            <a:srcRect l="3291" t="35763" r="50678" b="35218"/>
            <a:stretch>
              <a:fillRect/>
            </a:stretch>
          </p:blipFill>
          <p:spPr bwMode="auto">
            <a:xfrm>
              <a:off x="5122976" y="1971142"/>
              <a:ext cx="3444240" cy="151931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779477" y="3472375"/>
              <a:ext cx="188384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СЛОНИК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799469" y="4178102"/>
            <a:ext cx="3432517" cy="2149230"/>
            <a:chOff x="3094893" y="4529797"/>
            <a:chExt cx="3432517" cy="2149230"/>
          </a:xfrm>
        </p:grpSpPr>
        <p:pic>
          <p:nvPicPr>
            <p:cNvPr id="5" name="Picture 2" descr="http://i.mycdn.me/i?r=AzEPZsRbOZEKgBhR0XGMT1RkC6GscBIVwYl-tzhDhPZE76aKTM5SRkZCeTgDn6uOyic"/>
            <p:cNvPicPr>
              <a:picLocks noChangeAspect="1" noChangeArrowheads="1"/>
            </p:cNvPicPr>
            <p:nvPr/>
          </p:nvPicPr>
          <p:blipFill>
            <a:blip r:embed="rId2" cstate="print"/>
            <a:srcRect l="2570" t="66171" r="51555" b="2660"/>
            <a:stretch>
              <a:fillRect/>
            </a:stretch>
          </p:blipFill>
          <p:spPr bwMode="auto">
            <a:xfrm>
              <a:off x="3094893" y="4529797"/>
              <a:ext cx="3432517" cy="1631853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570849" y="6032696"/>
              <a:ext cx="224567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ГРИБОЧЕК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 rot="21039371">
            <a:off x="998806" y="1770465"/>
            <a:ext cx="3418448" cy="2069083"/>
            <a:chOff x="717452" y="2065886"/>
            <a:chExt cx="3418448" cy="2069083"/>
          </a:xfrm>
        </p:grpSpPr>
        <p:pic>
          <p:nvPicPr>
            <p:cNvPr id="17410" name="Picture 2" descr="http://i.mycdn.me/i?r=AzEPZsRbOZEKgBhR0XGMT1RkC6GscBIVwYl-tzhDhPZE76aKTM5SRkZCeTgDn6uOyic"/>
            <p:cNvPicPr>
              <a:picLocks noChangeAspect="1" noChangeArrowheads="1"/>
            </p:cNvPicPr>
            <p:nvPr/>
          </p:nvPicPr>
          <p:blipFill>
            <a:blip r:embed="rId2" cstate="print"/>
            <a:srcRect l="53834" t="6123" r="480" b="67506"/>
            <a:stretch>
              <a:fillRect/>
            </a:stretch>
          </p:blipFill>
          <p:spPr bwMode="auto">
            <a:xfrm>
              <a:off x="717452" y="2065886"/>
              <a:ext cx="3418448" cy="13807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202487" y="3488638"/>
              <a:ext cx="2163541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ЧАШЕЧКА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 rot="774378">
            <a:off x="5050300" y="1800664"/>
            <a:ext cx="3573193" cy="2193628"/>
            <a:chOff x="4923691" y="1969476"/>
            <a:chExt cx="3573193" cy="2193628"/>
          </a:xfrm>
        </p:grpSpPr>
        <p:pic>
          <p:nvPicPr>
            <p:cNvPr id="4" name="Picture 2" descr="http://i.mycdn.me/i?r=AzEPZsRbOZEKgBhR0XGMT1RkC6GscBIVwYl-tzhDhPZE76aKTM5SRkZCeTgDn6uOyic"/>
            <p:cNvPicPr>
              <a:picLocks noChangeAspect="1" noChangeArrowheads="1"/>
            </p:cNvPicPr>
            <p:nvPr/>
          </p:nvPicPr>
          <p:blipFill>
            <a:blip r:embed="rId2" cstate="print"/>
            <a:srcRect l="51766" t="33031" r="480" b="37144"/>
            <a:stretch>
              <a:fillRect/>
            </a:stretch>
          </p:blipFill>
          <p:spPr bwMode="auto">
            <a:xfrm>
              <a:off x="4923691" y="1969476"/>
              <a:ext cx="3573193" cy="156151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591605" y="3516773"/>
              <a:ext cx="214834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БЛИНЧИК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757267" y="4107767"/>
            <a:ext cx="3516922" cy="2342270"/>
            <a:chOff x="2912012" y="4515730"/>
            <a:chExt cx="3516922" cy="2342270"/>
          </a:xfrm>
        </p:grpSpPr>
        <p:pic>
          <p:nvPicPr>
            <p:cNvPr id="5" name="Picture 2" descr="http://i.mycdn.me/i?r=AzEPZsRbOZEKgBhR0XGMT1RkC6GscBIVwYl-tzhDhPZE76aKTM5SRkZCeTgDn6uOyic"/>
            <p:cNvPicPr>
              <a:picLocks noChangeAspect="1" noChangeArrowheads="1"/>
            </p:cNvPicPr>
            <p:nvPr/>
          </p:nvPicPr>
          <p:blipFill>
            <a:blip r:embed="rId2" cstate="print"/>
            <a:srcRect l="52518" t="63393" r="480" b="3827"/>
            <a:stretch>
              <a:fillRect/>
            </a:stretch>
          </p:blipFill>
          <p:spPr bwMode="auto">
            <a:xfrm>
              <a:off x="2912012" y="4515730"/>
              <a:ext cx="3516922" cy="1716259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819076" y="6211669"/>
              <a:ext cx="148265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ПАРУС</a:t>
              </a:r>
            </a:p>
          </p:txBody>
        </p:sp>
      </p:grp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153550" y="224446"/>
            <a:ext cx="7389935" cy="1325563"/>
          </a:xfrm>
        </p:spPr>
        <p:txBody>
          <a:bodyPr/>
          <a:lstStyle/>
          <a:p>
            <a:pPr algn="ctr"/>
            <a:r>
              <a:rPr lang="ru-RU" b="1" dirty="0" smtClean="0"/>
              <a:t>Выполним артикуляционную гимнастику вместе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8118" y="1159017"/>
            <a:ext cx="4487594" cy="182333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МОЛОДЕЦ!</a:t>
            </a:r>
            <a:endParaRPr lang="ru-RU" sz="3200" b="1" dirty="0">
              <a:latin typeface="+mn-lt"/>
            </a:endParaRPr>
          </a:p>
        </p:txBody>
      </p:sp>
      <p:sp>
        <p:nvSpPr>
          <p:cNvPr id="39938" name="AutoShape 2" descr="Картинки по запросу &quot;ОДОБРИТЕЛЬНЫЙ СМАЙЛ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&quot;ОДОБРИТЕЛЬНЫЙ СМАЙЛ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AutoShape 2" descr="Картинки по запросу &quot;ОДОБРИТЕЛЬНЫЙ СМАЙЛ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Картинки по запросу &quot;СМАЙЛ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Картинки по запросу &quot;СМАЙЛИК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954" y="3024554"/>
            <a:ext cx="2187860" cy="1982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092" y="266652"/>
            <a:ext cx="7235189" cy="1325563"/>
          </a:xfrm>
        </p:spPr>
        <p:txBody>
          <a:bodyPr/>
          <a:lstStyle/>
          <a:p>
            <a:pPr algn="ctr"/>
            <a:r>
              <a:rPr lang="ru-RU" b="1" dirty="0" smtClean="0"/>
              <a:t>Вспомним, как произносятся звуки </a:t>
            </a:r>
            <a:r>
              <a:rPr lang="en-US" sz="3600" b="1" dirty="0" smtClean="0"/>
              <a:t>[</a:t>
            </a:r>
            <a:r>
              <a:rPr lang="ru-RU" sz="3600" b="1" dirty="0" smtClean="0"/>
              <a:t>С'</a:t>
            </a:r>
            <a:r>
              <a:rPr lang="en-US" sz="3600" b="1" dirty="0" smtClean="0"/>
              <a:t>]</a:t>
            </a:r>
            <a:r>
              <a:rPr lang="ru-RU" sz="3600" b="1" dirty="0" smtClean="0"/>
              <a:t> и </a:t>
            </a:r>
            <a:r>
              <a:rPr lang="en-US" sz="3600" b="1" dirty="0" smtClean="0"/>
              <a:t>[</a:t>
            </a:r>
            <a:r>
              <a:rPr lang="ru-RU" sz="3600" b="1" dirty="0" smtClean="0"/>
              <a:t>Щ</a:t>
            </a:r>
            <a:r>
              <a:rPr lang="en-US" sz="3600" b="1" dirty="0" smtClean="0"/>
              <a:t>]</a:t>
            </a:r>
            <a:endParaRPr lang="ru-RU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1781" t="31322" r="24051" b="8678"/>
          <a:stretch>
            <a:fillRect/>
          </a:stretch>
        </p:blipFill>
        <p:spPr bwMode="auto">
          <a:xfrm>
            <a:off x="919137" y="1420838"/>
            <a:ext cx="7838543" cy="51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018" y="1785962"/>
            <a:ext cx="3704200" cy="18012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убраться в доме.</a:t>
            </a:r>
            <a:br>
              <a:rPr lang="ru-RU" b="1" dirty="0" smtClean="0"/>
            </a:br>
            <a:r>
              <a:rPr lang="ru-RU" b="1" dirty="0" smtClean="0"/>
              <a:t>Нужно помыть посуды и подмести пол. Произноси звуки правильно.</a:t>
            </a:r>
            <a:endParaRPr lang="ru-RU" dirty="0"/>
          </a:p>
        </p:txBody>
      </p:sp>
      <p:pic>
        <p:nvPicPr>
          <p:cNvPr id="1026" name="Picture 2" descr="Картинки по запросу &quot;наводим пордок до и после&quot;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 l="1830" t="1071" r="50954" b="2313"/>
          <a:stretch>
            <a:fillRect/>
          </a:stretch>
        </p:blipFill>
        <p:spPr bwMode="auto">
          <a:xfrm>
            <a:off x="4684542" y="-1"/>
            <a:ext cx="4459458" cy="6843903"/>
          </a:xfrm>
          <a:prstGeom prst="rect">
            <a:avLst/>
          </a:prstGeom>
          <a:noFill/>
        </p:spPr>
      </p:pic>
      <p:pic>
        <p:nvPicPr>
          <p:cNvPr id="5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7952" y="4501663"/>
            <a:ext cx="1279127" cy="173794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6502" y="210804"/>
            <a:ext cx="1142267" cy="1314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3639" y="217952"/>
            <a:ext cx="1093763" cy="1329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7944" y="354984"/>
            <a:ext cx="1340974" cy="973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4863" y="1434903"/>
            <a:ext cx="1024605" cy="1681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93977" y="3235567"/>
            <a:ext cx="1432737" cy="1222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80960" y="4660275"/>
            <a:ext cx="1266092" cy="1493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6788" y="5092503"/>
            <a:ext cx="1316111" cy="151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7019" y="4417254"/>
            <a:ext cx="1022619" cy="204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17966" y="3235567"/>
            <a:ext cx="1253981" cy="969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34523" y="1702191"/>
            <a:ext cx="1078713" cy="1402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>
            <a:off x="5908431" y="661182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256585" y="61663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8494542" y="129188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8464062" y="30902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8435926" y="4482905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7254240" y="58334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5732585" y="580292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5437163" y="41570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5308209" y="302924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018" y="1785962"/>
            <a:ext cx="3704200" cy="18012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Помоги Золушке убраться в доме.</a:t>
            </a:r>
            <a:br>
              <a:rPr lang="ru-RU" b="1" dirty="0" smtClean="0"/>
            </a:br>
            <a:r>
              <a:rPr lang="ru-RU" b="1" dirty="0" smtClean="0"/>
              <a:t>Нужно помыть посуды и подмести пол. Произноси звуки правильно.</a:t>
            </a:r>
            <a:endParaRPr lang="ru-RU" dirty="0"/>
          </a:p>
        </p:txBody>
      </p:sp>
      <p:pic>
        <p:nvPicPr>
          <p:cNvPr id="1026" name="Picture 2" descr="Картинки по запросу &quot;наводим пордок до и после&quot;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 l="1830" t="1071" r="50954" b="2313"/>
          <a:stretch>
            <a:fillRect/>
          </a:stretch>
        </p:blipFill>
        <p:spPr bwMode="auto">
          <a:xfrm>
            <a:off x="4684542" y="-1"/>
            <a:ext cx="4459458" cy="684390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6502" y="210804"/>
            <a:ext cx="1142267" cy="1314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639" y="217952"/>
            <a:ext cx="1093763" cy="1329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7944" y="354984"/>
            <a:ext cx="1340974" cy="973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4863" y="1434903"/>
            <a:ext cx="1024605" cy="1681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93977" y="3235567"/>
            <a:ext cx="1432737" cy="1222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0960" y="4660275"/>
            <a:ext cx="1266092" cy="1493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6788" y="5092503"/>
            <a:ext cx="1316111" cy="151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7019" y="4417254"/>
            <a:ext cx="1022619" cy="204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17966" y="3235567"/>
            <a:ext cx="1253981" cy="969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34523" y="1702191"/>
            <a:ext cx="1078713" cy="1402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>
            <a:off x="5908431" y="661182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256585" y="61663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8494542" y="129188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8464062" y="30902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8435926" y="4482905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7254240" y="58334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5732585" y="580292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5437163" y="415700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5308209" y="3029244"/>
            <a:ext cx="464234" cy="28135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Картинки по запросу &quot;золушка с веником&quot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25218" y="0"/>
            <a:ext cx="1279127" cy="173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296</Words>
  <Application>Microsoft Office PowerPoint</Application>
  <PresentationFormat>Экран (4:3)</PresentationFormat>
  <Paragraphs>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ДИФФЕРЕНЦИАЦИЯ ЗВУКОВ  [Щ]-[С']</vt:lpstr>
      <vt:lpstr>Сделаем пальчиковую гимнастику</vt:lpstr>
      <vt:lpstr>ОТЛИЧНО!  ТАК ДЕРЖАТЬ!</vt:lpstr>
      <vt:lpstr>Выполним артикуляционную гимнастику вместе</vt:lpstr>
      <vt:lpstr>Выполним артикуляционную гимнастику вместе</vt:lpstr>
      <vt:lpstr>МОЛОДЕЦ!</vt:lpstr>
      <vt:lpstr>Вспомним, как произносятся звуки [С'] и [Щ]</vt:lpstr>
      <vt:lpstr>Помоги Золушке убраться в доме. Нужно помыть посуды и подмести пол. Произноси звуки правильно.</vt:lpstr>
      <vt:lpstr>Помоги Золушке убраться в доме. Нужно помыть посуды и подмести пол. Произноси звуки правильно.</vt:lpstr>
      <vt:lpstr>Помоги Золушке убраться в доме. Нужно помыть посуды и подмести пол. Произноси звуки правильно.</vt:lpstr>
      <vt:lpstr>Помоги Золушке убраться в доме. Нужно помыть посуды и подмести пол. Произноси звуки правильно.</vt:lpstr>
      <vt:lpstr>Помоги Золушке убраться в доме. Нужно помыть посуды и подмести пол. Произноси звуки правильно.</vt:lpstr>
      <vt:lpstr>Помоги Золушке убраться в доме. Нужно помыть посуды и подмести пол. Произноси звуки правильно.</vt:lpstr>
      <vt:lpstr>Помоги Золушке убраться в доме. Нужно помыть посуды и подмести пол. Произноси звуки правильно.</vt:lpstr>
      <vt:lpstr>Помоги Золушке убраться в доме. Нужно помыть посуды и подмести пол. Произноси звуки правильно.</vt:lpstr>
      <vt:lpstr>Помоги Золушке убраться в доме. Нужно помыть посуды и подмести пол. Произноси звуки правильно.</vt:lpstr>
      <vt:lpstr>Помоги Золушке убраться в доме. Нужно помыть посуды и подмести пол. Произноси звуки правильно.</vt:lpstr>
      <vt:lpstr>Помоги Золушке убраться в доме. Нужно помыть посуды и подмести пол. Произноси звуки правильно.</vt:lpstr>
      <vt:lpstr>Слайд 19</vt:lpstr>
      <vt:lpstr>Помоги оленёнку добраться до зайчика. Пройди лабиринт. Читай слоги. Правильно произноси звуки [Щ] и [С']. </vt:lpstr>
      <vt:lpstr>Ты помогла им встретиться! Молодец!</vt:lpstr>
      <vt:lpstr>Давай немного разомнёмся</vt:lpstr>
      <vt:lpstr>Выполни упражнение</vt:lpstr>
      <vt:lpstr>Прочитай текст, следи за произношением звуков [Щ] и [С'], ответь на вопросы по тексту.</vt:lpstr>
      <vt:lpstr>Попробуй пересказать прочитанный текст. Следи за произношением звуков [Щ] и [С'].</vt:lpstr>
      <vt:lpstr>Молодец! Спасибо за занятие!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77</cp:revision>
  <dcterms:created xsi:type="dcterms:W3CDTF">2014-11-21T11:00:06Z</dcterms:created>
  <dcterms:modified xsi:type="dcterms:W3CDTF">2020-03-26T19:53:25Z</dcterms:modified>
</cp:coreProperties>
</file>