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ppt/media/image13.jpg" ContentType="image/jpeg"/>
  <Override PartName="/ppt/media/image14.jpg" ContentType="image/jpeg"/>
  <Override PartName="/ppt/media/image16.jpg" ContentType="image/jpeg"/>
  <Override PartName="/ppt/media/image18.jpg" ContentType="image/jpeg"/>
  <Override PartName="/ppt/media/image19.jpg" ContentType="image/jpeg"/>
  <Override PartName="/ppt/notesSlides/notesSlide1.xml" ContentType="application/vnd.openxmlformats-officedocument.presentationml.notesSlide+xml"/>
  <Override PartName="/ppt/media/image39.jpg" ContentType="image/jpeg"/>
  <Override PartName="/ppt/media/image46.jpg" ContentType="image/jpeg"/>
  <Override PartName="/ppt/media/image50.jpg" ContentType="image/jpeg"/>
  <Override PartName="/ppt/media/image54.jpg" ContentType="image/jpeg"/>
  <Override PartName="/ppt/media/image5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266" r:id="rId3"/>
    <p:sldId id="296" r:id="rId4"/>
    <p:sldId id="295" r:id="rId5"/>
    <p:sldId id="312" r:id="rId6"/>
    <p:sldId id="260" r:id="rId7"/>
    <p:sldId id="261" r:id="rId8"/>
    <p:sldId id="314" r:id="rId9"/>
    <p:sldId id="299" r:id="rId10"/>
    <p:sldId id="263" r:id="rId11"/>
    <p:sldId id="313" r:id="rId12"/>
    <p:sldId id="301" r:id="rId13"/>
    <p:sldId id="294" r:id="rId14"/>
    <p:sldId id="292" r:id="rId15"/>
    <p:sldId id="320" r:id="rId16"/>
    <p:sldId id="264" r:id="rId17"/>
    <p:sldId id="278" r:id="rId18"/>
    <p:sldId id="286" r:id="rId19"/>
    <p:sldId id="317" r:id="rId20"/>
    <p:sldId id="318" r:id="rId21"/>
    <p:sldId id="319" r:id="rId22"/>
    <p:sldId id="276" r:id="rId23"/>
    <p:sldId id="288" r:id="rId24"/>
    <p:sldId id="274" r:id="rId25"/>
    <p:sldId id="275" r:id="rId26"/>
    <p:sldId id="270" r:id="rId27"/>
    <p:sldId id="321" r:id="rId28"/>
    <p:sldId id="304" r:id="rId29"/>
    <p:sldId id="305" r:id="rId30"/>
    <p:sldId id="322" r:id="rId31"/>
    <p:sldId id="315" r:id="rId32"/>
    <p:sldId id="268" r:id="rId33"/>
    <p:sldId id="326" r:id="rId34"/>
    <p:sldId id="325" r:id="rId35"/>
    <p:sldId id="32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EE8E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E49C4-6F07-4E03-A550-FFF21B6DE8F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23A34-6D08-4395-B204-0226FE882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0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3A34-6D08-4395-B204-0226FE8822F5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85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3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9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9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4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1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4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3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5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8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7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9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417A-EF90-4127-BF85-C5447E6276F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5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" y="-35037"/>
            <a:ext cx="9157773" cy="42664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4" y="4213120"/>
            <a:ext cx="9137144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ОСНОВЫ  РЕЛИГИОЗНЫХ КУЛЬТУР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и СВЕТСКОЙ ЭТИКИ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6" y="5849467"/>
            <a:ext cx="9137144" cy="100853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j-lt"/>
              </a:rPr>
              <a:t>Курс введен во всех общеобразовательных школах России </a:t>
            </a:r>
            <a:endParaRPr lang="ru-RU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с   </a:t>
            </a:r>
            <a:r>
              <a:rPr lang="ru-RU" sz="2800" b="1" dirty="0">
                <a:latin typeface="+mj-lt"/>
              </a:rPr>
              <a:t>2012 года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86" y="152184"/>
            <a:ext cx="1247976" cy="972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29" y="152184"/>
            <a:ext cx="2342857" cy="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544" y="5588979"/>
            <a:ext cx="6741392" cy="54439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544" y="4797152"/>
            <a:ext cx="6759680" cy="57606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544" y="3645023"/>
            <a:ext cx="6768824" cy="93636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544" y="1849923"/>
            <a:ext cx="6768824" cy="1568957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446" y="753518"/>
            <a:ext cx="8136904" cy="54877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Основы культурологического подхода: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916832"/>
            <a:ext cx="705678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направленность на формирование культурологической компетентности учащихся;</a:t>
            </a:r>
          </a:p>
          <a:p>
            <a:pPr>
              <a:spcAft>
                <a:spcPts val="600"/>
              </a:spcAft>
            </a:pPr>
            <a:endParaRPr lang="ru-RU" sz="1400" dirty="0" smtClean="0"/>
          </a:p>
          <a:p>
            <a:pPr>
              <a:spcAft>
                <a:spcPts val="600"/>
              </a:spcAft>
            </a:pPr>
            <a:r>
              <a:rPr lang="ru-RU" sz="2800" dirty="0" smtClean="0"/>
              <a:t>отсутствие доминирующих позиций какой-либо традиции перед  другими;</a:t>
            </a:r>
          </a:p>
          <a:p>
            <a:pPr>
              <a:spcAft>
                <a:spcPts val="600"/>
              </a:spcAft>
            </a:pPr>
            <a:endParaRPr lang="ru-RU" sz="1400" dirty="0" smtClean="0"/>
          </a:p>
          <a:p>
            <a:pPr>
              <a:spcAft>
                <a:spcPts val="600"/>
              </a:spcAft>
            </a:pPr>
            <a:r>
              <a:rPr lang="ru-RU" sz="2800" dirty="0" smtClean="0"/>
              <a:t>воспитательный характер;</a:t>
            </a:r>
          </a:p>
          <a:p>
            <a:pPr>
              <a:spcAft>
                <a:spcPts val="600"/>
              </a:spcAft>
            </a:pPr>
            <a:endParaRPr lang="ru-RU" sz="1400" dirty="0" smtClean="0"/>
          </a:p>
          <a:p>
            <a:pPr>
              <a:spcAft>
                <a:spcPts val="600"/>
              </a:spcAft>
            </a:pPr>
            <a:r>
              <a:rPr lang="ru-RU" sz="2800" dirty="0" smtClean="0"/>
              <a:t>минимизация конфликтных факторов.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548680"/>
            <a:ext cx="8712968" cy="1368152"/>
          </a:xfrm>
          <a:prstGeom prst="roundRect">
            <a:avLst/>
          </a:prstGeom>
          <a:gradFill flip="none" rotWithShape="1">
            <a:gsLst>
              <a:gs pos="0">
                <a:srgbClr val="FEE8E6"/>
              </a:gs>
              <a:gs pos="54000">
                <a:srgbClr val="FEE8E6"/>
              </a:gs>
              <a:gs pos="54000">
                <a:srgbClr val="FEE8E6"/>
              </a:gs>
              <a:gs pos="100000">
                <a:srgbClr val="FF9999"/>
              </a:gs>
            </a:gsLst>
            <a:lin ang="5400000" scaled="1"/>
            <a:tileRect/>
          </a:gra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8064896" cy="453650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общекультурному </a:t>
            </a:r>
            <a:r>
              <a:rPr lang="ru-RU" sz="4000" b="1" dirty="0"/>
              <a:t>развитию человека,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повышает </a:t>
            </a:r>
            <a:r>
              <a:rPr lang="ru-RU" sz="4000" b="1" dirty="0"/>
              <a:t>его творческий потенциал,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обогащает </a:t>
            </a:r>
            <a:r>
              <a:rPr lang="ru-RU" sz="4000" b="1" dirty="0"/>
              <a:t>внутренний мир.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Культурологическое знание способствует: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7" y="2060849"/>
            <a:ext cx="6336704" cy="15121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01008"/>
            <a:ext cx="8712968" cy="122413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7" y="4653136"/>
            <a:ext cx="6408711" cy="122413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53659" y="62600"/>
            <a:ext cx="8136904" cy="530423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73" y="3902883"/>
            <a:ext cx="4259531" cy="28384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2278"/>
            <a:ext cx="3308057" cy="22591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91" y="674680"/>
            <a:ext cx="1793913" cy="119594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91" y="4293096"/>
            <a:ext cx="3291856" cy="2468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70" y="796408"/>
            <a:ext cx="4244816" cy="27694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064896" cy="10438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Почему курс ОРКСЭ изучается в 4 классе? </a:t>
            </a:r>
          </a:p>
        </p:txBody>
      </p:sp>
    </p:spTree>
    <p:extLst>
      <p:ext uri="{BB962C8B-B14F-4D97-AF65-F5344CB8AC3E}">
        <p14:creationId xmlns:p14="http://schemas.microsoft.com/office/powerpoint/2010/main" val="41179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7504" y="132106"/>
            <a:ext cx="8712968" cy="710793"/>
          </a:xfrm>
          <a:prstGeom prst="roundRect">
            <a:avLst/>
          </a:prstGeom>
          <a:gradFill flip="none" rotWithShape="1">
            <a:gsLst>
              <a:gs pos="0">
                <a:srgbClr val="FEE8E6"/>
              </a:gs>
              <a:gs pos="54000">
                <a:srgbClr val="FEE8E6"/>
              </a:gs>
              <a:gs pos="54000">
                <a:srgbClr val="FEE8E6"/>
              </a:gs>
              <a:gs pos="100000">
                <a:srgbClr val="FF9999"/>
              </a:gs>
            </a:gsLst>
            <a:lin ang="5400000" scaled="1"/>
            <a:tileRect/>
          </a:gra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6" y="832613"/>
            <a:ext cx="2526834" cy="37884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402368" y="10461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Выбор нравственных образцов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73" y="4189802"/>
            <a:ext cx="3347864" cy="2232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6" y="1195641"/>
            <a:ext cx="4452246" cy="25043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27" y="869189"/>
            <a:ext cx="1216121" cy="33206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8" y="4437112"/>
            <a:ext cx="4029940" cy="2014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34970" y="869189"/>
            <a:ext cx="6101526" cy="332061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99" y="3099518"/>
            <a:ext cx="2417972" cy="26703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950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777686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254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95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Урок будет проходить один раз в неделю, итого – 34 урока за учебный </a:t>
            </a:r>
            <a:r>
              <a:rPr lang="ru-RU" sz="3200" b="1" dirty="0" smtClean="0">
                <a:solidFill>
                  <a:srgbClr val="002060"/>
                </a:solidFill>
              </a:rPr>
              <a:t>год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09408"/>
            <a:ext cx="80032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Как </a:t>
            </a:r>
            <a:r>
              <a:rPr lang="ru-RU" sz="2800" dirty="0"/>
              <a:t>будет происходить оценивание по итогам изучения курса? </a:t>
            </a:r>
          </a:p>
          <a:p>
            <a:pPr algn="just"/>
            <a:r>
              <a:rPr lang="ru-RU" sz="2800" dirty="0" smtClean="0"/>
              <a:t>  </a:t>
            </a:r>
          </a:p>
          <a:p>
            <a:pPr algn="just"/>
            <a:r>
              <a:rPr lang="ru-RU" sz="2800" dirty="0" smtClean="0"/>
              <a:t> Можно </a:t>
            </a:r>
            <a:r>
              <a:rPr lang="ru-RU" sz="2800" dirty="0"/>
              <a:t>точно сказать, что двоек и пятерок за его изучение ставить не будут. Этот курс </a:t>
            </a:r>
            <a:r>
              <a:rPr lang="ru-RU" sz="2800" dirty="0" err="1"/>
              <a:t>безотметочный</a:t>
            </a:r>
            <a:r>
              <a:rPr lang="ru-RU" sz="2800" dirty="0"/>
              <a:t>, так как уровень нравственности невозможно, а, кроме того, и </a:t>
            </a:r>
            <a:r>
              <a:rPr lang="ru-RU" sz="2800" dirty="0" smtClean="0"/>
              <a:t>опасно, </a:t>
            </a:r>
            <a:r>
              <a:rPr lang="ru-RU" sz="2800" dirty="0"/>
              <a:t>с педагогической точки зрения, измерять в баллах. Главным критерием результативности будет являться качество нравственной жизни ребенка, его моральный облик, его поступки.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916832"/>
            <a:ext cx="8229600" cy="86409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083220"/>
            <a:ext cx="8507288" cy="363527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297579"/>
            <a:ext cx="8640959" cy="72008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712968" cy="6797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Курс состоит из 6 модулей (предметов):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663" y="908720"/>
            <a:ext cx="79486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ru-RU" altLang="zh-CN" sz="3200" b="1" dirty="0"/>
              <a:t>Основы светской </a:t>
            </a:r>
            <a:r>
              <a:rPr lang="ru-RU" altLang="zh-CN" sz="3200" b="1" dirty="0" smtClean="0"/>
              <a:t>этики.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zh-CN" sz="3200" b="1" dirty="0" smtClean="0"/>
              <a:t>Основы мировых религиозных культур </a:t>
            </a:r>
            <a:r>
              <a:rPr lang="ru-RU" altLang="zh-CN" sz="2800" dirty="0" smtClean="0"/>
              <a:t>или</a:t>
            </a:r>
            <a:r>
              <a:rPr lang="ru-RU" altLang="zh-CN" sz="3200" dirty="0" smtClean="0"/>
              <a:t> </a:t>
            </a:r>
            <a:r>
              <a:rPr lang="ru-RU" altLang="zh-CN" sz="3200" b="1" dirty="0" smtClean="0"/>
              <a:t>Основы </a:t>
            </a:r>
            <a:r>
              <a:rPr lang="ru-RU" altLang="zh-CN" sz="3200" b="1" dirty="0"/>
              <a:t>религиозных </a:t>
            </a:r>
            <a:r>
              <a:rPr lang="ru-RU" altLang="zh-CN" sz="3200" b="1" dirty="0" smtClean="0"/>
              <a:t>культур народов России</a:t>
            </a:r>
            <a:r>
              <a:rPr lang="ru-RU" altLang="zh-CN" sz="3200" dirty="0" smtClean="0"/>
              <a:t> </a:t>
            </a:r>
            <a:r>
              <a:rPr lang="ru-RU" altLang="zh-CN" sz="2800" dirty="0" smtClean="0"/>
              <a:t>(в новых </a:t>
            </a:r>
            <a:r>
              <a:rPr lang="ru-RU" altLang="zh-CN" sz="2800" dirty="0" err="1" smtClean="0"/>
              <a:t>ФГОСах</a:t>
            </a:r>
            <a:r>
              <a:rPr lang="ru-RU" altLang="zh-CN" sz="2800" dirty="0" smtClean="0"/>
              <a:t>).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zh-CN" sz="3200" b="1" dirty="0"/>
              <a:t>Основы  иудейской  культуры.</a:t>
            </a:r>
            <a:endParaRPr lang="ru-RU" altLang="zh-CN" sz="3200" b="1" dirty="0" smtClean="0"/>
          </a:p>
          <a:p>
            <a:pPr marL="514350" indent="-514350" algn="just">
              <a:buFontTx/>
              <a:buAutoNum type="arabicPeriod"/>
            </a:pPr>
            <a:r>
              <a:rPr lang="ru-RU" altLang="zh-CN" sz="3200" b="1" dirty="0"/>
              <a:t>Основы  исламской </a:t>
            </a:r>
            <a:r>
              <a:rPr lang="ru-RU" altLang="zh-CN" sz="3200" b="1" dirty="0" smtClean="0"/>
              <a:t>культуры.</a:t>
            </a:r>
          </a:p>
          <a:p>
            <a:pPr marL="514350" indent="-514350">
              <a:buFontTx/>
              <a:buAutoNum type="arabicPeriod"/>
            </a:pPr>
            <a:r>
              <a:rPr lang="ru-RU" altLang="zh-CN" sz="3200" b="1" dirty="0"/>
              <a:t>Основы  буддийской культуры.</a:t>
            </a:r>
            <a:endParaRPr lang="ru-RU" altLang="zh-CN" sz="3200" b="1" dirty="0" smtClean="0"/>
          </a:p>
          <a:p>
            <a:pPr marL="514350" indent="-514350" algn="just">
              <a:buFontTx/>
              <a:buAutoNum type="arabicPeriod"/>
            </a:pPr>
            <a:r>
              <a:rPr lang="ru-RU" altLang="zh-CN" sz="3200" b="1" dirty="0"/>
              <a:t>Основы  православной культуры.</a:t>
            </a:r>
            <a:endParaRPr lang="ru-RU" altLang="zh-CN" sz="3200" b="1" dirty="0" smtClean="0"/>
          </a:p>
          <a:p>
            <a:pPr marL="514350" indent="-514350" algn="just"/>
            <a:endParaRPr lang="ru-RU" altLang="zh-CN" sz="3200" b="1" dirty="0" smtClean="0"/>
          </a:p>
          <a:p>
            <a:pPr marL="514350" indent="-514350" algn="just"/>
            <a:endParaRPr lang="ru-RU" altLang="zh-CN" sz="3200" b="1" dirty="0" smtClean="0"/>
          </a:p>
          <a:p>
            <a:pPr marL="514350" indent="-514350" algn="just"/>
            <a:endParaRPr lang="ru-RU" altLang="zh-CN" sz="3200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0" y="4965796"/>
            <a:ext cx="998947" cy="13525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68" y="4987331"/>
            <a:ext cx="1018250" cy="13312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63" y="4933020"/>
            <a:ext cx="1012456" cy="13612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26" y="4943945"/>
            <a:ext cx="1061327" cy="1400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86" y="4960284"/>
            <a:ext cx="1023684" cy="1361285"/>
          </a:xfrm>
          <a:prstGeom prst="rect">
            <a:avLst/>
          </a:prstGeom>
        </p:spPr>
      </p:pic>
      <p:pic>
        <p:nvPicPr>
          <p:cNvPr id="1032" name="Picture 8" descr="https://cdn1.ozone.ru/s3/multimedia-h/60056115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57" y="4972351"/>
            <a:ext cx="958866" cy="13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booksir.by/upload/iblock/338/338a8658a73ab009698ee59b73690d1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21" y="4943945"/>
            <a:ext cx="926986" cy="13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3962532"/>
            <a:ext cx="8208912" cy="169871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70443"/>
            <a:ext cx="8208912" cy="61859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3"/>
            <a:ext cx="8208912" cy="144015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5516" y="672510"/>
            <a:ext cx="8712968" cy="710793"/>
          </a:xfrm>
          <a:prstGeom prst="roundRect">
            <a:avLst/>
          </a:prstGeom>
          <a:gradFill flip="none" rotWithShape="1">
            <a:gsLst>
              <a:gs pos="0">
                <a:srgbClr val="FEE8E6"/>
              </a:gs>
              <a:gs pos="54000">
                <a:srgbClr val="FEE8E6"/>
              </a:gs>
              <a:gs pos="54000">
                <a:srgbClr val="FEE8E6"/>
              </a:gs>
              <a:gs pos="100000">
                <a:srgbClr val="FF9999"/>
              </a:gs>
            </a:gsLst>
            <a:lin ang="5400000" scaled="1"/>
            <a:tileRect/>
          </a:gra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 построен каждый модуль: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665441"/>
            <a:ext cx="792961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b="1" dirty="0" smtClean="0"/>
              <a:t>Блок 1.</a:t>
            </a:r>
            <a:r>
              <a:rPr lang="ru-RU" sz="2800" dirty="0" smtClean="0"/>
              <a:t> Введение. Духовные ценности и нравственные идеалы в жизни человека и общества. Россия  - наша Родина. </a:t>
            </a:r>
          </a:p>
          <a:p>
            <a:pPr algn="just">
              <a:lnSpc>
                <a:spcPct val="90000"/>
              </a:lnSpc>
            </a:pPr>
            <a:endParaRPr lang="ru-RU" sz="2800" dirty="0" smtClean="0"/>
          </a:p>
          <a:p>
            <a:pPr algn="just">
              <a:lnSpc>
                <a:spcPct val="90000"/>
              </a:lnSpc>
            </a:pPr>
            <a:r>
              <a:rPr lang="ru-RU" sz="2800" b="1" dirty="0" smtClean="0"/>
              <a:t>Блок 2. </a:t>
            </a:r>
            <a:r>
              <a:rPr lang="ru-RU" sz="2800" dirty="0" smtClean="0"/>
              <a:t>– </a:t>
            </a:r>
            <a:r>
              <a:rPr lang="ru-RU" sz="2800" dirty="0" smtClean="0">
                <a:solidFill>
                  <a:srgbClr val="FF0000"/>
                </a:solidFill>
              </a:rPr>
              <a:t>содержание выбранного модуля</a:t>
            </a:r>
            <a:r>
              <a:rPr lang="ru-RU" sz="28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ru-RU" sz="2800" dirty="0" smtClean="0"/>
          </a:p>
          <a:p>
            <a:pPr algn="just">
              <a:lnSpc>
                <a:spcPct val="90000"/>
              </a:lnSpc>
            </a:pPr>
            <a:r>
              <a:rPr lang="ru-RU" sz="2800" b="1" dirty="0" smtClean="0"/>
              <a:t>Блок 3</a:t>
            </a:r>
            <a:r>
              <a:rPr lang="ru-RU" sz="2800" dirty="0" smtClean="0"/>
              <a:t>. Духовные традиции многонационального народа России. Любовь и уважение к Отечеству. Патриотизм многонационального и </a:t>
            </a:r>
            <a:r>
              <a:rPr lang="ru-RU" sz="2800" dirty="0" err="1" smtClean="0"/>
              <a:t>многоконфессионального</a:t>
            </a:r>
            <a:r>
              <a:rPr lang="ru-RU" sz="2800" dirty="0" smtClean="0"/>
              <a:t> народа России.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1176" y="298043"/>
            <a:ext cx="8136904" cy="682685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5432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Модуль 1  </a:t>
            </a:r>
            <a:r>
              <a:rPr lang="ru-RU" b="1" dirty="0" smtClean="0">
                <a:solidFill>
                  <a:srgbClr val="002060"/>
                </a:solidFill>
              </a:rPr>
              <a:t>Основы светской этики: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980728"/>
            <a:ext cx="619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Модуль у родителей часто ассоциируются с основами этикета, с культурой поведения.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Этикет</a:t>
            </a:r>
            <a:r>
              <a:rPr lang="ru-RU" sz="2400" dirty="0" smtClean="0"/>
              <a:t> </a:t>
            </a:r>
            <a:r>
              <a:rPr lang="ru-RU" sz="2400" dirty="0"/>
              <a:t>(от французского </a:t>
            </a:r>
            <a:r>
              <a:rPr lang="ru-RU" sz="2400" dirty="0" err="1"/>
              <a:t>гоetiquette</a:t>
            </a:r>
            <a:r>
              <a:rPr lang="ru-RU" sz="2400" dirty="0"/>
              <a:t>) означает форму, манеру поведения, правила учтивости и вежливости, принятые в том или ином обществе. </a:t>
            </a:r>
          </a:p>
          <a:p>
            <a:pPr algn="just"/>
            <a:r>
              <a:rPr lang="ru-RU" sz="2400" dirty="0"/>
              <a:t>Этикет — это сочетание формальных правил </a:t>
            </a:r>
          </a:p>
          <a:p>
            <a:pPr algn="just"/>
            <a:r>
              <a:rPr lang="ru-RU" sz="2400" dirty="0"/>
              <a:t>поведения в заранее определенных ситуациях 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4" y="1341904"/>
            <a:ext cx="2233688" cy="302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36624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Этика</a:t>
            </a:r>
            <a:r>
              <a:rPr lang="ru-RU" sz="2400" dirty="0"/>
              <a:t> – </a:t>
            </a:r>
            <a:r>
              <a:rPr lang="ru-RU" sz="2000" dirty="0"/>
              <a:t>(</a:t>
            </a:r>
            <a:r>
              <a:rPr lang="ru-RU" sz="2400" dirty="0"/>
              <a:t>греч. </a:t>
            </a:r>
            <a:r>
              <a:rPr lang="ru-RU" sz="2400" dirty="0" err="1"/>
              <a:t>ethika</a:t>
            </a:r>
            <a:r>
              <a:rPr lang="ru-RU" sz="2400" dirty="0"/>
              <a:t> - от </a:t>
            </a:r>
            <a:r>
              <a:rPr lang="ru-RU" sz="2400" dirty="0" err="1"/>
              <a:t>ethos</a:t>
            </a:r>
            <a:r>
              <a:rPr lang="ru-RU" sz="2400" dirty="0"/>
              <a:t> - обычай, нрав, характер),  философская дисциплина, изучающая мораль, нравственность. Термин впервые употребляется Аристотелем. Центральной для этики продолжает оставаться проблема добра и зла.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8446" y="836713"/>
            <a:ext cx="8136904" cy="864096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200" y="684587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Модуль </a:t>
            </a:r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Основы </a:t>
            </a:r>
            <a:r>
              <a:rPr lang="ru-RU" b="1" dirty="0">
                <a:solidFill>
                  <a:srgbClr val="002060"/>
                </a:solidFill>
              </a:rPr>
              <a:t>светской этики: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9675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9200" y="2058419"/>
            <a:ext cx="7931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Этика</a:t>
            </a:r>
            <a:r>
              <a:rPr lang="ru-RU" sz="2400" dirty="0" smtClean="0"/>
              <a:t> </a:t>
            </a:r>
            <a:r>
              <a:rPr lang="ru-RU" sz="2400" dirty="0"/>
              <a:t>– философская дисциплина, направленная на различение нравственных категорий добра и зла, на формирование высших нравственных ценностей, идеалов. Модуль основывается на нормах поведения, принятых в обществе. </a:t>
            </a:r>
            <a:r>
              <a:rPr lang="ru-RU" sz="2400" dirty="0" smtClean="0"/>
              <a:t>Как и мораль, этика меняется в зависимости от изменений, происходящих в обществе. 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Абстрактные </a:t>
            </a:r>
            <a:r>
              <a:rPr lang="ru-RU" sz="2400" dirty="0"/>
              <a:t>понятия объясняются детям на примерах литературных героев, а также героев сказок, притч.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47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8446" y="274639"/>
            <a:ext cx="8136904" cy="778098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Модуль 1  </a:t>
            </a:r>
            <a:r>
              <a:rPr lang="ru-RU" b="1" dirty="0" smtClean="0">
                <a:solidFill>
                  <a:srgbClr val="002060"/>
                </a:solidFill>
              </a:rPr>
              <a:t>Основы </a:t>
            </a:r>
            <a:r>
              <a:rPr lang="ru-RU" b="1" dirty="0">
                <a:solidFill>
                  <a:srgbClr val="002060"/>
                </a:solidFill>
              </a:rPr>
              <a:t>светской этики: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462" y="1044768"/>
            <a:ext cx="41404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2200" dirty="0"/>
              <a:t>Темы, которые изучаются: </a:t>
            </a:r>
            <a:endParaRPr lang="ru-RU" sz="2200" dirty="0" smtClean="0"/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Россия </a:t>
            </a:r>
            <a:r>
              <a:rPr lang="ru-RU" sz="1600" dirty="0"/>
              <a:t>– наша Родина</a:t>
            </a:r>
            <a:r>
              <a:rPr lang="ru-RU" sz="1600" dirty="0" smtClean="0"/>
              <a:t>.</a:t>
            </a:r>
          </a:p>
          <a:p>
            <a:pPr algn="just"/>
            <a:endParaRPr lang="ru-RU" sz="800" dirty="0"/>
          </a:p>
          <a:p>
            <a:pPr algn="just"/>
            <a:r>
              <a:rPr lang="ru-RU" sz="1600" dirty="0" smtClean="0"/>
              <a:t>       Этика – наука о нравственной жизни человека.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Этика общения.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Этикет.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Этика человеческих отношений.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Этика отношений в коллективе.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    Добрым жить на свете веселей.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Правила общения для всех.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От добрых правил – добрые слова и поступки.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Каждый интересен.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   Премудрости этикета.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Красота этикета.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Простые школьные и домашние правила этикета.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Чистый ручеёк нашей речи.</a:t>
            </a: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/>
          </a:p>
          <a:p>
            <a:pPr algn="just"/>
            <a:endParaRPr lang="ru-RU" sz="8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988840"/>
            <a:ext cx="4032448" cy="453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8028" y="1877721"/>
            <a:ext cx="38118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</a:rPr>
              <a:t>    </a:t>
            </a: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развитии добрых чувств – творение души.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Природа – волшебные двери к добру и </a:t>
            </a:r>
            <a:r>
              <a:rPr lang="ru-RU" sz="1600" dirty="0" smtClean="0">
                <a:solidFill>
                  <a:srgbClr val="002060"/>
                </a:solidFill>
              </a:rPr>
              <a:t>доверию.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Чувство Родины.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Жизнь протекает среди людей.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1600" dirty="0" smtClean="0">
                <a:solidFill>
                  <a:srgbClr val="7030A0"/>
                </a:solidFill>
              </a:rPr>
              <a:t>Чтобы быть коллективом.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</a:rPr>
              <a:t>Коллектив начинается с меня.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</a:rPr>
              <a:t>Мой класс – мои друзья.</a:t>
            </a:r>
          </a:p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1600" dirty="0" smtClean="0"/>
              <a:t>Ежели душевны Вы и к этике не глухи…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Простые нравственные истины.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Душа обязана трудиться.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Посеешь поступок – пожнёшь характер.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Судьба и Родина едины.</a:t>
            </a:r>
          </a:p>
          <a:p>
            <a:pPr algn="just"/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0742" y="5988870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1600" dirty="0" smtClean="0"/>
              <a:t>Любовь </a:t>
            </a:r>
            <a:r>
              <a:rPr lang="ru-RU" sz="1600" dirty="0"/>
              <a:t>и уважение к Отечеству. Патриотизм многонационального и многоконфессионального народа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22309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365126"/>
            <a:ext cx="8352928" cy="1335682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65126"/>
            <a:ext cx="6391622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Современный национальный        воспитательный идеал: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859340"/>
            <a:ext cx="7929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	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endParaRPr lang="ru-RU" sz="3200" dirty="0"/>
          </a:p>
        </p:txBody>
      </p:sp>
      <p:pic>
        <p:nvPicPr>
          <p:cNvPr id="4" name="Picture 2" descr="http://www.sgpi.ru/userfiles/st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42089"/>
            <a:ext cx="1135038" cy="17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9705" y="126009"/>
            <a:ext cx="8731687" cy="1456092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729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Модуль 2 </a:t>
            </a:r>
            <a:r>
              <a:rPr lang="ru-RU" sz="3700" b="1" dirty="0" smtClean="0">
                <a:solidFill>
                  <a:srgbClr val="002060"/>
                </a:solidFill>
              </a:rPr>
              <a:t>Основы мировых религиозных культур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или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</a:rPr>
              <a:t>Основы  религиозных культур народов России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(в новых </a:t>
            </a:r>
            <a:r>
              <a:rPr lang="ru-RU" sz="3100" dirty="0" err="1" smtClean="0">
                <a:solidFill>
                  <a:srgbClr val="002060"/>
                </a:solidFill>
              </a:rPr>
              <a:t>ФГОСах</a:t>
            </a:r>
            <a:r>
              <a:rPr lang="ru-RU" sz="3100" dirty="0" smtClean="0">
                <a:solidFill>
                  <a:srgbClr val="002060"/>
                </a:solidFill>
              </a:rPr>
              <a:t>)</a:t>
            </a:r>
            <a:r>
              <a:rPr lang="ru-RU" sz="3100" b="1" dirty="0" smtClean="0">
                <a:solidFill>
                  <a:srgbClr val="002060"/>
                </a:solidFill>
              </a:rPr>
              <a:t>: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394" y="1916832"/>
            <a:ext cx="6586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</a:t>
            </a:r>
            <a:endParaRPr lang="ru-RU" sz="3200" dirty="0"/>
          </a:p>
        </p:txBody>
      </p:sp>
      <p:pic>
        <p:nvPicPr>
          <p:cNvPr id="5" name="Picture 8" descr="https://cdn1.ozone.ru/s3/multimedia-h/6005611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5" y="1953640"/>
            <a:ext cx="2122616" cy="30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2321" y="1595021"/>
            <a:ext cx="69016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Для </a:t>
            </a:r>
            <a:r>
              <a:rPr lang="ru-RU" sz="2400" dirty="0"/>
              <a:t>России официально признаны четыре религиозные традиции: православие, ислам, буддизм и иудаизм. Каждая из них, отличаясь древностью, внесла свой вклад в формирование культурного облика народов, входящих в состав России и, вместе с тем, способствовала объединению их едиными интересами в единое государство.   </a:t>
            </a:r>
          </a:p>
          <a:p>
            <a:r>
              <a:rPr lang="ru-RU" sz="2400" dirty="0"/>
              <a:t>  Модуль касается общих черт христианства, ислама, буддизма и иудаизма, знакомит с вопросами возникновения и истории важнейших религий мира, с их взаимоотношением с культурой и этикой, воздействием на искусство, ролью в жизни людей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568951" cy="1368152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476672"/>
            <a:ext cx="8352928" cy="7780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Модуль 2 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3700" b="1" dirty="0">
                <a:solidFill>
                  <a:srgbClr val="002060"/>
                </a:solidFill>
              </a:rPr>
              <a:t>Основы мировых религиозных культур 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или</a:t>
            </a:r>
            <a:r>
              <a:rPr lang="ru-RU" sz="3100" b="1" dirty="0" smtClean="0">
                <a:solidFill>
                  <a:srgbClr val="002060"/>
                </a:solidFill>
              </a:rPr>
              <a:t> Основы  </a:t>
            </a:r>
            <a:r>
              <a:rPr lang="ru-RU" sz="3100" b="1" dirty="0">
                <a:solidFill>
                  <a:srgbClr val="002060"/>
                </a:solidFill>
              </a:rPr>
              <a:t>религиозных культур народов </a:t>
            </a:r>
            <a:r>
              <a:rPr lang="ru-RU" sz="3100" b="1" dirty="0" smtClean="0">
                <a:solidFill>
                  <a:srgbClr val="002060"/>
                </a:solidFill>
              </a:rPr>
              <a:t>России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(в новых </a:t>
            </a:r>
            <a:r>
              <a:rPr lang="ru-RU" sz="3100" dirty="0" err="1" smtClean="0">
                <a:solidFill>
                  <a:srgbClr val="002060"/>
                </a:solidFill>
              </a:rPr>
              <a:t>ФГОСах</a:t>
            </a:r>
            <a:r>
              <a:rPr lang="ru-RU" sz="3100" dirty="0" smtClean="0">
                <a:solidFill>
                  <a:srgbClr val="002060"/>
                </a:solidFill>
              </a:rPr>
              <a:t>)</a:t>
            </a:r>
            <a:r>
              <a:rPr lang="ru-RU" sz="3700" b="1" dirty="0" smtClean="0">
                <a:solidFill>
                  <a:srgbClr val="002060"/>
                </a:solidFill>
              </a:rPr>
              <a:t>:</a:t>
            </a:r>
            <a:endParaRPr lang="ru-RU" sz="37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39402"/>
            <a:ext cx="40324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200" dirty="0" smtClean="0"/>
              <a:t>Темы</a:t>
            </a:r>
            <a:r>
              <a:rPr lang="ru-RU" sz="2200" dirty="0"/>
              <a:t>, которые изучаются</a:t>
            </a:r>
            <a:r>
              <a:rPr lang="ru-RU" sz="2200" dirty="0" smtClean="0"/>
              <a:t>:</a:t>
            </a:r>
          </a:p>
          <a:p>
            <a:r>
              <a:rPr lang="ru-RU" sz="2200" dirty="0"/>
              <a:t> </a:t>
            </a:r>
            <a:endParaRPr lang="ru-RU" sz="2200" dirty="0" smtClean="0"/>
          </a:p>
          <a:p>
            <a:r>
              <a:rPr lang="ru-RU" dirty="0" smtClean="0"/>
              <a:t>Россия </a:t>
            </a:r>
            <a:r>
              <a:rPr lang="ru-RU" dirty="0"/>
              <a:t>– наша Родина</a:t>
            </a:r>
            <a:r>
              <a:rPr lang="ru-RU" dirty="0" smtClean="0"/>
              <a:t>.</a:t>
            </a:r>
          </a:p>
          <a:p>
            <a:endParaRPr lang="ru-RU" sz="800" dirty="0"/>
          </a:p>
          <a:p>
            <a:pPr algn="just"/>
            <a:r>
              <a:rPr lang="ru-RU" dirty="0" smtClean="0"/>
              <a:t>    Культура и религия.</a:t>
            </a:r>
          </a:p>
          <a:p>
            <a:pPr algn="just"/>
            <a:r>
              <a:rPr lang="ru-RU" dirty="0"/>
              <a:t>Возникновение </a:t>
            </a:r>
            <a:r>
              <a:rPr lang="ru-RU" dirty="0" smtClean="0"/>
              <a:t>религий.</a:t>
            </a:r>
          </a:p>
          <a:p>
            <a:pPr algn="just"/>
            <a:r>
              <a:rPr lang="ru-RU" dirty="0" smtClean="0"/>
              <a:t>Возникновение религий. Религии мира и их основатели.</a:t>
            </a:r>
          </a:p>
          <a:p>
            <a:pPr algn="just"/>
            <a:r>
              <a:rPr lang="ru-RU" dirty="0" smtClean="0"/>
              <a:t>Священные книги религий мира.</a:t>
            </a:r>
          </a:p>
          <a:p>
            <a:pPr algn="just"/>
            <a:r>
              <a:rPr lang="ru-RU" dirty="0" smtClean="0"/>
              <a:t>Хранители преданий в религиях мира.</a:t>
            </a:r>
          </a:p>
          <a:p>
            <a:pPr algn="just"/>
            <a:r>
              <a:rPr lang="ru-RU" dirty="0" smtClean="0"/>
              <a:t>Добро и зло. Понятие греха, раскаяния и воздаяния.</a:t>
            </a:r>
          </a:p>
          <a:p>
            <a:pPr algn="just"/>
            <a:r>
              <a:rPr lang="ru-RU" dirty="0" smtClean="0"/>
              <a:t>Человек в религиозных традициях мира.</a:t>
            </a:r>
          </a:p>
          <a:p>
            <a:pPr algn="just"/>
            <a:r>
              <a:rPr lang="ru-RU" dirty="0" smtClean="0"/>
              <a:t>Священные сооружения.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2636912"/>
            <a:ext cx="453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Искусство в религиозной культуре.</a:t>
            </a:r>
          </a:p>
          <a:p>
            <a:pPr algn="just"/>
            <a:r>
              <a:rPr lang="ru-RU" dirty="0"/>
              <a:t>История религий в России.</a:t>
            </a:r>
          </a:p>
          <a:p>
            <a:pPr algn="just"/>
            <a:r>
              <a:rPr lang="ru-RU" dirty="0" smtClean="0"/>
              <a:t>Религиозные </a:t>
            </a:r>
            <a:r>
              <a:rPr lang="ru-RU" dirty="0"/>
              <a:t>ритуалы, обычаи и обряды.</a:t>
            </a:r>
          </a:p>
          <a:p>
            <a:pPr algn="just"/>
            <a:r>
              <a:rPr lang="ru-RU" dirty="0" smtClean="0"/>
              <a:t>Паломничества </a:t>
            </a:r>
            <a:r>
              <a:rPr lang="ru-RU" dirty="0"/>
              <a:t>и святыни.</a:t>
            </a:r>
          </a:p>
          <a:p>
            <a:pPr algn="just"/>
            <a:r>
              <a:rPr lang="ru-RU" dirty="0"/>
              <a:t>Праздники и календари.</a:t>
            </a:r>
          </a:p>
          <a:p>
            <a:pPr algn="just"/>
            <a:r>
              <a:rPr lang="ru-RU" dirty="0" smtClean="0"/>
              <a:t>Религия </a:t>
            </a:r>
            <a:r>
              <a:rPr lang="ru-RU" dirty="0"/>
              <a:t>и мораль. Нравственные заповеди </a:t>
            </a:r>
            <a:r>
              <a:rPr lang="ru-RU" dirty="0" smtClean="0"/>
              <a:t> в </a:t>
            </a:r>
            <a:r>
              <a:rPr lang="ru-RU" dirty="0"/>
              <a:t>религиях мира.</a:t>
            </a:r>
          </a:p>
          <a:p>
            <a:pPr algn="just"/>
            <a:r>
              <a:rPr lang="ru-RU" dirty="0"/>
              <a:t>Милосердие, забота о слабых, взаимопомощь.</a:t>
            </a:r>
          </a:p>
          <a:p>
            <a:pPr algn="just"/>
            <a:r>
              <a:rPr lang="ru-RU" dirty="0"/>
              <a:t>Семья.</a:t>
            </a:r>
          </a:p>
          <a:p>
            <a:pPr algn="just"/>
            <a:r>
              <a:rPr lang="ru-RU" dirty="0"/>
              <a:t>Долг, свобода, ответственность, труд.</a:t>
            </a:r>
          </a:p>
          <a:p>
            <a:r>
              <a:rPr lang="ru-RU" dirty="0"/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934670"/>
            <a:ext cx="864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Любовь </a:t>
            </a:r>
            <a:r>
              <a:rPr lang="ru-RU" dirty="0"/>
              <a:t>и уважение к Отечеству. Патриотизм многонационального и многоконфессионального народа России.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8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70434" y="466929"/>
            <a:ext cx="8712968" cy="710793"/>
          </a:xfrm>
          <a:prstGeom prst="roundRect">
            <a:avLst/>
          </a:prstGeom>
          <a:gradFill flip="none" rotWithShape="1">
            <a:gsLst>
              <a:gs pos="0">
                <a:srgbClr val="FEE8E6"/>
              </a:gs>
              <a:gs pos="54000">
                <a:srgbClr val="FEE8E6"/>
              </a:gs>
              <a:gs pos="54000">
                <a:srgbClr val="FEE8E6"/>
              </a:gs>
              <a:gs pos="100000">
                <a:srgbClr val="FF9999"/>
              </a:gs>
            </a:gsLst>
            <a:lin ang="5400000" scaled="1"/>
            <a:tileRect/>
          </a:gra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9062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Модуль 3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Основы иудейской культуры: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571612"/>
            <a:ext cx="628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C000"/>
                </a:solidFill>
                <a:latin typeface="Georgia" pitchFamily="18" charset="0"/>
              </a:rPr>
              <a:t>      </a:t>
            </a:r>
            <a:r>
              <a:rPr lang="ru-RU" sz="3200" dirty="0" smtClean="0"/>
              <a:t>Модуль знакомит с основами иудейской культуры и раскрывает её значение в формировании личности иудея и его поведении в повседневной жизни, а также её влияние на историю еврейского народа и мировые религии - христианство и ислам, показывает жизнь евреев в России.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1" y="1700808"/>
            <a:ext cx="1868975" cy="2443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5516" y="629559"/>
            <a:ext cx="8712968" cy="710793"/>
          </a:xfrm>
          <a:prstGeom prst="roundRect">
            <a:avLst/>
          </a:prstGeom>
          <a:gradFill flip="none" rotWithShape="1">
            <a:gsLst>
              <a:gs pos="0">
                <a:srgbClr val="FEE8E6"/>
              </a:gs>
              <a:gs pos="54000">
                <a:srgbClr val="FEE8E6"/>
              </a:gs>
              <a:gs pos="54000">
                <a:srgbClr val="FEE8E6"/>
              </a:gs>
              <a:gs pos="100000">
                <a:srgbClr val="FF9999"/>
              </a:gs>
            </a:gsLst>
            <a:lin ang="5400000" scaled="1"/>
            <a:tileRect/>
          </a:gra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Модуль </a:t>
            </a:r>
            <a:r>
              <a:rPr lang="ru-RU" sz="2800" b="1" dirty="0" smtClean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Основы </a:t>
            </a:r>
            <a:r>
              <a:rPr lang="ru-RU" b="1" dirty="0">
                <a:solidFill>
                  <a:srgbClr val="002060"/>
                </a:solidFill>
              </a:rPr>
              <a:t>иудейской культуры: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596" y="1700808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 Выбор этого модуля разрозненно </a:t>
            </a:r>
            <a:r>
              <a:rPr lang="ru-RU" sz="2800" dirty="0"/>
              <a:t>прослеживается по всей стране. </a:t>
            </a:r>
            <a:r>
              <a:rPr lang="ru-RU" sz="2800" dirty="0" smtClean="0"/>
              <a:t>Также </a:t>
            </a:r>
            <a:r>
              <a:rPr lang="ru-RU" sz="2800" dirty="0"/>
              <a:t>модули, изучающие исламскую, буддийскую или иудейскую культуру выбирают для детей, обучающихся в национальных школах, например, в еврейской школе, где изучается </a:t>
            </a:r>
            <a:r>
              <a:rPr lang="ru-RU" sz="2800" dirty="0" smtClean="0"/>
              <a:t>иврит, еврейская литература </a:t>
            </a:r>
            <a:r>
              <a:rPr lang="ru-RU" sz="2800" dirty="0"/>
              <a:t>и история, есть смысл выбрать изучение и иудейской культуры. </a:t>
            </a:r>
            <a:r>
              <a:rPr lang="ru-RU" sz="2800" dirty="0" smtClean="0"/>
              <a:t>В Москве есть 6 еврейских школ.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71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476672"/>
            <a:ext cx="8291264" cy="720080"/>
          </a:xfrm>
          <a:prstGeom prst="roundRect">
            <a:avLst/>
          </a:prstGeom>
          <a:gradFill flip="none" rotWithShape="1">
            <a:gsLst>
              <a:gs pos="43000">
                <a:srgbClr val="DEEBF7"/>
              </a:gs>
              <a:gs pos="0">
                <a:schemeClr val="accent1">
                  <a:lumMod val="20000"/>
                  <a:lumOff val="80000"/>
                </a:schemeClr>
              </a:gs>
              <a:gs pos="7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127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0" y="164582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Модуль 4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Основы исламской культуры: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340768"/>
            <a:ext cx="6779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Этот модуль имеет широкое распространение в </a:t>
            </a:r>
            <a:r>
              <a:rPr lang="ru-RU" sz="2400" dirty="0"/>
              <a:t>местах проживания мусульман (Татарстан, Северный Кавказ</a:t>
            </a:r>
            <a:r>
              <a:rPr lang="ru-RU" sz="2400" dirty="0" smtClean="0"/>
              <a:t>).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503216"/>
            <a:ext cx="6769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Модуль </a:t>
            </a:r>
            <a:r>
              <a:rPr lang="ru-RU" sz="2400" dirty="0"/>
              <a:t>знакомит школьников с основами духовно-нравственной культуры ислама. Учащиеся узнают о жизни пророка Мухаммада, об истории появления, основах ислама и исламской этики, об обязанностях мусульман. Обращаясь к Корану и Сунне, авторы учебника подчёркивают значение этих книг как источников нравственности. Особое место в пособии уделено жизни мусульман в современной России.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" y="1772816"/>
            <a:ext cx="1824155" cy="240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5536" y="428394"/>
            <a:ext cx="8136904" cy="682685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76" y="121835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Модуль 5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Основы буддийской культуры: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7422" y="1417638"/>
            <a:ext cx="64722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3200" dirty="0" smtClean="0"/>
              <a:t>    В районе озера Байкал, в Бурятии распространен выбор этого модуля. Он в доступной для учащихся 4-х классов форме знакомит с основами буддийской культуры: её основателем, буддийским учением, нравственными ценностями, священными книгами, ритуалами, святынями, праздниками, искусством.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5" y="1628800"/>
            <a:ext cx="2072640" cy="273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5536" y="357793"/>
            <a:ext cx="8424935" cy="694943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2075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Модуль 6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Основы православной культуры: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933056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268760"/>
            <a:ext cx="6707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400" dirty="0" smtClean="0"/>
              <a:t>Этот модуль  выбирают для своих детей родители Москвы и центральной </a:t>
            </a:r>
            <a:r>
              <a:rPr lang="ru-RU" sz="2400" dirty="0"/>
              <a:t>части </a:t>
            </a:r>
            <a:r>
              <a:rPr lang="ru-RU" sz="2400" dirty="0" smtClean="0"/>
              <a:t>России.  Особую </a:t>
            </a:r>
            <a:r>
              <a:rPr lang="ru-RU" sz="2400" dirty="0"/>
              <a:t>роль в истории России, становлении и развитии ее духовности и культуры сыграло православие.  В московских школах, где изучаются русский язык, классическая литература, представители которой в большинстве своем являются носителями православной традиции, родители чаще всего выбирают изучение православной культуры, которое приведет к более глубокому пониманию </a:t>
            </a:r>
            <a:r>
              <a:rPr lang="ru-RU" sz="2400" dirty="0" smtClean="0"/>
              <a:t> языка </a:t>
            </a:r>
            <a:r>
              <a:rPr lang="ru-RU" sz="2400" dirty="0"/>
              <a:t>и литературы, </a:t>
            </a:r>
            <a:r>
              <a:rPr lang="ru-RU" sz="2400" dirty="0" smtClean="0"/>
              <a:t> истории </a:t>
            </a:r>
            <a:r>
              <a:rPr lang="ru-RU" sz="2400" dirty="0"/>
              <a:t>и искусства. </a:t>
            </a:r>
          </a:p>
        </p:txBody>
      </p:sp>
      <p:pic>
        <p:nvPicPr>
          <p:cNvPr id="2050" name="Picture 2" descr="https://booksir.by/upload/iblock/338/338a8658a73ab009698ee59b73690d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76" y="1417638"/>
            <a:ext cx="1582652" cy="23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357793"/>
            <a:ext cx="8424935" cy="694943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199" y="129200"/>
            <a:ext cx="8363272" cy="11521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Модуль 6   </a:t>
            </a:r>
            <a:r>
              <a:rPr lang="ru-RU" b="1" dirty="0">
                <a:solidFill>
                  <a:srgbClr val="002060"/>
                </a:solidFill>
              </a:rPr>
              <a:t>Основы православной культуры: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80784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Темы</a:t>
            </a:r>
            <a:r>
              <a:rPr lang="ru-RU" sz="2800" dirty="0"/>
              <a:t>, которые изучаются</a:t>
            </a:r>
            <a:r>
              <a:rPr lang="ru-RU" sz="2800" dirty="0" smtClean="0"/>
              <a:t>: </a:t>
            </a:r>
          </a:p>
          <a:p>
            <a:r>
              <a:rPr lang="ru-RU" sz="2400" dirty="0" smtClean="0"/>
              <a:t>Россия – наша Родина.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3" y="5828880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Любовь и уважение к Отечеству.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9199" y="2204864"/>
            <a:ext cx="30026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Культура и религия. </a:t>
            </a:r>
          </a:p>
          <a:p>
            <a:r>
              <a:rPr lang="ru-RU" sz="2400" dirty="0"/>
              <a:t>Библия и Евангелие. Заповеди. </a:t>
            </a:r>
          </a:p>
          <a:p>
            <a:r>
              <a:rPr lang="ru-RU" sz="2400" dirty="0"/>
              <a:t>Храм. </a:t>
            </a:r>
          </a:p>
          <a:p>
            <a:r>
              <a:rPr lang="ru-RU" sz="2400" dirty="0"/>
              <a:t>Икона. </a:t>
            </a:r>
          </a:p>
          <a:p>
            <a:r>
              <a:rPr lang="ru-RU" sz="2400" dirty="0"/>
              <a:t>Подвиг. </a:t>
            </a:r>
          </a:p>
          <a:p>
            <a:r>
              <a:rPr lang="ru-RU" sz="2400" dirty="0"/>
              <a:t>Заповеди блаженств.  Христианская семья. </a:t>
            </a:r>
          </a:p>
          <a:p>
            <a:r>
              <a:rPr lang="ru-RU" sz="2400" dirty="0"/>
              <a:t>Защита Отечества.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2204864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Человек и Бог в православии. Православное учение о человеке. </a:t>
            </a:r>
          </a:p>
          <a:p>
            <a:r>
              <a:rPr lang="ru-RU" sz="2400" dirty="0"/>
              <a:t>Милосердие и сострадание. Золотое правило этики.</a:t>
            </a:r>
          </a:p>
          <a:p>
            <a:r>
              <a:rPr lang="ru-RU" sz="2400" dirty="0"/>
              <a:t> Как христианство пришло на Русь. </a:t>
            </a:r>
          </a:p>
          <a:p>
            <a:r>
              <a:rPr lang="ru-RU" sz="2400" dirty="0"/>
              <a:t>Зачем творить добро?</a:t>
            </a:r>
          </a:p>
          <a:p>
            <a:r>
              <a:rPr lang="ru-RU" sz="2400" dirty="0"/>
              <a:t>Чудо в жизни христианина. Отношение христианина к природе</a:t>
            </a:r>
            <a:r>
              <a:rPr lang="ru-RU" sz="2400" dirty="0" smtClean="0"/>
              <a:t>.</a:t>
            </a:r>
            <a:r>
              <a:rPr lang="ru-RU" sz="2400" dirty="0"/>
              <a:t> Христианин в труде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34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332655"/>
            <a:ext cx="8589183" cy="612079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15768" y="116632"/>
            <a:ext cx="8229600" cy="1043608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Модуль 6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православной культуры: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68" y="1043608"/>
            <a:ext cx="4533464" cy="30214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4" y="4149080"/>
            <a:ext cx="3779912" cy="25304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4" y="1063048"/>
            <a:ext cx="3779912" cy="25212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74" name="Picture 2" descr="https://www.polsov.com/upload/014/u1405/d/4/62ed3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37" y="4149080"/>
            <a:ext cx="3789895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8a6d1f255fcd8597293f9ece648e5e22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53692"/>
            <a:ext cx="3274385" cy="23903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2760400" cy="33629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5113414" cy="34004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2935"/>
            <a:ext cx="4392488" cy="29283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https://im0-tub-ru.yandex.net/i?id=b80db1fd9d6fd912bbfe28f4d2b1d897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6928"/>
            <a:ext cx="2448272" cy="30603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5" y="44624"/>
            <a:ext cx="8136904" cy="54877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6" y="2711044"/>
            <a:ext cx="2232248" cy="14881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-387424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Базовые национальные ценности: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7" y="681908"/>
            <a:ext cx="3349913" cy="20690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99209"/>
            <a:ext cx="2987116" cy="25922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25" y="687286"/>
            <a:ext cx="3013992" cy="22604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46257"/>
            <a:ext cx="2590800" cy="1722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36" y="4214444"/>
            <a:ext cx="4557254" cy="25617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24" y="2235362"/>
            <a:ext cx="4287818" cy="214390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595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5536" y="357793"/>
            <a:ext cx="8424935" cy="694943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2075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Модуль 6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Основы православной культуры: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933056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418896" cy="41044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0824" y="5229200"/>
            <a:ext cx="341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Рембрандт – голландский художник. </a:t>
            </a:r>
          </a:p>
          <a:p>
            <a:r>
              <a:rPr lang="ru-RU" dirty="0" smtClean="0"/>
              <a:t>Возвращение блудного сына,</a:t>
            </a:r>
          </a:p>
          <a:p>
            <a:r>
              <a:rPr lang="ru-RU" dirty="0" smtClean="0"/>
              <a:t>1661-1669.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80561" y="5681106"/>
            <a:ext cx="382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Возвращение блудного сына. Японское искусство. </a:t>
            </a:r>
            <a:endParaRPr lang="ru-RU" dirty="0" smtClean="0"/>
          </a:p>
          <a:p>
            <a:r>
              <a:rPr lang="ru-RU" dirty="0" smtClean="0"/>
              <a:t>Автор </a:t>
            </a:r>
            <a:r>
              <a:rPr lang="ru-RU" dirty="0" err="1"/>
              <a:t>Соичи</a:t>
            </a:r>
            <a:r>
              <a:rPr lang="ru-RU" dirty="0"/>
              <a:t> </a:t>
            </a:r>
            <a:r>
              <a:rPr lang="ru-RU" dirty="0" err="1" smtClean="0"/>
              <a:t>Ватанабе</a:t>
            </a:r>
            <a:r>
              <a:rPr lang="ru-RU" dirty="0"/>
              <a:t> </a:t>
            </a:r>
            <a:r>
              <a:rPr lang="ru-RU" dirty="0" smtClean="0"/>
              <a:t>–современный художник.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156028"/>
            <a:ext cx="4475880" cy="33822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5303465" y="453504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Николай </a:t>
            </a:r>
            <a:r>
              <a:rPr lang="ru-RU" dirty="0" smtClean="0"/>
              <a:t>Лосев – русский живописец. </a:t>
            </a:r>
          </a:p>
          <a:p>
            <a:pPr algn="r"/>
            <a:r>
              <a:rPr lang="ru-RU" dirty="0" smtClean="0"/>
              <a:t>Возвращение </a:t>
            </a:r>
            <a:r>
              <a:rPr lang="ru-RU" dirty="0"/>
              <a:t>блудного </a:t>
            </a:r>
            <a:r>
              <a:rPr lang="ru-RU" dirty="0" smtClean="0"/>
              <a:t>сына, 1882.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69" y="3696118"/>
            <a:ext cx="2442192" cy="311107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684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476672"/>
            <a:ext cx="8280920" cy="554461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8376" y="548680"/>
            <a:ext cx="81472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«Самая </a:t>
            </a:r>
            <a:r>
              <a:rPr lang="ru-RU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большая ценность, которой награждает человека искусство, — это ценность доброты. Имея дар понимать искусство, человек становится нравственно лучше, а следовательно,  счастливее. Ибо, понимая мир, окружающих его людей, прошлое и далёкое, человек легче дружит с другими людьми, с другими культурами, с другими национальностями, ему легче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жить».</a:t>
            </a:r>
            <a:endParaRPr lang="ru-RU" sz="3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pPr algn="r"/>
            <a:r>
              <a:rPr lang="ru-RU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Дмитрий Сергеевич Лихачёв</a:t>
            </a:r>
          </a:p>
        </p:txBody>
      </p:sp>
    </p:spTree>
    <p:extLst>
      <p:ext uri="{BB962C8B-B14F-4D97-AF65-F5344CB8AC3E}">
        <p14:creationId xmlns:p14="http://schemas.microsoft.com/office/powerpoint/2010/main" val="4563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7504" y="5456239"/>
            <a:ext cx="8875898" cy="1141114"/>
          </a:xfrm>
          <a:prstGeom prst="roundRect">
            <a:avLst/>
          </a:prstGeom>
          <a:gradFill flip="none" rotWithShape="1">
            <a:gsLst>
              <a:gs pos="0">
                <a:srgbClr val="FEE8E6"/>
              </a:gs>
              <a:gs pos="54000">
                <a:srgbClr val="FEE8E6"/>
              </a:gs>
              <a:gs pos="54000">
                <a:srgbClr val="FEE8E6"/>
              </a:gs>
              <a:gs pos="100000">
                <a:srgbClr val="FF9999"/>
              </a:gs>
            </a:gsLst>
            <a:lin ang="5400000" scaled="1"/>
            <a:tileRect/>
          </a:gra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66929"/>
            <a:ext cx="8875898" cy="1449903"/>
          </a:xfrm>
          <a:prstGeom prst="roundRect">
            <a:avLst/>
          </a:prstGeom>
          <a:gradFill flip="none" rotWithShape="1">
            <a:gsLst>
              <a:gs pos="0">
                <a:srgbClr val="FEE8E6"/>
              </a:gs>
              <a:gs pos="54000">
                <a:srgbClr val="FEE8E6"/>
              </a:gs>
              <a:gs pos="54000">
                <a:srgbClr val="FEE8E6"/>
              </a:gs>
              <a:gs pos="100000">
                <a:srgbClr val="FF9999"/>
              </a:gs>
            </a:gsLst>
            <a:lin ang="5400000" scaled="1"/>
            <a:tileRect/>
          </a:gra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126"/>
            <a:ext cx="8659874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результате освоения данного курса школьниками должны быть усвоены следующие смыслы: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7814" y="1916832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r>
              <a:rPr lang="ru-RU" sz="3200" dirty="0" smtClean="0"/>
              <a:t>каждая культура имеет собственный контекст и свою логику 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r>
              <a:rPr lang="ru-RU" sz="3200" dirty="0" smtClean="0"/>
              <a:t>ни одна культура не может быть лучше другой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r>
              <a:rPr lang="ru-RU" sz="3200" dirty="0" smtClean="0"/>
              <a:t>каждая культура обладает значимым для развития человечества  ценностным содержанием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57021" y="545623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Курс будут вести учителя начальных или средних классов Вашей школы.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7814" y="2012069"/>
            <a:ext cx="7810650" cy="9128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4326" y="3020181"/>
            <a:ext cx="7810650" cy="9128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34326" y="4028293"/>
            <a:ext cx="7810650" cy="136404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/>
              <a:t>Учителя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183869"/>
              </p:ext>
            </p:extLst>
          </p:nvPr>
        </p:nvGraphicFramePr>
        <p:xfrm>
          <a:off x="607618" y="980728"/>
          <a:ext cx="7887453" cy="5742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9866">
                  <a:extLst>
                    <a:ext uri="{9D8B030D-6E8A-4147-A177-3AD203B41FA5}">
                      <a16:colId xmlns:a16="http://schemas.microsoft.com/office/drawing/2014/main" val="2142888785"/>
                    </a:ext>
                  </a:extLst>
                </a:gridCol>
                <a:gridCol w="4627587">
                  <a:extLst>
                    <a:ext uri="{9D8B030D-6E8A-4147-A177-3AD203B41FA5}">
                      <a16:colId xmlns:a16="http://schemas.microsoft.com/office/drawing/2014/main" val="1597163899"/>
                    </a:ext>
                  </a:extLst>
                </a:gridCol>
              </a:tblGrid>
              <a:tr h="33971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Основы православной культуры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" marR="6045" marT="616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>
                          <a:effectLst/>
                        </a:rPr>
                        <a:t>Илларионова Т.В., </a:t>
                      </a:r>
                      <a:endParaRPr lang="ru-RU" sz="1100" dirty="0"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>
                          <a:effectLst/>
                        </a:rPr>
                        <a:t>Скворцова О.С., </a:t>
                      </a:r>
                      <a:endParaRPr lang="ru-RU" sz="1100" dirty="0"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 err="1">
                          <a:effectLst/>
                        </a:rPr>
                        <a:t>Зинчеева</a:t>
                      </a:r>
                      <a:r>
                        <a:rPr lang="ru-RU" sz="2700" kern="1200" dirty="0">
                          <a:effectLst/>
                        </a:rPr>
                        <a:t> Е.Ю., </a:t>
                      </a:r>
                      <a:endParaRPr lang="ru-RU" sz="1100" dirty="0"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 err="1">
                          <a:effectLst/>
                        </a:rPr>
                        <a:t>Коровкина</a:t>
                      </a:r>
                      <a:r>
                        <a:rPr lang="ru-RU" sz="2700" kern="1200" dirty="0">
                          <a:effectLst/>
                        </a:rPr>
                        <a:t> И.К.,</a:t>
                      </a:r>
                      <a:endParaRPr lang="ru-RU" sz="1100" dirty="0"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>
                          <a:effectLst/>
                        </a:rPr>
                        <a:t> Финагенова В.В., </a:t>
                      </a:r>
                      <a:endParaRPr lang="ru-RU" sz="1100" dirty="0"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 err="1">
                          <a:effectLst/>
                        </a:rPr>
                        <a:t>Хализева</a:t>
                      </a:r>
                      <a:r>
                        <a:rPr lang="ru-RU" sz="2700" kern="1200" dirty="0">
                          <a:effectLst/>
                        </a:rPr>
                        <a:t> И.Н., </a:t>
                      </a:r>
                      <a:endParaRPr lang="ru-RU" sz="1100" dirty="0"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>
                          <a:effectLst/>
                        </a:rPr>
                        <a:t>Гришина Ю.В</a:t>
                      </a:r>
                      <a:r>
                        <a:rPr lang="ru-RU" sz="2700" kern="1200" dirty="0" smtClean="0">
                          <a:effectLst/>
                        </a:rPr>
                        <a:t>.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 smtClean="0">
                          <a:effectLst/>
                        </a:rPr>
                        <a:t>Агафонова С.И.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 smtClean="0">
                          <a:effectLst/>
                        </a:rPr>
                        <a:t>Антошкина Н.И.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" marR="6045" marT="6168" marB="0" anchor="ctr"/>
                </a:tc>
                <a:extLst>
                  <a:ext uri="{0D108BD9-81ED-4DB2-BD59-A6C34878D82A}">
                    <a16:rowId xmlns:a16="http://schemas.microsoft.com/office/drawing/2014/main" val="3996968157"/>
                  </a:ext>
                </a:extLst>
              </a:tr>
              <a:tr h="7154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Основы мировых религиозных культур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" marR="6045" marT="616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 err="1" smtClean="0">
                          <a:effectLst/>
                        </a:rPr>
                        <a:t>Ускова</a:t>
                      </a:r>
                      <a:r>
                        <a:rPr lang="ru-RU" sz="2700" kern="1200" dirty="0" smtClean="0">
                          <a:effectLst/>
                        </a:rPr>
                        <a:t> Е.П</a:t>
                      </a:r>
                      <a:r>
                        <a:rPr lang="ru-RU" sz="2700" kern="1200" dirty="0" smtClean="0">
                          <a:effectLst/>
                        </a:rPr>
                        <a:t>.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Плиско</a:t>
                      </a:r>
                      <a:r>
                        <a:rPr lang="ru-RU" sz="27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" marR="6045" marT="6168" marB="0" anchor="ctr"/>
                </a:tc>
                <a:extLst>
                  <a:ext uri="{0D108BD9-81ED-4DB2-BD59-A6C34878D82A}">
                    <a16:rowId xmlns:a16="http://schemas.microsoft.com/office/drawing/2014/main" val="858037129"/>
                  </a:ext>
                </a:extLst>
              </a:tr>
              <a:tr h="63995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Основы светской этики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" marR="6045" marT="616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Королева</a:t>
                      </a:r>
                      <a:r>
                        <a:rPr lang="ru-RU" sz="27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С.И</a:t>
                      </a:r>
                      <a:r>
                        <a:rPr lang="ru-RU" sz="27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Козлова М.Н.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" marR="6045" marT="6168" marB="0" anchor="ctr"/>
                </a:tc>
                <a:extLst>
                  <a:ext uri="{0D108BD9-81ED-4DB2-BD59-A6C34878D82A}">
                    <a16:rowId xmlns:a16="http://schemas.microsoft.com/office/drawing/2014/main" val="92696852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837981" y="-50944"/>
            <a:ext cx="14529107" cy="49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23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3315606" cy="511256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707904" y="476672"/>
            <a:ext cx="5256584" cy="1258749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Где еще можно посмотреть информацию об ОРКСЭ?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1916832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 интернете в электронном виде размещена книга для родителей «Основы религиозных культур и светской этики». 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Сайт школы / раздел «</a:t>
            </a:r>
            <a:r>
              <a:rPr lang="ru-RU" dirty="0"/>
              <a:t>Д</a:t>
            </a:r>
            <a:r>
              <a:rPr lang="ru-RU" dirty="0" smtClean="0"/>
              <a:t>ополнительные сведения» или «Обучение </a:t>
            </a:r>
            <a:r>
              <a:rPr lang="ru-RU" smtClean="0"/>
              <a:t>в школе» </a:t>
            </a:r>
            <a:r>
              <a:rPr lang="ru-RU" dirty="0" smtClean="0"/>
              <a:t>/ ОРКСЭ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Сайт «Городского методического центра Департамента образования и науки города Москвы» / раздел Начальная школа / ОРКСЭ / Информация для 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6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886700" cy="1325563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Благодарим за внимание.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2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1560" y="188640"/>
            <a:ext cx="7920880" cy="1368152"/>
          </a:xfrm>
          <a:prstGeom prst="roundRect">
            <a:avLst/>
          </a:prstGeom>
          <a:gradFill flip="none" rotWithShape="1">
            <a:gsLst>
              <a:gs pos="0">
                <a:srgbClr val="FEE8E6"/>
              </a:gs>
              <a:gs pos="54000">
                <a:srgbClr val="FEE8E6"/>
              </a:gs>
              <a:gs pos="54000">
                <a:srgbClr val="FEE8E6"/>
              </a:gs>
              <a:gs pos="100000">
                <a:srgbClr val="FF9999"/>
              </a:gs>
            </a:gsLst>
            <a:lin ang="5400000" scaled="1"/>
            <a:tileRect/>
          </a:gra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0" y="277526"/>
            <a:ext cx="9114280" cy="11903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Вопрос духовно-нравственного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воспитания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детей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является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одной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из ключевых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проблем современного общества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41531"/>
            <a:ext cx="3904219" cy="24482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9531"/>
            <a:ext cx="3625286" cy="24216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09120"/>
            <a:ext cx="3278138" cy="19668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56" y="4239601"/>
            <a:ext cx="3763933" cy="25059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1709531"/>
            <a:ext cx="8784976" cy="5148469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780927"/>
            <a:ext cx="7735814" cy="278226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99220"/>
            <a:ext cx="7776864" cy="37856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254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594" y="646973"/>
            <a:ext cx="8229600" cy="11430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12258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Родители,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учителя и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общественность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осознают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необходимость введения данного курса для улучшения нравственности подрастающего поколения. </a:t>
            </a:r>
            <a:r>
              <a:rPr lang="ru-RU" dirty="0"/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41128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18466" y="4738063"/>
            <a:ext cx="7802006" cy="973490"/>
          </a:xfrm>
          <a:prstGeom prst="rect">
            <a:avLst/>
          </a:prstGeom>
          <a:gradFill>
            <a:gsLst>
              <a:gs pos="0">
                <a:srgbClr val="FEE8E6"/>
              </a:gs>
              <a:gs pos="63000">
                <a:srgbClr val="FEE8E6"/>
              </a:gs>
              <a:gs pos="100000">
                <a:srgbClr val="FFCCCC"/>
              </a:gs>
            </a:gsLst>
            <a:lin ang="5400000" scaled="1"/>
          </a:gradFill>
          <a:ln w="254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8466" y="3643240"/>
            <a:ext cx="7802006" cy="973490"/>
          </a:xfrm>
          <a:prstGeom prst="rect">
            <a:avLst/>
          </a:prstGeom>
          <a:gradFill>
            <a:gsLst>
              <a:gs pos="0">
                <a:srgbClr val="FEE8E6"/>
              </a:gs>
              <a:gs pos="63000">
                <a:srgbClr val="FEE8E6"/>
              </a:gs>
              <a:gs pos="100000">
                <a:srgbClr val="FFCCCC"/>
              </a:gs>
            </a:gsLst>
            <a:lin ang="5400000" scaled="1"/>
          </a:gradFill>
          <a:ln w="254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7232" y="2132856"/>
            <a:ext cx="8280920" cy="1291603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56792"/>
            <a:ext cx="8280920" cy="43204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671" y="524935"/>
            <a:ext cx="8424935" cy="72008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79" y="313475"/>
            <a:ext cx="8352927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Цель комплексного учебного курса ОРКСЭ: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192" y="1496499"/>
            <a:ext cx="797226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latin typeface="+mj-lt"/>
              </a:rPr>
              <a:t>духовно-нравственное воспитание учащихся;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0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2800" b="1" dirty="0" smtClean="0">
                <a:latin typeface="+mj-lt"/>
              </a:rPr>
              <a:t>формирование поликультурной компетентности </a:t>
            </a:r>
            <a:r>
              <a:rPr lang="ru-RU" sz="2000" b="1" dirty="0" smtClean="0"/>
              <a:t>(наличие знаний, опыта и навыков, нужных для эффективной деятельности в области культуры):</a:t>
            </a:r>
            <a:endParaRPr lang="ru-RU" sz="2000" b="1" dirty="0" smtClean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0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    </a:t>
            </a:r>
            <a:r>
              <a:rPr lang="ru-RU" sz="2800" b="1" dirty="0" smtClean="0">
                <a:latin typeface="+mj-lt"/>
              </a:rPr>
              <a:t>знание и принятие человеком </a:t>
            </a:r>
          </a:p>
          <a:p>
            <a:r>
              <a:rPr lang="ru-RU" sz="2800" b="1" dirty="0" smtClean="0">
                <a:latin typeface="+mj-lt"/>
              </a:rPr>
              <a:t>    культурного и религиозного разнообразия мира;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    </a:t>
            </a:r>
            <a:r>
              <a:rPr lang="ru-RU" sz="2800" b="1" dirty="0" smtClean="0">
                <a:latin typeface="+mj-lt"/>
              </a:rPr>
              <a:t>доброжелательное отношение </a:t>
            </a:r>
          </a:p>
          <a:p>
            <a:r>
              <a:rPr lang="ru-RU" sz="2800" b="1" dirty="0" smtClean="0">
                <a:latin typeface="+mj-lt"/>
              </a:rPr>
              <a:t>    к носителям той или иной культуры</a:t>
            </a:r>
            <a:r>
              <a:rPr lang="ru-RU" sz="3200" b="1" dirty="0" smtClean="0">
                <a:latin typeface="+mj-lt"/>
              </a:rPr>
              <a:t>.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453848"/>
            <a:ext cx="3240360" cy="1214017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адачи курса: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7236" y="1802235"/>
            <a:ext cx="7358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dirty="0" smtClean="0"/>
              <a:t>формирование ценностно-смысловых и мировоззренческих основ, обеспечивающих целостное восприятие отечественной истории и культуры;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556792"/>
            <a:ext cx="7471742" cy="230425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01091" y="2610369"/>
            <a:ext cx="6768752" cy="403015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5083" y="1396353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dirty="0"/>
              <a:t>развитие способностей общения в поликультурной среде.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97308"/>
            <a:ext cx="3240360" cy="1214017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47806" cy="16906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Задачи курса: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2857457"/>
            <a:ext cx="6291431" cy="35336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47083" y="1268759"/>
            <a:ext cx="6552728" cy="149234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7504" y="245007"/>
            <a:ext cx="8136904" cy="54877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Культурологический подход: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80" y="3789040"/>
            <a:ext cx="4108036" cy="27400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0" y="899341"/>
            <a:ext cx="4118272" cy="27455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3" y="3789040"/>
            <a:ext cx="2779018" cy="26495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2" descr="http://www.art-katalog.com/upload/gallery/16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9612" y="1083608"/>
            <a:ext cx="3937572" cy="231380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4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4399</TotalTime>
  <Words>1396</Words>
  <Application>Microsoft Office PowerPoint</Application>
  <PresentationFormat>Экран (4:3)</PresentationFormat>
  <Paragraphs>200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等线</vt:lpstr>
      <vt:lpstr>Georgia</vt:lpstr>
      <vt:lpstr>Times New Roman</vt:lpstr>
      <vt:lpstr>Тема Office</vt:lpstr>
      <vt:lpstr>ОСНОВЫ  РЕЛИГИОЗНЫХ КУЛЬТУР  и СВЕТСКОЙ ЭТИКИ</vt:lpstr>
      <vt:lpstr>Современный национальный        воспитательный идеал:</vt:lpstr>
      <vt:lpstr>Презентация PowerPoint</vt:lpstr>
      <vt:lpstr>Вопрос духовно-нравственного воспитания  детей является одной из ключевых проблем современного общества</vt:lpstr>
      <vt:lpstr>Презентация PowerPoint</vt:lpstr>
      <vt:lpstr>Цель комплексного учебного курса ОРКСЭ:</vt:lpstr>
      <vt:lpstr>Задачи курса:</vt:lpstr>
      <vt:lpstr>Задачи курса:</vt:lpstr>
      <vt:lpstr>Культурологический подход:</vt:lpstr>
      <vt:lpstr>Основы культурологического подхода:</vt:lpstr>
      <vt:lpstr>общекультурному развитию человека,   повышает его творческий потенциал,   обогащает внутренний мир. </vt:lpstr>
      <vt:lpstr>Почему курс ОРКСЭ изучается в 4 классе? </vt:lpstr>
      <vt:lpstr>Презентация PowerPoint</vt:lpstr>
      <vt:lpstr>Урок будет проходить один раз в неделю, итого – 34 урока за учебный год</vt:lpstr>
      <vt:lpstr>Курс состоит из 6 модулей (предметов):</vt:lpstr>
      <vt:lpstr>Как построен каждый модуль:</vt:lpstr>
      <vt:lpstr>Модуль 1  Основы светской этики:</vt:lpstr>
      <vt:lpstr>Модуль 1 Основы светской этики:</vt:lpstr>
      <vt:lpstr>Модуль 1  Основы светской этики:</vt:lpstr>
      <vt:lpstr> Модуль 2 Основы мировых религиозных культур  или Основы  религиозных культур народов России  (в новых ФГОСах):</vt:lpstr>
      <vt:lpstr>Модуль 2  Основы мировых религиозных культур  или Основы  религиозных культур народов России  (в новых ФГОСах):</vt:lpstr>
      <vt:lpstr>Модуль 3 Основы иудейской культуры:</vt:lpstr>
      <vt:lpstr>Модуль 3 Основы иудейской культуры:</vt:lpstr>
      <vt:lpstr>Модуль 4 Основы исламской культуры:</vt:lpstr>
      <vt:lpstr>Модуль 5 Основы буддийской культуры:</vt:lpstr>
      <vt:lpstr>Модуль 6 Основы православной культуры:</vt:lpstr>
      <vt:lpstr>Модуль 6   Основы православной культуры:</vt:lpstr>
      <vt:lpstr>Модуль 6   Основы православной культуры:</vt:lpstr>
      <vt:lpstr>Презентация PowerPoint</vt:lpstr>
      <vt:lpstr>Модуль 6 Основы православной культуры:</vt:lpstr>
      <vt:lpstr>Презентация PowerPoint</vt:lpstr>
      <vt:lpstr> В результате освоения данного курса школьниками должны быть усвоены следующие смыслы:</vt:lpstr>
      <vt:lpstr>Учителя</vt:lpstr>
      <vt:lpstr>Презентация PowerPoint</vt:lpstr>
      <vt:lpstr>Благодарим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 РЕЛИГИОЗНОЙ КУЛЬТУРЫ  и СВЕТСКОЙ ЭТИКИ</dc:title>
  <dc:creator>Нина</dc:creator>
  <cp:lastModifiedBy>Позднякова Лариса Владимировна</cp:lastModifiedBy>
  <cp:revision>182</cp:revision>
  <dcterms:created xsi:type="dcterms:W3CDTF">2014-02-08T14:07:33Z</dcterms:created>
  <dcterms:modified xsi:type="dcterms:W3CDTF">2023-02-09T14:10:48Z</dcterms:modified>
</cp:coreProperties>
</file>