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EA964-BA87-4CCA-801C-96BB808A2DA6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75A1E5-67DB-4056-AB45-AFB72FCD64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81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BE7E62-FCF1-4810-883D-E1F8939C18FA}" type="slidenum">
              <a:rPr lang="ru-RU" altLang="ru-RU" smtClean="0"/>
              <a:pPr eaLnBrk="1" hangingPunct="1"/>
              <a:t>2</a:t>
            </a:fld>
            <a:endParaRPr lang="ru-RU" altLang="ru-RU" smtClean="0"/>
          </a:p>
        </p:txBody>
      </p:sp>
      <p:sp>
        <p:nvSpPr>
          <p:cNvPr id="1116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8C433A-AFC8-42F8-8669-664B28E51507}" type="slidenum">
              <a:rPr lang="ru-RU" altLang="ru-RU" smtClean="0"/>
              <a:pPr eaLnBrk="1" hangingPunct="1"/>
              <a:t>11</a:t>
            </a:fld>
            <a:endParaRPr lang="ru-RU" altLang="ru-RU" smtClean="0"/>
          </a:p>
        </p:txBody>
      </p:sp>
      <p:sp>
        <p:nvSpPr>
          <p:cNvPr id="1208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7221E7-1EE2-4395-BEC1-1D2431192543}" type="slidenum">
              <a:rPr lang="ru-RU" altLang="ru-RU" smtClean="0"/>
              <a:pPr eaLnBrk="1" hangingPunct="1"/>
              <a:t>12</a:t>
            </a:fld>
            <a:endParaRPr lang="ru-RU" altLang="ru-RU" smtClean="0"/>
          </a:p>
        </p:txBody>
      </p:sp>
      <p:sp>
        <p:nvSpPr>
          <p:cNvPr id="1218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15453D-2462-4AD0-AD69-7F266134B181}" type="slidenum">
              <a:rPr lang="ru-RU" altLang="ru-RU" smtClean="0"/>
              <a:pPr eaLnBrk="1" hangingPunct="1"/>
              <a:t>3</a:t>
            </a:fld>
            <a:endParaRPr lang="ru-RU" altLang="ru-RU" smtClean="0"/>
          </a:p>
        </p:txBody>
      </p:sp>
      <p:sp>
        <p:nvSpPr>
          <p:cNvPr id="1126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79684A-27C1-4289-AB83-15329E1B9E96}" type="slidenum">
              <a:rPr lang="ru-RU" altLang="ru-RU" smtClean="0"/>
              <a:pPr eaLnBrk="1" hangingPunct="1"/>
              <a:t>4</a:t>
            </a:fld>
            <a:endParaRPr lang="ru-RU" altLang="ru-RU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926AD2-DF77-4A81-8A5F-021931C5F18D}" type="slidenum">
              <a:rPr lang="ru-RU" altLang="ru-RU" smtClean="0"/>
              <a:pPr eaLnBrk="1" hangingPunct="1"/>
              <a:t>5</a:t>
            </a:fld>
            <a:endParaRPr lang="ru-RU" altLang="ru-RU" smtClean="0"/>
          </a:p>
        </p:txBody>
      </p:sp>
      <p:sp>
        <p:nvSpPr>
          <p:cNvPr id="1146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D4B007-AD3B-4ADC-AE14-DB63A4920765}" type="slidenum">
              <a:rPr lang="ru-RU" altLang="ru-RU" smtClean="0"/>
              <a:pPr eaLnBrk="1" hangingPunct="1"/>
              <a:t>6</a:t>
            </a:fld>
            <a:endParaRPr lang="ru-RU" altLang="ru-RU" smtClean="0"/>
          </a:p>
        </p:txBody>
      </p:sp>
      <p:sp>
        <p:nvSpPr>
          <p:cNvPr id="1157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82F42D-DD1E-428C-9D10-EA71FEEDA54D}" type="slidenum">
              <a:rPr lang="ru-RU" altLang="ru-RU" smtClean="0"/>
              <a:pPr eaLnBrk="1" hangingPunct="1"/>
              <a:t>7</a:t>
            </a:fld>
            <a:endParaRPr lang="ru-RU" altLang="ru-RU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ED66E3-3EFB-49D8-86E8-E8477A8B5630}" type="slidenum">
              <a:rPr lang="ru-RU" altLang="ru-RU" smtClean="0"/>
              <a:pPr eaLnBrk="1" hangingPunct="1"/>
              <a:t>8</a:t>
            </a:fld>
            <a:endParaRPr lang="ru-RU" altLang="ru-RU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3D5ECE-76BC-4FAD-911C-7C944BB194D4}" type="slidenum">
              <a:rPr lang="ru-RU" altLang="ru-RU" smtClean="0"/>
              <a:pPr eaLnBrk="1" hangingPunct="1"/>
              <a:t>9</a:t>
            </a:fld>
            <a:endParaRPr lang="ru-RU" altLang="ru-RU" smtClean="0"/>
          </a:p>
        </p:txBody>
      </p:sp>
      <p:sp>
        <p:nvSpPr>
          <p:cNvPr id="1187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671788-4BE7-49AD-AB39-1A0D338E02A6}" type="slidenum">
              <a:rPr lang="ru-RU" altLang="ru-RU" smtClean="0"/>
              <a:pPr eaLnBrk="1" hangingPunct="1"/>
              <a:t>10</a:t>
            </a:fld>
            <a:endParaRPr lang="ru-RU" altLang="ru-RU" smtClean="0"/>
          </a:p>
        </p:txBody>
      </p:sp>
      <p:sp>
        <p:nvSpPr>
          <p:cNvPr id="1198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DAA3-1719-4B46-A3C4-62FB3808180A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D670-B7B0-48B0-8D0A-9C2BF7DC5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90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DAA3-1719-4B46-A3C4-62FB3808180A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D670-B7B0-48B0-8D0A-9C2BF7DC5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76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DAA3-1719-4B46-A3C4-62FB3808180A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D670-B7B0-48B0-8D0A-9C2BF7DC5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97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DAA3-1719-4B46-A3C4-62FB3808180A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D670-B7B0-48B0-8D0A-9C2BF7DC5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87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DAA3-1719-4B46-A3C4-62FB3808180A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D670-B7B0-48B0-8D0A-9C2BF7DC5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622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DAA3-1719-4B46-A3C4-62FB3808180A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D670-B7B0-48B0-8D0A-9C2BF7DC5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10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DAA3-1719-4B46-A3C4-62FB3808180A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D670-B7B0-48B0-8D0A-9C2BF7DC5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758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DAA3-1719-4B46-A3C4-62FB3808180A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D670-B7B0-48B0-8D0A-9C2BF7DC5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61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DAA3-1719-4B46-A3C4-62FB3808180A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D670-B7B0-48B0-8D0A-9C2BF7DC5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885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DAA3-1719-4B46-A3C4-62FB3808180A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D670-B7B0-48B0-8D0A-9C2BF7DC5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639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DAA3-1719-4B46-A3C4-62FB3808180A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D670-B7B0-48B0-8D0A-9C2BF7DC5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899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0DAA3-1719-4B46-A3C4-62FB3808180A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2D670-B7B0-48B0-8D0A-9C2BF7DC5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28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1A2C28-C5D0-4CFA-9192-4AB1D44966A3}" type="slidenum">
              <a:rPr lang="ru-RU" altLang="ru-RU" smtClean="0"/>
              <a:pPr eaLnBrk="1" hangingPunct="1"/>
              <a:t>1</a:t>
            </a:fld>
            <a:endParaRPr lang="ru-RU" altLang="ru-RU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313" y="1114425"/>
            <a:ext cx="8723312" cy="2559050"/>
          </a:xfrm>
        </p:spPr>
        <p:txBody>
          <a:bodyPr/>
          <a:lstStyle/>
          <a:p>
            <a:pPr eaLnBrk="1" hangingPunct="1"/>
            <a:r>
              <a:rPr lang="ru-RU" altLang="ru-RU" sz="6600" b="1" dirty="0" smtClean="0">
                <a:solidFill>
                  <a:schemeClr val="accent2"/>
                </a:solidFill>
              </a:rPr>
              <a:t>Сжатие файлов. Архиваторы</a:t>
            </a:r>
            <a:endParaRPr lang="ru-RU" altLang="ru-RU" sz="6600" b="1" dirty="0" smtClean="0">
              <a:solidFill>
                <a:schemeClr val="accent2"/>
              </a:solidFill>
            </a:endParaRP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952875"/>
            <a:ext cx="8331200" cy="9064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ru-RU" altLang="ru-RU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337061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1DD504-D378-4B6C-9188-B9B2CFF851D2}" type="slidenum">
              <a:rPr lang="ru-RU" altLang="ru-RU" smtClean="0"/>
              <a:pPr eaLnBrk="1" hangingPunct="1"/>
              <a:t>10</a:t>
            </a:fld>
            <a:endParaRPr lang="ru-RU" altLang="ru-RU" smtClean="0"/>
          </a:p>
        </p:txBody>
      </p:sp>
      <p:sp>
        <p:nvSpPr>
          <p:cNvPr id="59395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396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000" b="1"/>
              <a:t>Архиватор </a:t>
            </a:r>
            <a:r>
              <a:rPr lang="en-US" altLang="ru-RU" sz="3000" b="1"/>
              <a:t>WinRAR: </a:t>
            </a:r>
            <a:r>
              <a:rPr lang="ru-RU" altLang="ru-RU" sz="3000" b="1"/>
              <a:t>упаковка</a:t>
            </a:r>
          </a:p>
        </p:txBody>
      </p:sp>
      <p:pic>
        <p:nvPicPr>
          <p:cNvPr id="901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1338263"/>
            <a:ext cx="2409825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7" name="AutoShape 5"/>
          <p:cNvSpPr>
            <a:spLocks noChangeArrowheads="1"/>
          </p:cNvSpPr>
          <p:nvPr/>
        </p:nvSpPr>
        <p:spPr bwMode="auto">
          <a:xfrm>
            <a:off x="390525" y="896938"/>
            <a:ext cx="858838" cy="373062"/>
          </a:xfrm>
          <a:prstGeom prst="wedgeRoundRectCallout">
            <a:avLst>
              <a:gd name="adj1" fmla="val 49444"/>
              <a:gd name="adj2" fmla="val 200213"/>
              <a:gd name="adj3" fmla="val 16667"/>
            </a:avLst>
          </a:prstGeom>
          <a:solidFill>
            <a:srgbClr val="D1D1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1600" b="1"/>
              <a:t>ЛКМ</a:t>
            </a:r>
          </a:p>
        </p:txBody>
      </p:sp>
      <p:pic>
        <p:nvPicPr>
          <p:cNvPr id="9011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5" y="1851025"/>
            <a:ext cx="393382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9" name="AutoShape 7"/>
          <p:cNvSpPr>
            <a:spLocks noChangeArrowheads="1"/>
          </p:cNvSpPr>
          <p:nvPr/>
        </p:nvSpPr>
        <p:spPr bwMode="auto">
          <a:xfrm>
            <a:off x="3382963" y="2892425"/>
            <a:ext cx="1042987" cy="622300"/>
          </a:xfrm>
          <a:prstGeom prst="wedgeRoundRectCallout">
            <a:avLst>
              <a:gd name="adj1" fmla="val 90333"/>
              <a:gd name="adj2" fmla="val 117856"/>
              <a:gd name="adj3" fmla="val 16667"/>
            </a:avLst>
          </a:prstGeom>
          <a:solidFill>
            <a:srgbClr val="D1D1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1600" b="1"/>
              <a:t>тип архива</a:t>
            </a:r>
          </a:p>
        </p:txBody>
      </p:sp>
      <p:sp>
        <p:nvSpPr>
          <p:cNvPr id="90121" name="AutoShape 9"/>
          <p:cNvSpPr>
            <a:spLocks noChangeArrowheads="1"/>
          </p:cNvSpPr>
          <p:nvPr/>
        </p:nvSpPr>
        <p:spPr bwMode="auto">
          <a:xfrm>
            <a:off x="8113713" y="3898900"/>
            <a:ext cx="858837" cy="373063"/>
          </a:xfrm>
          <a:prstGeom prst="wedgeRoundRectCallout">
            <a:avLst>
              <a:gd name="adj1" fmla="val -125972"/>
              <a:gd name="adj2" fmla="val -5319"/>
              <a:gd name="adj3" fmla="val 16667"/>
            </a:avLst>
          </a:prstGeom>
          <a:solidFill>
            <a:srgbClr val="D1D1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1600" b="1"/>
              <a:t>SFX</a:t>
            </a:r>
            <a:endParaRPr lang="ru-RU" sz="1600" b="1"/>
          </a:p>
        </p:txBody>
      </p:sp>
      <p:sp>
        <p:nvSpPr>
          <p:cNvPr id="90122" name="AutoShape 10"/>
          <p:cNvSpPr>
            <a:spLocks noChangeArrowheads="1"/>
          </p:cNvSpPr>
          <p:nvPr/>
        </p:nvSpPr>
        <p:spPr bwMode="auto">
          <a:xfrm>
            <a:off x="2027238" y="5091113"/>
            <a:ext cx="1855787" cy="593725"/>
          </a:xfrm>
          <a:prstGeom prst="wedgeRoundRectCallout">
            <a:avLst>
              <a:gd name="adj1" fmla="val 100981"/>
              <a:gd name="adj2" fmla="val -57755"/>
              <a:gd name="adj3" fmla="val 16667"/>
            </a:avLst>
          </a:prstGeom>
          <a:solidFill>
            <a:srgbClr val="D1D1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1600" b="1"/>
              <a:t>многотомные архивы</a:t>
            </a:r>
          </a:p>
        </p:txBody>
      </p:sp>
      <p:sp>
        <p:nvSpPr>
          <p:cNvPr id="90123" name="AutoShape 11"/>
          <p:cNvSpPr>
            <a:spLocks noChangeArrowheads="1"/>
          </p:cNvSpPr>
          <p:nvPr/>
        </p:nvSpPr>
        <p:spPr bwMode="auto">
          <a:xfrm>
            <a:off x="6386513" y="1119188"/>
            <a:ext cx="1282700" cy="373062"/>
          </a:xfrm>
          <a:prstGeom prst="wedgeRoundRectCallout">
            <a:avLst>
              <a:gd name="adj1" fmla="val -4333"/>
              <a:gd name="adj2" fmla="val 296810"/>
              <a:gd name="adj3" fmla="val 16667"/>
            </a:avLst>
          </a:prstGeom>
          <a:solidFill>
            <a:srgbClr val="D1D1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1600" b="1"/>
              <a:t>пароль</a:t>
            </a:r>
          </a:p>
        </p:txBody>
      </p:sp>
      <p:sp>
        <p:nvSpPr>
          <p:cNvPr id="90124" name="AutoShape 12"/>
          <p:cNvSpPr>
            <a:spLocks noChangeArrowheads="1"/>
          </p:cNvSpPr>
          <p:nvPr/>
        </p:nvSpPr>
        <p:spPr bwMode="auto">
          <a:xfrm>
            <a:off x="3548063" y="1117600"/>
            <a:ext cx="1042987" cy="622300"/>
          </a:xfrm>
          <a:prstGeom prst="wedgeRoundRectCallout">
            <a:avLst>
              <a:gd name="adj1" fmla="val 73440"/>
              <a:gd name="adj2" fmla="val 235204"/>
              <a:gd name="adj3" fmla="val 16667"/>
            </a:avLst>
          </a:prstGeom>
          <a:solidFill>
            <a:srgbClr val="D1D1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1600" b="1"/>
              <a:t>имя архива</a:t>
            </a:r>
          </a:p>
        </p:txBody>
      </p:sp>
    </p:spTree>
    <p:extLst>
      <p:ext uri="{BB962C8B-B14F-4D97-AF65-F5344CB8AC3E}">
        <p14:creationId xmlns:p14="http://schemas.microsoft.com/office/powerpoint/2010/main" val="171061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7" grpId="0" animBg="1"/>
      <p:bldP spid="90119" grpId="0" animBg="1"/>
      <p:bldP spid="90121" grpId="0" animBg="1"/>
      <p:bldP spid="90122" grpId="0" animBg="1"/>
      <p:bldP spid="90123" grpId="0" animBg="1"/>
      <p:bldP spid="901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DBD6FA-65EB-4318-A384-79795635157A}" type="slidenum">
              <a:rPr lang="ru-RU" altLang="ru-RU" smtClean="0"/>
              <a:pPr eaLnBrk="1" hangingPunct="1"/>
              <a:t>11</a:t>
            </a:fld>
            <a:endParaRPr lang="ru-RU" altLang="ru-RU" smtClean="0"/>
          </a:p>
        </p:txBody>
      </p:sp>
      <p:sp>
        <p:nvSpPr>
          <p:cNvPr id="60419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420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000" b="1"/>
              <a:t>Архиватор </a:t>
            </a:r>
            <a:r>
              <a:rPr lang="en-US" altLang="ru-RU" sz="3000" b="1"/>
              <a:t>WinRAR: </a:t>
            </a:r>
            <a:r>
              <a:rPr lang="ru-RU" altLang="ru-RU" sz="3000" b="1"/>
              <a:t>распаковка</a:t>
            </a:r>
          </a:p>
        </p:txBody>
      </p:sp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1400175"/>
            <a:ext cx="2409825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5" name="AutoShape 5"/>
          <p:cNvSpPr>
            <a:spLocks noChangeArrowheads="1"/>
          </p:cNvSpPr>
          <p:nvPr/>
        </p:nvSpPr>
        <p:spPr bwMode="auto">
          <a:xfrm>
            <a:off x="482600" y="896938"/>
            <a:ext cx="858838" cy="373062"/>
          </a:xfrm>
          <a:prstGeom prst="wedgeRoundRectCallout">
            <a:avLst>
              <a:gd name="adj1" fmla="val 51662"/>
              <a:gd name="adj2" fmla="val 215106"/>
              <a:gd name="adj3" fmla="val 16667"/>
            </a:avLst>
          </a:prstGeom>
          <a:solidFill>
            <a:srgbClr val="D1D1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1600" b="1"/>
              <a:t>ЛКМ</a:t>
            </a:r>
          </a:p>
        </p:txBody>
      </p:sp>
      <p:pic>
        <p:nvPicPr>
          <p:cNvPr id="9216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25" y="1717675"/>
            <a:ext cx="5105400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7" name="AutoShape 7"/>
          <p:cNvSpPr>
            <a:spLocks noChangeArrowheads="1"/>
          </p:cNvSpPr>
          <p:nvPr/>
        </p:nvSpPr>
        <p:spPr bwMode="auto">
          <a:xfrm>
            <a:off x="3400425" y="1017588"/>
            <a:ext cx="2271713" cy="428625"/>
          </a:xfrm>
          <a:prstGeom prst="wedgeRoundRectCallout">
            <a:avLst>
              <a:gd name="adj1" fmla="val 245"/>
              <a:gd name="adj2" fmla="val 292963"/>
              <a:gd name="adj3" fmla="val 16667"/>
            </a:avLst>
          </a:prstGeom>
          <a:solidFill>
            <a:srgbClr val="D1D1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1600" b="1"/>
              <a:t>куда распаковать?</a:t>
            </a:r>
          </a:p>
        </p:txBody>
      </p:sp>
      <p:sp>
        <p:nvSpPr>
          <p:cNvPr id="92168" name="AutoShape 8"/>
          <p:cNvSpPr>
            <a:spLocks noChangeArrowheads="1"/>
          </p:cNvSpPr>
          <p:nvPr/>
        </p:nvSpPr>
        <p:spPr bwMode="auto">
          <a:xfrm>
            <a:off x="6281738" y="4897438"/>
            <a:ext cx="2271712" cy="373062"/>
          </a:xfrm>
          <a:prstGeom prst="wedgeRoundRectCallout">
            <a:avLst>
              <a:gd name="adj1" fmla="val -22954"/>
              <a:gd name="adj2" fmla="val -190852"/>
              <a:gd name="adj3" fmla="val 16667"/>
            </a:avLst>
          </a:prstGeom>
          <a:solidFill>
            <a:srgbClr val="D1D1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1600" b="1"/>
              <a:t>выбрать папку</a:t>
            </a:r>
          </a:p>
        </p:txBody>
      </p:sp>
    </p:spTree>
    <p:extLst>
      <p:ext uri="{BB962C8B-B14F-4D97-AF65-F5344CB8AC3E}">
        <p14:creationId xmlns:p14="http://schemas.microsoft.com/office/powerpoint/2010/main" val="315279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 animBg="1"/>
      <p:bldP spid="92167" grpId="0" animBg="1"/>
      <p:bldP spid="9216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A55489-CFF1-4410-B430-6A90664C1435}" type="slidenum">
              <a:rPr lang="ru-RU" altLang="ru-RU" smtClean="0"/>
              <a:pPr eaLnBrk="1" hangingPunct="1"/>
              <a:t>12</a:t>
            </a:fld>
            <a:endParaRPr lang="ru-RU" altLang="ru-RU" smtClean="0"/>
          </a:p>
        </p:txBody>
      </p:sp>
      <p:sp>
        <p:nvSpPr>
          <p:cNvPr id="6144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44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000" b="1"/>
              <a:t>Архиватор </a:t>
            </a:r>
            <a:r>
              <a:rPr lang="en-US" altLang="ru-RU" sz="3000" b="1"/>
              <a:t>WinRAR</a:t>
            </a:r>
            <a:r>
              <a:rPr lang="ru-RU" altLang="ru-RU" sz="3000" b="1"/>
              <a:t> в Проводнике</a:t>
            </a:r>
          </a:p>
        </p:txBody>
      </p:sp>
      <p:pic>
        <p:nvPicPr>
          <p:cNvPr id="942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113" y="1265238"/>
            <a:ext cx="19335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1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1355725"/>
            <a:ext cx="19335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374650" y="906463"/>
            <a:ext cx="153352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100" b="1">
                <a:solidFill>
                  <a:schemeClr val="accent2"/>
                </a:solidFill>
              </a:rPr>
              <a:t>Упаковка</a:t>
            </a:r>
            <a:endParaRPr lang="en-US" altLang="ru-RU" sz="2100" i="1"/>
          </a:p>
        </p:txBody>
      </p:sp>
      <p:sp>
        <p:nvSpPr>
          <p:cNvPr id="94217" name="Rectangle 9"/>
          <p:cNvSpPr>
            <a:spLocks noChangeArrowheads="1"/>
          </p:cNvSpPr>
          <p:nvPr/>
        </p:nvSpPr>
        <p:spPr bwMode="auto">
          <a:xfrm>
            <a:off x="4448175" y="879475"/>
            <a:ext cx="206057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100" b="1">
                <a:solidFill>
                  <a:schemeClr val="accent2"/>
                </a:solidFill>
              </a:rPr>
              <a:t>Распаковка</a:t>
            </a:r>
            <a:endParaRPr lang="en-US" altLang="ru-RU" sz="2100" i="1"/>
          </a:p>
        </p:txBody>
      </p:sp>
      <p:sp>
        <p:nvSpPr>
          <p:cNvPr id="94218" name="AutoShape 10"/>
          <p:cNvSpPr>
            <a:spLocks noChangeArrowheads="1"/>
          </p:cNvSpPr>
          <p:nvPr/>
        </p:nvSpPr>
        <p:spPr bwMode="auto">
          <a:xfrm>
            <a:off x="676275" y="4332288"/>
            <a:ext cx="858838" cy="373062"/>
          </a:xfrm>
          <a:prstGeom prst="wedgeRoundRectCallout">
            <a:avLst>
              <a:gd name="adj1" fmla="val 66819"/>
              <a:gd name="adj2" fmla="val -329574"/>
              <a:gd name="adj3" fmla="val 16667"/>
            </a:avLst>
          </a:prstGeom>
          <a:solidFill>
            <a:srgbClr val="D1D1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1600" b="1"/>
              <a:t>ПКМ</a:t>
            </a:r>
          </a:p>
        </p:txBody>
      </p:sp>
      <p:sp>
        <p:nvSpPr>
          <p:cNvPr id="94221" name="AutoShape 13"/>
          <p:cNvSpPr>
            <a:spLocks noChangeArrowheads="1"/>
          </p:cNvSpPr>
          <p:nvPr/>
        </p:nvSpPr>
        <p:spPr bwMode="auto">
          <a:xfrm>
            <a:off x="5003800" y="2265363"/>
            <a:ext cx="858838" cy="373062"/>
          </a:xfrm>
          <a:prstGeom prst="wedgeRoundRectCallout">
            <a:avLst>
              <a:gd name="adj1" fmla="val 94731"/>
              <a:gd name="adj2" fmla="val 163190"/>
              <a:gd name="adj3" fmla="val 16667"/>
            </a:avLst>
          </a:prstGeom>
          <a:solidFill>
            <a:srgbClr val="D1D1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1600" b="1"/>
              <a:t>ПКМ</a:t>
            </a:r>
          </a:p>
        </p:txBody>
      </p:sp>
      <p:pic>
        <p:nvPicPr>
          <p:cNvPr id="94227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50" y="3094038"/>
            <a:ext cx="3133725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677988" y="4064000"/>
            <a:ext cx="4165600" cy="969963"/>
            <a:chOff x="453" y="3166"/>
            <a:chExt cx="2624" cy="611"/>
          </a:xfrm>
        </p:grpSpPr>
        <p:sp>
          <p:nvSpPr>
            <p:cNvPr id="61457" name="AutoShape 11"/>
            <p:cNvSpPr>
              <a:spLocks noChangeArrowheads="1"/>
            </p:cNvSpPr>
            <p:nvPr/>
          </p:nvSpPr>
          <p:spPr bwMode="auto">
            <a:xfrm>
              <a:off x="453" y="3166"/>
              <a:ext cx="2624" cy="611"/>
            </a:xfrm>
            <a:prstGeom prst="roundRect">
              <a:avLst>
                <a:gd name="adj" fmla="val 16667"/>
              </a:avLst>
            </a:prstGeom>
            <a:solidFill>
              <a:srgbClr val="FFFFC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pic>
          <p:nvPicPr>
            <p:cNvPr id="61458" name="Picture 15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" y="3204"/>
              <a:ext cx="2493" cy="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4228" name="Picture 2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130550"/>
            <a:ext cx="16954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6294438" y="3443288"/>
            <a:ext cx="2160587" cy="722312"/>
            <a:chOff x="2230" y="1937"/>
            <a:chExt cx="1361" cy="455"/>
          </a:xfrm>
        </p:grpSpPr>
        <p:sp>
          <p:nvSpPr>
            <p:cNvPr id="61455" name="AutoShape 14"/>
            <p:cNvSpPr>
              <a:spLocks noChangeArrowheads="1"/>
            </p:cNvSpPr>
            <p:nvPr/>
          </p:nvSpPr>
          <p:spPr bwMode="auto">
            <a:xfrm>
              <a:off x="2230" y="1937"/>
              <a:ext cx="1361" cy="455"/>
            </a:xfrm>
            <a:prstGeom prst="roundRect">
              <a:avLst>
                <a:gd name="adj" fmla="val 16667"/>
              </a:avLst>
            </a:prstGeom>
            <a:solidFill>
              <a:srgbClr val="FFFFC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pic>
          <p:nvPicPr>
            <p:cNvPr id="61456" name="Picture 17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5" y="1972"/>
              <a:ext cx="1199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0810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4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94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6" grpId="0"/>
      <p:bldP spid="94217" grpId="0"/>
      <p:bldP spid="94218" grpId="0" animBg="1"/>
      <p:bldP spid="942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7103B8-CBF7-41E6-B306-EEA7565BEF31}" type="slidenum">
              <a:rPr lang="ru-RU" altLang="ru-RU" smtClean="0"/>
              <a:pPr eaLnBrk="1" hangingPunct="1"/>
              <a:t>2</a:t>
            </a:fld>
            <a:endParaRPr lang="ru-RU" altLang="ru-RU" smtClean="0"/>
          </a:p>
        </p:txBody>
      </p:sp>
      <p:sp>
        <p:nvSpPr>
          <p:cNvPr id="5120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04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000" b="1"/>
              <a:t>Архивация и сжатие файлов</a:t>
            </a: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419100" y="812800"/>
            <a:ext cx="8386763" cy="584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 defTabSz="2058988" eaLnBrk="0" hangingPunct="0">
              <a:tabLst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20725" indent="-360363" defTabSz="2058988" eaLnBrk="0" hangingPunct="0">
              <a:tabLst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081088" indent="-192088" defTabSz="2058988" eaLnBrk="0" hangingPunct="0">
              <a:tabLst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2058988" eaLnBrk="0" hangingPunct="0">
              <a:tabLst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2058988" eaLnBrk="0" hangingPunct="0">
              <a:tabLst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100" b="1">
                <a:solidFill>
                  <a:schemeClr val="accent2"/>
                </a:solidFill>
              </a:rPr>
              <a:t>Архивация </a:t>
            </a:r>
            <a:r>
              <a:rPr lang="ru-RU" altLang="ru-RU" sz="2000"/>
              <a:t>– создание резервных копий (</a:t>
            </a:r>
            <a:r>
              <a:rPr lang="ru-RU" altLang="ru-RU" sz="1900"/>
              <a:t>на </a:t>
            </a:r>
            <a:r>
              <a:rPr lang="en-US" altLang="ru-RU" sz="1900"/>
              <a:t>CD, DVD)</a:t>
            </a:r>
            <a:r>
              <a:rPr lang="ru-RU" altLang="ru-RU" sz="1900"/>
              <a:t>. Цели: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ru-RU" altLang="ru-RU" sz="2000"/>
              <a:t>сохранить данные на случай сбоя на диске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ru-RU" altLang="ru-RU" sz="2000"/>
              <a:t>объединить группу файлов в один архив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ru-RU" altLang="ru-RU" sz="2000"/>
              <a:t>зашифровать данные с паролем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100" b="1">
                <a:solidFill>
                  <a:schemeClr val="accent2"/>
                </a:solidFill>
              </a:rPr>
              <a:t>Сжатие файлов </a:t>
            </a:r>
            <a:r>
              <a:rPr lang="ru-RU" altLang="ru-RU" sz="2000"/>
              <a:t>– это уменьшение их размера. Цели: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ru-RU" altLang="ru-RU" sz="2000"/>
              <a:t>уменьшить место, которое занимают файлы на диске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ru-RU" altLang="ru-RU" sz="2000"/>
              <a:t>уменьшить объем данных для передачи через Интернет</a:t>
            </a:r>
            <a:endParaRPr lang="en-US" altLang="ru-RU" sz="2000"/>
          </a:p>
          <a:p>
            <a:pPr eaLnBrk="1" hangingPunct="1">
              <a:spcBef>
                <a:spcPct val="20000"/>
              </a:spcBef>
            </a:pPr>
            <a:r>
              <a:rPr lang="ru-RU" altLang="ru-RU" sz="2100" b="1">
                <a:solidFill>
                  <a:schemeClr val="accent2"/>
                </a:solidFill>
              </a:rPr>
              <a:t>Типы сжатия: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ru-RU" altLang="ru-RU" sz="2000" b="1"/>
              <a:t>без потерь: </a:t>
            </a:r>
            <a:r>
              <a:rPr lang="ru-RU" altLang="ru-RU" sz="2000"/>
              <a:t>сжатый файл можно восстановить в исходном виде, зная алгоритм сжатия</a:t>
            </a:r>
          </a:p>
          <a:p>
            <a:pPr lvl="2" eaLnBrk="1" hangingPunct="1">
              <a:buFontTx/>
              <a:buChar char="▫"/>
            </a:pPr>
            <a:r>
              <a:rPr lang="ru-RU" altLang="ru-RU" sz="2000"/>
              <a:t>тексты</a:t>
            </a:r>
          </a:p>
          <a:p>
            <a:pPr lvl="2" eaLnBrk="1" hangingPunct="1">
              <a:buFontTx/>
              <a:buChar char="▫"/>
            </a:pPr>
            <a:r>
              <a:rPr lang="ru-RU" altLang="ru-RU" sz="2000"/>
              <a:t>программы</a:t>
            </a:r>
          </a:p>
          <a:p>
            <a:pPr lvl="2" eaLnBrk="1" hangingPunct="1">
              <a:buFontTx/>
              <a:buChar char="▫"/>
            </a:pPr>
            <a:r>
              <a:rPr lang="ru-RU" altLang="ru-RU" sz="2000"/>
              <a:t>данные</a:t>
            </a:r>
            <a:endParaRPr lang="en-US" altLang="ru-RU" sz="2000"/>
          </a:p>
          <a:p>
            <a:pPr lvl="1" eaLnBrk="1" hangingPunct="1">
              <a:buFont typeface="Wingdings" pitchFamily="2" charset="2"/>
              <a:buChar char="§"/>
            </a:pPr>
            <a:r>
              <a:rPr lang="ru-RU" altLang="ru-RU" sz="2000" b="1"/>
              <a:t>с потерями</a:t>
            </a:r>
            <a:r>
              <a:rPr lang="ru-RU" altLang="ru-RU" sz="2000"/>
              <a:t>: при сжатии часть информации безвозвратно теряется</a:t>
            </a:r>
          </a:p>
          <a:p>
            <a:pPr lvl="2" eaLnBrk="1" hangingPunct="1">
              <a:buFontTx/>
              <a:buChar char="▫"/>
            </a:pPr>
            <a:r>
              <a:rPr lang="ru-RU" altLang="ru-RU" sz="2000"/>
              <a:t>фотографии (</a:t>
            </a:r>
            <a:r>
              <a:rPr lang="ru-RU" altLang="ru-RU" sz="2000" b="1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ru-RU" sz="2000" b="1">
                <a:latin typeface="Courier New" pitchFamily="49" charset="0"/>
                <a:cs typeface="Courier New" pitchFamily="49" charset="0"/>
              </a:rPr>
              <a:t>.jpg</a:t>
            </a:r>
            <a:r>
              <a:rPr lang="ru-RU" altLang="ru-RU" sz="2000"/>
              <a:t>)</a:t>
            </a:r>
            <a:endParaRPr lang="en-US" altLang="ru-RU" sz="2000"/>
          </a:p>
          <a:p>
            <a:pPr lvl="2" eaLnBrk="1" hangingPunct="1">
              <a:buFontTx/>
              <a:buChar char="▫"/>
            </a:pPr>
            <a:r>
              <a:rPr lang="ru-RU" altLang="ru-RU" sz="2000"/>
              <a:t>звук</a:t>
            </a:r>
            <a:r>
              <a:rPr lang="en-US" altLang="ru-RU" sz="2000"/>
              <a:t> </a:t>
            </a:r>
            <a:r>
              <a:rPr lang="ru-RU" altLang="ru-RU" sz="2000"/>
              <a:t>(</a:t>
            </a:r>
            <a:r>
              <a:rPr lang="ru-RU" altLang="ru-RU" sz="2000" b="1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ru-RU" sz="2000" b="1">
                <a:latin typeface="Courier New" pitchFamily="49" charset="0"/>
                <a:cs typeface="Courier New" pitchFamily="49" charset="0"/>
              </a:rPr>
              <a:t>.mp3</a:t>
            </a:r>
            <a:r>
              <a:rPr lang="ru-RU" altLang="ru-RU" sz="2000"/>
              <a:t>)</a:t>
            </a:r>
          </a:p>
          <a:p>
            <a:pPr lvl="2" eaLnBrk="1" hangingPunct="1">
              <a:buFontTx/>
              <a:buChar char="▫"/>
            </a:pPr>
            <a:r>
              <a:rPr lang="ru-RU" altLang="ru-RU" sz="2000"/>
              <a:t>видео</a:t>
            </a:r>
            <a:r>
              <a:rPr lang="en-US" altLang="ru-RU" sz="2000"/>
              <a:t> </a:t>
            </a:r>
            <a:r>
              <a:rPr lang="ru-RU" altLang="ru-RU" sz="2000"/>
              <a:t>(</a:t>
            </a:r>
            <a:r>
              <a:rPr lang="ru-RU" altLang="ru-RU" sz="2000" b="1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ru-RU" sz="2000" b="1">
                <a:latin typeface="Courier New" pitchFamily="49" charset="0"/>
                <a:cs typeface="Courier New" pitchFamily="49" charset="0"/>
              </a:rPr>
              <a:t>.mpg</a:t>
            </a:r>
            <a:r>
              <a:rPr lang="ru-RU" altLang="ru-RU" sz="2000"/>
              <a:t>)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976813" y="3959225"/>
            <a:ext cx="1323975" cy="11017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.zip</a:t>
            </a:r>
          </a:p>
          <a:p>
            <a:pPr algn="ctr">
              <a:defRPr/>
            </a:pPr>
            <a:r>
              <a:rPr lang="ru-RU" sz="20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rar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ctr">
              <a:defRPr/>
            </a:pPr>
            <a:r>
              <a:rPr lang="ru-RU" sz="20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.7z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6385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9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9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98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98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98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98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98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98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98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98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98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98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798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987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7987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8" grpId="0" build="p" bldLvl="2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F25BD6-15DE-46A8-96DC-B365D21DBF29}" type="slidenum">
              <a:rPr lang="ru-RU" altLang="ru-RU" smtClean="0"/>
              <a:pPr eaLnBrk="1" hangingPunct="1"/>
              <a:t>3</a:t>
            </a:fld>
            <a:endParaRPr lang="ru-RU" altLang="ru-RU" smtClean="0"/>
          </a:p>
        </p:txBody>
      </p:sp>
      <p:sp>
        <p:nvSpPr>
          <p:cNvPr id="52227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28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000" b="1"/>
              <a:t>Почему файлы можно сжать?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419100" y="922338"/>
            <a:ext cx="83867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 defTabSz="2058988" eaLnBrk="0" hangingPunct="0">
              <a:tabLst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2058988" eaLnBrk="0" hangingPunct="0">
              <a:tabLst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2058988" eaLnBrk="0" hangingPunct="0">
              <a:tabLst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2058988" eaLnBrk="0" hangingPunct="0">
              <a:tabLst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2058988" eaLnBrk="0" hangingPunct="0">
              <a:tabLst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100" b="1">
                <a:solidFill>
                  <a:schemeClr val="accent2"/>
                </a:solidFill>
              </a:rPr>
              <a:t>Алгоритм </a:t>
            </a:r>
            <a:r>
              <a:rPr lang="en-US" altLang="ru-RU" sz="2100" b="1">
                <a:solidFill>
                  <a:schemeClr val="accent2"/>
                </a:solidFill>
              </a:rPr>
              <a:t>RLE </a:t>
            </a:r>
            <a:r>
              <a:rPr lang="en-US" altLang="ru-RU" sz="2100"/>
              <a:t>(</a:t>
            </a:r>
            <a:r>
              <a:rPr lang="ru-RU" altLang="ru-RU" sz="2100"/>
              <a:t>англ. </a:t>
            </a:r>
            <a:r>
              <a:rPr lang="en-US" altLang="ru-RU" sz="2100" i="1"/>
              <a:t>Run Length Encoding, </a:t>
            </a:r>
            <a:r>
              <a:rPr lang="ru-RU" altLang="ru-RU" sz="2100"/>
              <a:t>кодирование цепочек одинаковых символов, используется для рисунков </a:t>
            </a:r>
            <a:r>
              <a:rPr lang="en-US" altLang="ru-RU" sz="2100" b="1"/>
              <a:t>*.bmp</a:t>
            </a:r>
            <a:r>
              <a:rPr lang="en-US" altLang="ru-RU" sz="2100"/>
              <a:t>)</a:t>
            </a:r>
            <a:endParaRPr lang="ru-RU" altLang="ru-RU" sz="2000"/>
          </a:p>
        </p:txBody>
      </p:sp>
      <p:graphicFrame>
        <p:nvGraphicFramePr>
          <p:cNvPr id="82014" name="Group 94"/>
          <p:cNvGraphicFramePr>
            <a:graphicFrameLocks noGrp="1"/>
          </p:cNvGraphicFramePr>
          <p:nvPr/>
        </p:nvGraphicFramePr>
        <p:xfrm>
          <a:off x="987425" y="2254250"/>
          <a:ext cx="4876800" cy="36195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969963" y="2641600"/>
            <a:ext cx="2455862" cy="190500"/>
            <a:chOff x="611" y="1664"/>
            <a:chExt cx="1913" cy="120"/>
          </a:xfrm>
        </p:grpSpPr>
        <p:sp>
          <p:nvSpPr>
            <p:cNvPr id="52277" name="Freeform 36"/>
            <p:cNvSpPr>
              <a:spLocks/>
            </p:cNvSpPr>
            <p:nvPr/>
          </p:nvSpPr>
          <p:spPr bwMode="auto">
            <a:xfrm>
              <a:off x="611" y="1664"/>
              <a:ext cx="975" cy="120"/>
            </a:xfrm>
            <a:custGeom>
              <a:avLst/>
              <a:gdLst>
                <a:gd name="T0" fmla="*/ 11 w 975"/>
                <a:gd name="T1" fmla="*/ 0 h 120"/>
                <a:gd name="T2" fmla="*/ 135 w 975"/>
                <a:gd name="T3" fmla="*/ 58 h 120"/>
                <a:gd name="T4" fmla="*/ 819 w 975"/>
                <a:gd name="T5" fmla="*/ 64 h 120"/>
                <a:gd name="T6" fmla="*/ 957 w 975"/>
                <a:gd name="T7" fmla="*/ 120 h 1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75"/>
                <a:gd name="T13" fmla="*/ 0 h 120"/>
                <a:gd name="T14" fmla="*/ 975 w 975"/>
                <a:gd name="T15" fmla="*/ 120 h 1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75" h="120">
                  <a:moveTo>
                    <a:pt x="11" y="0"/>
                  </a:moveTo>
                  <a:cubicBezTo>
                    <a:pt x="23" y="24"/>
                    <a:pt x="0" y="47"/>
                    <a:pt x="135" y="58"/>
                  </a:cubicBezTo>
                  <a:cubicBezTo>
                    <a:pt x="270" y="69"/>
                    <a:pt x="663" y="53"/>
                    <a:pt x="819" y="64"/>
                  </a:cubicBezTo>
                  <a:cubicBezTo>
                    <a:pt x="975" y="75"/>
                    <a:pt x="949" y="106"/>
                    <a:pt x="957" y="1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2278" name="Freeform 37"/>
            <p:cNvSpPr>
              <a:spLocks/>
            </p:cNvSpPr>
            <p:nvPr/>
          </p:nvSpPr>
          <p:spPr bwMode="auto">
            <a:xfrm flipH="1">
              <a:off x="1549" y="1664"/>
              <a:ext cx="975" cy="120"/>
            </a:xfrm>
            <a:custGeom>
              <a:avLst/>
              <a:gdLst>
                <a:gd name="T0" fmla="*/ 11 w 975"/>
                <a:gd name="T1" fmla="*/ 0 h 120"/>
                <a:gd name="T2" fmla="*/ 135 w 975"/>
                <a:gd name="T3" fmla="*/ 58 h 120"/>
                <a:gd name="T4" fmla="*/ 819 w 975"/>
                <a:gd name="T5" fmla="*/ 64 h 120"/>
                <a:gd name="T6" fmla="*/ 957 w 975"/>
                <a:gd name="T7" fmla="*/ 120 h 1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75"/>
                <a:gd name="T13" fmla="*/ 0 h 120"/>
                <a:gd name="T14" fmla="*/ 975 w 975"/>
                <a:gd name="T15" fmla="*/ 120 h 1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75" h="120">
                  <a:moveTo>
                    <a:pt x="11" y="0"/>
                  </a:moveTo>
                  <a:cubicBezTo>
                    <a:pt x="23" y="24"/>
                    <a:pt x="0" y="47"/>
                    <a:pt x="135" y="58"/>
                  </a:cubicBezTo>
                  <a:cubicBezTo>
                    <a:pt x="270" y="69"/>
                    <a:pt x="663" y="53"/>
                    <a:pt x="819" y="64"/>
                  </a:cubicBezTo>
                  <a:cubicBezTo>
                    <a:pt x="975" y="75"/>
                    <a:pt x="949" y="106"/>
                    <a:pt x="957" y="1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3417888" y="2651125"/>
            <a:ext cx="2455862" cy="190500"/>
            <a:chOff x="611" y="1664"/>
            <a:chExt cx="1913" cy="120"/>
          </a:xfrm>
        </p:grpSpPr>
        <p:sp>
          <p:nvSpPr>
            <p:cNvPr id="52275" name="Freeform 40"/>
            <p:cNvSpPr>
              <a:spLocks/>
            </p:cNvSpPr>
            <p:nvPr/>
          </p:nvSpPr>
          <p:spPr bwMode="auto">
            <a:xfrm>
              <a:off x="611" y="1664"/>
              <a:ext cx="975" cy="120"/>
            </a:xfrm>
            <a:custGeom>
              <a:avLst/>
              <a:gdLst>
                <a:gd name="T0" fmla="*/ 11 w 975"/>
                <a:gd name="T1" fmla="*/ 0 h 120"/>
                <a:gd name="T2" fmla="*/ 135 w 975"/>
                <a:gd name="T3" fmla="*/ 58 h 120"/>
                <a:gd name="T4" fmla="*/ 819 w 975"/>
                <a:gd name="T5" fmla="*/ 64 h 120"/>
                <a:gd name="T6" fmla="*/ 957 w 975"/>
                <a:gd name="T7" fmla="*/ 120 h 1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75"/>
                <a:gd name="T13" fmla="*/ 0 h 120"/>
                <a:gd name="T14" fmla="*/ 975 w 975"/>
                <a:gd name="T15" fmla="*/ 120 h 1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75" h="120">
                  <a:moveTo>
                    <a:pt x="11" y="0"/>
                  </a:moveTo>
                  <a:cubicBezTo>
                    <a:pt x="23" y="24"/>
                    <a:pt x="0" y="47"/>
                    <a:pt x="135" y="58"/>
                  </a:cubicBezTo>
                  <a:cubicBezTo>
                    <a:pt x="270" y="69"/>
                    <a:pt x="663" y="53"/>
                    <a:pt x="819" y="64"/>
                  </a:cubicBezTo>
                  <a:cubicBezTo>
                    <a:pt x="975" y="75"/>
                    <a:pt x="949" y="106"/>
                    <a:pt x="957" y="1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2276" name="Freeform 41"/>
            <p:cNvSpPr>
              <a:spLocks/>
            </p:cNvSpPr>
            <p:nvPr/>
          </p:nvSpPr>
          <p:spPr bwMode="auto">
            <a:xfrm flipH="1">
              <a:off x="1549" y="1664"/>
              <a:ext cx="975" cy="120"/>
            </a:xfrm>
            <a:custGeom>
              <a:avLst/>
              <a:gdLst>
                <a:gd name="T0" fmla="*/ 11 w 975"/>
                <a:gd name="T1" fmla="*/ 0 h 120"/>
                <a:gd name="T2" fmla="*/ 135 w 975"/>
                <a:gd name="T3" fmla="*/ 58 h 120"/>
                <a:gd name="T4" fmla="*/ 819 w 975"/>
                <a:gd name="T5" fmla="*/ 64 h 120"/>
                <a:gd name="T6" fmla="*/ 957 w 975"/>
                <a:gd name="T7" fmla="*/ 120 h 1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75"/>
                <a:gd name="T13" fmla="*/ 0 h 120"/>
                <a:gd name="T14" fmla="*/ 975 w 975"/>
                <a:gd name="T15" fmla="*/ 120 h 1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75" h="120">
                  <a:moveTo>
                    <a:pt x="11" y="0"/>
                  </a:moveTo>
                  <a:cubicBezTo>
                    <a:pt x="23" y="24"/>
                    <a:pt x="0" y="47"/>
                    <a:pt x="135" y="58"/>
                  </a:cubicBezTo>
                  <a:cubicBezTo>
                    <a:pt x="270" y="69"/>
                    <a:pt x="663" y="53"/>
                    <a:pt x="819" y="64"/>
                  </a:cubicBezTo>
                  <a:cubicBezTo>
                    <a:pt x="975" y="75"/>
                    <a:pt x="949" y="106"/>
                    <a:pt x="957" y="1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81963" name="Rectangle 43"/>
          <p:cNvSpPr>
            <a:spLocks noChangeArrowheads="1"/>
          </p:cNvSpPr>
          <p:nvPr/>
        </p:nvSpPr>
        <p:spPr bwMode="auto">
          <a:xfrm>
            <a:off x="1931988" y="2803525"/>
            <a:ext cx="569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/>
              <a:t>100</a:t>
            </a:r>
            <a:endParaRPr lang="ru-RU" altLang="ru-RU"/>
          </a:p>
        </p:txBody>
      </p:sp>
      <p:sp>
        <p:nvSpPr>
          <p:cNvPr id="81964" name="Rectangle 44"/>
          <p:cNvSpPr>
            <a:spLocks noChangeArrowheads="1"/>
          </p:cNvSpPr>
          <p:nvPr/>
        </p:nvSpPr>
        <p:spPr bwMode="auto">
          <a:xfrm>
            <a:off x="4379913" y="2813050"/>
            <a:ext cx="569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/>
              <a:t>100</a:t>
            </a:r>
            <a:endParaRPr lang="ru-RU" altLang="ru-RU"/>
          </a:p>
        </p:txBody>
      </p:sp>
      <p:sp>
        <p:nvSpPr>
          <p:cNvPr id="81965" name="Rectangle 45"/>
          <p:cNvSpPr>
            <a:spLocks noChangeArrowheads="1"/>
          </p:cNvSpPr>
          <p:nvPr/>
        </p:nvSpPr>
        <p:spPr bwMode="auto">
          <a:xfrm>
            <a:off x="6116638" y="2232025"/>
            <a:ext cx="11223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/>
              <a:t>200 </a:t>
            </a:r>
            <a:r>
              <a:rPr lang="ru-RU" altLang="ru-RU"/>
              <a:t>байт</a:t>
            </a:r>
          </a:p>
        </p:txBody>
      </p:sp>
      <p:sp>
        <p:nvSpPr>
          <p:cNvPr id="81966" name="Rectangle 46"/>
          <p:cNvSpPr>
            <a:spLocks noChangeArrowheads="1"/>
          </p:cNvSpPr>
          <p:nvPr/>
        </p:nvSpPr>
        <p:spPr bwMode="auto">
          <a:xfrm>
            <a:off x="492125" y="1741488"/>
            <a:ext cx="1770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Файл </a:t>
            </a:r>
            <a:r>
              <a:rPr lang="en-US" altLang="ru-RU" sz="2000" b="1">
                <a:latin typeface="Courier New" pitchFamily="49" charset="0"/>
              </a:rPr>
              <a:t>qq.txt</a:t>
            </a:r>
            <a:endParaRPr lang="ru-RU" altLang="ru-RU" sz="2000" b="1">
              <a:latin typeface="Courier New" pitchFamily="49" charset="0"/>
            </a:endParaRPr>
          </a:p>
        </p:txBody>
      </p:sp>
      <p:sp>
        <p:nvSpPr>
          <p:cNvPr id="81967" name="Rectangle 47"/>
          <p:cNvSpPr>
            <a:spLocks noChangeArrowheads="1"/>
          </p:cNvSpPr>
          <p:nvPr/>
        </p:nvSpPr>
        <p:spPr bwMode="auto">
          <a:xfrm>
            <a:off x="492125" y="3176588"/>
            <a:ext cx="2968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Файл </a:t>
            </a:r>
            <a:r>
              <a:rPr lang="en-US" altLang="ru-RU" sz="2000" b="1">
                <a:latin typeface="Courier New" pitchFamily="49" charset="0"/>
              </a:rPr>
              <a:t>qq.rle </a:t>
            </a:r>
            <a:r>
              <a:rPr lang="en-US" altLang="ru-RU" sz="2000"/>
              <a:t>(</a:t>
            </a:r>
            <a:r>
              <a:rPr lang="ru-RU" altLang="ru-RU" sz="2000"/>
              <a:t>сжатый</a:t>
            </a:r>
            <a:r>
              <a:rPr lang="en-US" altLang="ru-RU" sz="2000"/>
              <a:t>)</a:t>
            </a:r>
            <a:endParaRPr lang="ru-RU" altLang="ru-RU" sz="2000"/>
          </a:p>
        </p:txBody>
      </p:sp>
      <p:graphicFrame>
        <p:nvGraphicFramePr>
          <p:cNvPr id="82024" name="Group 104"/>
          <p:cNvGraphicFramePr>
            <a:graphicFrameLocks noGrp="1"/>
          </p:cNvGraphicFramePr>
          <p:nvPr/>
        </p:nvGraphicFramePr>
        <p:xfrm>
          <a:off x="996950" y="3722688"/>
          <a:ext cx="2438400" cy="36195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990" name="Rectangle 70"/>
          <p:cNvSpPr>
            <a:spLocks noChangeArrowheads="1"/>
          </p:cNvSpPr>
          <p:nvPr/>
        </p:nvSpPr>
        <p:spPr bwMode="auto">
          <a:xfrm>
            <a:off x="3538538" y="3709988"/>
            <a:ext cx="990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/>
              <a:t>4 </a:t>
            </a:r>
            <a:r>
              <a:rPr lang="ru-RU" altLang="ru-RU"/>
              <a:t>байта</a:t>
            </a:r>
          </a:p>
        </p:txBody>
      </p:sp>
      <p:sp>
        <p:nvSpPr>
          <p:cNvPr id="81995" name="AutoShape 75"/>
          <p:cNvSpPr>
            <a:spLocks noChangeArrowheads="1"/>
          </p:cNvSpPr>
          <p:nvPr/>
        </p:nvSpPr>
        <p:spPr bwMode="auto">
          <a:xfrm>
            <a:off x="5218113" y="3203575"/>
            <a:ext cx="2566987" cy="501650"/>
          </a:xfrm>
          <a:prstGeom prst="wedgeRoundRectCallout">
            <a:avLst>
              <a:gd name="adj1" fmla="val -78944"/>
              <a:gd name="adj2" fmla="val 92088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000" b="1" dirty="0"/>
              <a:t>сжатие в </a:t>
            </a:r>
            <a:r>
              <a:rPr lang="en-US" sz="2000" b="1" dirty="0"/>
              <a:t>5</a:t>
            </a:r>
            <a:r>
              <a:rPr lang="ru-RU" sz="2000" b="1" dirty="0"/>
              <a:t>0 раз!</a:t>
            </a:r>
          </a:p>
        </p:txBody>
      </p:sp>
      <p:sp>
        <p:nvSpPr>
          <p:cNvPr id="81996" name="Rectangle 76"/>
          <p:cNvSpPr>
            <a:spLocks noChangeArrowheads="1"/>
          </p:cNvSpPr>
          <p:nvPr/>
        </p:nvSpPr>
        <p:spPr bwMode="auto">
          <a:xfrm>
            <a:off x="498475" y="5202238"/>
            <a:ext cx="8297863" cy="814387"/>
          </a:xfrm>
          <a:prstGeom prst="rect">
            <a:avLst/>
          </a:prstGeom>
          <a:solidFill>
            <a:srgbClr val="E6E6FF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>
            <a:lvl1pPr defTabSz="2058988" eaLnBrk="0" hangingPunct="0">
              <a:tabLst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2058988" eaLnBrk="0" hangingPunct="0">
              <a:tabLst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2058988" eaLnBrk="0" hangingPunct="0">
              <a:tabLst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2058988" eaLnBrk="0" hangingPunct="0">
              <a:tabLst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2058988" eaLnBrk="0" hangingPunct="0">
              <a:tabLst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100"/>
              <a:t>Сжатие возможно, если в данных есть повторяющиеся символы или цепочки символов, сжатие «устраняет» эту </a:t>
            </a:r>
            <a:r>
              <a:rPr lang="ru-RU" altLang="ru-RU" sz="2100" b="1"/>
              <a:t>избыточность</a:t>
            </a:r>
            <a:r>
              <a:rPr lang="ru-RU" altLang="ru-RU" sz="2100"/>
              <a:t>.</a:t>
            </a:r>
            <a:endParaRPr lang="ru-RU" altLang="ru-RU" sz="2000"/>
          </a:p>
        </p:txBody>
      </p:sp>
    </p:spTree>
    <p:extLst>
      <p:ext uri="{BB962C8B-B14F-4D97-AF65-F5344CB8AC3E}">
        <p14:creationId xmlns:p14="http://schemas.microsoft.com/office/powerpoint/2010/main" val="150276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1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1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1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1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2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  <p:bldP spid="81963" grpId="0"/>
      <p:bldP spid="81964" grpId="0"/>
      <p:bldP spid="81965" grpId="0"/>
      <p:bldP spid="81966" grpId="0"/>
      <p:bldP spid="81967" grpId="0"/>
      <p:bldP spid="81990" grpId="0"/>
      <p:bldP spid="81995" grpId="0" animBg="1"/>
      <p:bldP spid="819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7D187C-8696-4BC9-ADA0-31D0AA4B1277}" type="slidenum">
              <a:rPr lang="ru-RU" altLang="ru-RU" smtClean="0"/>
              <a:pPr eaLnBrk="1" hangingPunct="1"/>
              <a:t>4</a:t>
            </a:fld>
            <a:endParaRPr lang="ru-RU" altLang="ru-RU" smtClean="0"/>
          </a:p>
        </p:txBody>
      </p:sp>
      <p:sp>
        <p:nvSpPr>
          <p:cNvPr id="53251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3252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000" b="1"/>
              <a:t>Почему файлы можно сжать?</a:t>
            </a: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352425" y="823913"/>
            <a:ext cx="842327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34988" indent="-2667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b="1">
                <a:solidFill>
                  <a:schemeClr val="accent2"/>
                </a:solidFill>
              </a:rPr>
              <a:t>Общий подход:</a:t>
            </a:r>
            <a:r>
              <a:rPr lang="ru-RU" altLang="ru-RU" sz="2000"/>
              <a:t>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ru-RU" altLang="ru-RU" sz="2000"/>
              <a:t>найти в данных повторяющиеся цепочки символов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ru-RU" altLang="ru-RU" sz="2000"/>
              <a:t>обозначить их короткими кодами (битовыми, разной длины)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ru-RU" altLang="ru-RU" sz="2000"/>
              <a:t>в начало сжатого файла записать словарь</a:t>
            </a:r>
            <a:endParaRPr lang="en-US" altLang="ru-RU" sz="2000"/>
          </a:p>
          <a:p>
            <a:pPr eaLnBrk="1" hangingPunct="1">
              <a:spcBef>
                <a:spcPct val="50000"/>
              </a:spcBef>
            </a:pPr>
            <a:r>
              <a:rPr lang="ru-RU" altLang="ru-RU" sz="2000" b="1">
                <a:solidFill>
                  <a:schemeClr val="accent2"/>
                </a:solidFill>
              </a:rPr>
              <a:t>Эффективные алгоритмы:</a:t>
            </a:r>
            <a:r>
              <a:rPr lang="ru-RU" altLang="ru-RU" sz="2000"/>
              <a:t>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ru-RU" altLang="ru-RU" sz="2000"/>
              <a:t> алгоритм Хаффмана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ru-RU" altLang="ru-RU" sz="2000"/>
              <a:t> алгоритм </a:t>
            </a:r>
            <a:r>
              <a:rPr lang="en-US" altLang="ru-RU" sz="2000"/>
              <a:t>LZW (</a:t>
            </a:r>
            <a:r>
              <a:rPr lang="ru-RU" altLang="ru-RU" sz="2000"/>
              <a:t>Лемпела-Зива</a:t>
            </a:r>
            <a:r>
              <a:rPr lang="en-US" altLang="ru-RU" sz="2000"/>
              <a:t>-</a:t>
            </a:r>
            <a:r>
              <a:rPr lang="ru-RU" altLang="ru-RU" sz="2000"/>
              <a:t>Велча)</a:t>
            </a:r>
            <a:endParaRPr lang="en-US" altLang="ru-RU" sz="2000"/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ru-RU" sz="2000"/>
              <a:t> </a:t>
            </a:r>
            <a:r>
              <a:rPr lang="ru-RU" altLang="ru-RU" sz="2000"/>
              <a:t>алгоритм PPM (</a:t>
            </a:r>
            <a:r>
              <a:rPr lang="en-US" altLang="ru-RU" sz="2000"/>
              <a:t>WinRAR)</a:t>
            </a:r>
            <a:endParaRPr lang="ru-RU" altLang="ru-RU" sz="2000"/>
          </a:p>
          <a:p>
            <a:pPr lvl="1" eaLnBrk="1" hangingPunct="1">
              <a:buFont typeface="Wingdings" pitchFamily="2" charset="2"/>
              <a:buChar char="§"/>
            </a:pPr>
            <a:endParaRPr lang="ru-RU" altLang="ru-RU" sz="20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3478213" y="3416300"/>
            <a:ext cx="1960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chemeClr val="accent2"/>
                </a:solidFill>
              </a:rPr>
              <a:t>Сжимаются</a:t>
            </a:r>
          </a:p>
        </p:txBody>
      </p:sp>
      <p:sp>
        <p:nvSpPr>
          <p:cNvPr id="83977" name="AutoShape 9"/>
          <p:cNvSpPr>
            <a:spLocks noChangeArrowheads="1"/>
          </p:cNvSpPr>
          <p:nvPr/>
        </p:nvSpPr>
        <p:spPr bwMode="auto">
          <a:xfrm>
            <a:off x="1317625" y="3787775"/>
            <a:ext cx="1662113" cy="388938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/>
              <a:t>хорошо</a:t>
            </a:r>
          </a:p>
        </p:txBody>
      </p:sp>
      <p:sp>
        <p:nvSpPr>
          <p:cNvPr id="83978" name="AutoShape 10"/>
          <p:cNvSpPr>
            <a:spLocks noChangeArrowheads="1"/>
          </p:cNvSpPr>
          <p:nvPr/>
        </p:nvSpPr>
        <p:spPr bwMode="auto">
          <a:xfrm>
            <a:off x="5883275" y="3789363"/>
            <a:ext cx="1662113" cy="38893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/>
              <a:t>плохо</a:t>
            </a:r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4435475" y="4168775"/>
            <a:ext cx="4537075" cy="2462213"/>
          </a:xfrm>
          <a:prstGeom prst="rect">
            <a:avLst/>
          </a:prstGeom>
          <a:solidFill>
            <a:srgbClr val="FF9696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marL="176213" indent="-176213">
              <a:buFont typeface="Wingdings" pitchFamily="2" charset="2"/>
              <a:buChar char="§"/>
              <a:defRPr/>
            </a:pPr>
            <a:r>
              <a:rPr lang="ru-RU" sz="2200" dirty="0"/>
              <a:t>случайные данные</a:t>
            </a:r>
            <a:endParaRPr lang="en-US" sz="2200" dirty="0"/>
          </a:p>
          <a:p>
            <a:pPr marL="176213" indent="-176213">
              <a:buFont typeface="Wingdings" pitchFamily="2" charset="2"/>
              <a:buChar char="§"/>
              <a:defRPr/>
            </a:pPr>
            <a:r>
              <a:rPr lang="ru-RU" sz="2200" dirty="0"/>
              <a:t>программы (</a:t>
            </a:r>
            <a:r>
              <a:rPr lang="ru-RU" sz="2200" b="1" dirty="0">
                <a:latin typeface="Courier New" pitchFamily="49" charset="0"/>
              </a:rPr>
              <a:t>*</a:t>
            </a:r>
            <a:r>
              <a:rPr lang="en-US" sz="2200" b="1" dirty="0">
                <a:latin typeface="Courier New" pitchFamily="49" charset="0"/>
              </a:rPr>
              <a:t>.exe</a:t>
            </a:r>
            <a:r>
              <a:rPr lang="ru-RU" sz="2200" dirty="0"/>
              <a:t>)</a:t>
            </a:r>
            <a:endParaRPr lang="en-US" sz="2200" dirty="0"/>
          </a:p>
          <a:p>
            <a:pPr marL="176213" indent="-176213">
              <a:buFont typeface="Wingdings" pitchFamily="2" charset="2"/>
              <a:buChar char="§"/>
              <a:defRPr/>
            </a:pPr>
            <a:r>
              <a:rPr lang="ru-RU" sz="2200" dirty="0"/>
              <a:t>архивы (</a:t>
            </a:r>
            <a:r>
              <a:rPr lang="ru-RU" sz="2200" b="1" dirty="0">
                <a:latin typeface="Courier New" pitchFamily="49" charset="0"/>
              </a:rPr>
              <a:t>*</a:t>
            </a:r>
            <a:r>
              <a:rPr lang="en-US" sz="2200" b="1" dirty="0">
                <a:latin typeface="Courier New" pitchFamily="49" charset="0"/>
              </a:rPr>
              <a:t>.zip,</a:t>
            </a:r>
            <a:r>
              <a:rPr lang="en-US" sz="2200" b="1" dirty="0">
                <a:latin typeface="+mj-lt"/>
              </a:rPr>
              <a:t> </a:t>
            </a:r>
            <a:r>
              <a:rPr lang="en-US" sz="2200" b="1" dirty="0">
                <a:latin typeface="Courier New" pitchFamily="49" charset="0"/>
              </a:rPr>
              <a:t>*.rar, *.7z</a:t>
            </a:r>
            <a:r>
              <a:rPr lang="ru-RU" sz="2200" dirty="0"/>
              <a:t>)</a:t>
            </a:r>
          </a:p>
          <a:p>
            <a:pPr marL="176213" indent="-176213">
              <a:buFont typeface="Wingdings" pitchFamily="2" charset="2"/>
              <a:buChar char="§"/>
              <a:defRPr/>
            </a:pPr>
            <a:r>
              <a:rPr lang="ru-RU" sz="2200" dirty="0"/>
              <a:t>сжатые рисунки (</a:t>
            </a:r>
            <a:r>
              <a:rPr lang="ru-RU" sz="2200" b="1" dirty="0">
                <a:latin typeface="Courier New" pitchFamily="49" charset="0"/>
              </a:rPr>
              <a:t>*</a:t>
            </a:r>
            <a:r>
              <a:rPr lang="en-US" sz="2200" b="1" dirty="0">
                <a:latin typeface="Courier New" pitchFamily="49" charset="0"/>
              </a:rPr>
              <a:t>.gif,</a:t>
            </a:r>
            <a:r>
              <a:rPr lang="en-US" sz="2200" b="1" dirty="0"/>
              <a:t> </a:t>
            </a:r>
            <a:r>
              <a:rPr lang="en-US" sz="2200" b="1" dirty="0">
                <a:latin typeface="Courier New" pitchFamily="49" charset="0"/>
              </a:rPr>
              <a:t>*.jpg,</a:t>
            </a:r>
            <a:r>
              <a:rPr lang="en-US" sz="2200" b="1" dirty="0">
                <a:latin typeface="+mj-lt"/>
              </a:rPr>
              <a:t> </a:t>
            </a:r>
            <a:r>
              <a:rPr lang="en-US" sz="2200" b="1" dirty="0">
                <a:latin typeface="Courier New" pitchFamily="49" charset="0"/>
              </a:rPr>
              <a:t>*.png,</a:t>
            </a:r>
            <a:r>
              <a:rPr lang="en-US" sz="2200" b="1" dirty="0"/>
              <a:t> </a:t>
            </a:r>
            <a:r>
              <a:rPr lang="en-US" sz="2200" b="1" dirty="0">
                <a:latin typeface="Courier New" pitchFamily="49" charset="0"/>
              </a:rPr>
              <a:t>*.tif,</a:t>
            </a:r>
            <a:r>
              <a:rPr lang="en-US" sz="2200" b="1" dirty="0"/>
              <a:t> </a:t>
            </a:r>
            <a:r>
              <a:rPr lang="en-US" sz="2200" b="1" dirty="0">
                <a:latin typeface="Courier New" pitchFamily="49" charset="0"/>
              </a:rPr>
              <a:t>…</a:t>
            </a:r>
            <a:r>
              <a:rPr lang="ru-RU" sz="2200" dirty="0"/>
              <a:t>)</a:t>
            </a:r>
            <a:endParaRPr lang="en-US" sz="2200" dirty="0"/>
          </a:p>
          <a:p>
            <a:pPr marL="176213" indent="-176213">
              <a:buFont typeface="Wingdings" pitchFamily="2" charset="2"/>
              <a:buChar char="§"/>
              <a:defRPr/>
            </a:pPr>
            <a:r>
              <a:rPr lang="ru-RU" sz="2200" dirty="0"/>
              <a:t>сжатый звук </a:t>
            </a:r>
            <a:r>
              <a:rPr lang="en-US" sz="2200" dirty="0"/>
              <a:t>(</a:t>
            </a:r>
            <a:r>
              <a:rPr lang="ru-RU" sz="2200" b="1" dirty="0">
                <a:latin typeface="Courier New" pitchFamily="49" charset="0"/>
              </a:rPr>
              <a:t>*</a:t>
            </a:r>
            <a:r>
              <a:rPr lang="en-US" sz="2200" b="1" dirty="0">
                <a:latin typeface="Courier New" pitchFamily="49" charset="0"/>
              </a:rPr>
              <a:t>.mp3,</a:t>
            </a:r>
            <a:r>
              <a:rPr lang="en-US" sz="2200" b="1" dirty="0"/>
              <a:t> </a:t>
            </a:r>
            <a:r>
              <a:rPr lang="en-US" sz="2200" b="1" dirty="0">
                <a:latin typeface="Courier New" pitchFamily="49" charset="0"/>
              </a:rPr>
              <a:t>*.wma</a:t>
            </a:r>
            <a:r>
              <a:rPr lang="en-US" sz="2200" dirty="0"/>
              <a:t>)</a:t>
            </a:r>
          </a:p>
          <a:p>
            <a:pPr marL="176213" indent="-176213">
              <a:buFont typeface="Wingdings" pitchFamily="2" charset="2"/>
              <a:buChar char="§"/>
              <a:defRPr/>
            </a:pPr>
            <a:r>
              <a:rPr lang="ru-RU" sz="2200" dirty="0"/>
              <a:t>сжатое видео </a:t>
            </a:r>
            <a:r>
              <a:rPr lang="en-US" sz="2200" dirty="0"/>
              <a:t>(</a:t>
            </a:r>
            <a:r>
              <a:rPr lang="ru-RU" sz="2200" b="1" dirty="0">
                <a:latin typeface="Courier New" pitchFamily="49" charset="0"/>
              </a:rPr>
              <a:t>*</a:t>
            </a:r>
            <a:r>
              <a:rPr lang="en-US" sz="2200" b="1" dirty="0">
                <a:latin typeface="Courier New" pitchFamily="49" charset="0"/>
              </a:rPr>
              <a:t>.mpg,</a:t>
            </a:r>
            <a:r>
              <a:rPr lang="en-US" sz="2200" b="1" dirty="0"/>
              <a:t> </a:t>
            </a:r>
            <a:r>
              <a:rPr lang="en-US" sz="2200" b="1" dirty="0">
                <a:latin typeface="Courier New" pitchFamily="49" charset="0"/>
              </a:rPr>
              <a:t>*.wmv</a:t>
            </a:r>
            <a:r>
              <a:rPr lang="en-US" sz="2200" dirty="0"/>
              <a:t>)</a:t>
            </a:r>
            <a:endParaRPr lang="ru-RU" sz="2200" dirty="0"/>
          </a:p>
        </p:txBody>
      </p:sp>
      <p:sp>
        <p:nvSpPr>
          <p:cNvPr id="83983" name="AutoShape 15"/>
          <p:cNvSpPr>
            <a:spLocks noChangeArrowheads="1"/>
          </p:cNvSpPr>
          <p:nvPr/>
        </p:nvSpPr>
        <p:spPr bwMode="auto">
          <a:xfrm rot="-1380222">
            <a:off x="2967038" y="3709988"/>
            <a:ext cx="582612" cy="323850"/>
          </a:xfrm>
          <a:prstGeom prst="leftArrow">
            <a:avLst>
              <a:gd name="adj1" fmla="val 50000"/>
              <a:gd name="adj2" fmla="val 44975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3984" name="AutoShape 16"/>
          <p:cNvSpPr>
            <a:spLocks noChangeArrowheads="1"/>
          </p:cNvSpPr>
          <p:nvPr/>
        </p:nvSpPr>
        <p:spPr bwMode="auto">
          <a:xfrm rot="1380222" flipH="1">
            <a:off x="5319713" y="3700463"/>
            <a:ext cx="582612" cy="323850"/>
          </a:xfrm>
          <a:prstGeom prst="leftArrow">
            <a:avLst>
              <a:gd name="adj1" fmla="val 50000"/>
              <a:gd name="adj2" fmla="val 4497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250825" y="4178300"/>
            <a:ext cx="4092575" cy="2144713"/>
          </a:xfrm>
          <a:prstGeom prst="rect">
            <a:avLst/>
          </a:prstGeom>
          <a:solidFill>
            <a:srgbClr val="97FF97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marL="176213" indent="-176213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sz="2200" dirty="0"/>
              <a:t>тексты (</a:t>
            </a:r>
            <a:r>
              <a:rPr lang="ru-RU" sz="2200" b="1" dirty="0">
                <a:latin typeface="Courier New" pitchFamily="49" charset="0"/>
              </a:rPr>
              <a:t>*</a:t>
            </a:r>
            <a:r>
              <a:rPr lang="en-US" sz="2200" b="1" dirty="0">
                <a:latin typeface="Courier New" pitchFamily="49" charset="0"/>
              </a:rPr>
              <a:t>.txt</a:t>
            </a:r>
            <a:r>
              <a:rPr lang="ru-RU" sz="2200" dirty="0"/>
              <a:t>)</a:t>
            </a:r>
            <a:endParaRPr lang="en-US" sz="2200" dirty="0"/>
          </a:p>
          <a:p>
            <a:pPr marL="176213" indent="-176213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sz="2200" dirty="0"/>
              <a:t>документы (</a:t>
            </a:r>
            <a:r>
              <a:rPr lang="ru-RU" sz="2200" b="1" dirty="0">
                <a:latin typeface="Courier New" pitchFamily="49" charset="0"/>
              </a:rPr>
              <a:t>*</a:t>
            </a:r>
            <a:r>
              <a:rPr lang="en-US" sz="2200" b="1" dirty="0">
                <a:latin typeface="Courier New" pitchFamily="49" charset="0"/>
              </a:rPr>
              <a:t>.doc</a:t>
            </a:r>
            <a:r>
              <a:rPr lang="ru-RU" sz="2200" b="1" dirty="0">
                <a:latin typeface="Courier New" pitchFamily="49" charset="0"/>
              </a:rPr>
              <a:t>,</a:t>
            </a:r>
            <a:r>
              <a:rPr lang="ru-RU" sz="2200" b="1" dirty="0">
                <a:latin typeface="+mj-lt"/>
              </a:rPr>
              <a:t> </a:t>
            </a:r>
            <a:r>
              <a:rPr lang="ru-RU" sz="2200" b="1" dirty="0">
                <a:latin typeface="Courier New" pitchFamily="49" charset="0"/>
              </a:rPr>
              <a:t>*</a:t>
            </a:r>
            <a:r>
              <a:rPr lang="en-US" sz="2200" b="1" dirty="0">
                <a:latin typeface="Courier New" pitchFamily="49" charset="0"/>
              </a:rPr>
              <a:t>.</a:t>
            </a:r>
            <a:r>
              <a:rPr lang="en-US" sz="2200" b="1" dirty="0" err="1">
                <a:latin typeface="Courier New" pitchFamily="49" charset="0"/>
              </a:rPr>
              <a:t>xls</a:t>
            </a:r>
            <a:r>
              <a:rPr lang="ru-RU" sz="2200" dirty="0"/>
              <a:t>)</a:t>
            </a:r>
            <a:endParaRPr lang="en-US" sz="2200" dirty="0"/>
          </a:p>
          <a:p>
            <a:pPr marL="176213" indent="-176213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sz="2200" dirty="0"/>
              <a:t>несжатые рисунки (</a:t>
            </a:r>
            <a:r>
              <a:rPr lang="ru-RU" sz="2200" b="1" dirty="0">
                <a:latin typeface="Courier New" pitchFamily="49" charset="0"/>
              </a:rPr>
              <a:t>*</a:t>
            </a:r>
            <a:r>
              <a:rPr lang="en-US" sz="2200" b="1" dirty="0">
                <a:latin typeface="Courier New" pitchFamily="49" charset="0"/>
              </a:rPr>
              <a:t>.bmp</a:t>
            </a:r>
            <a:r>
              <a:rPr lang="ru-RU" sz="2200" dirty="0"/>
              <a:t>)</a:t>
            </a:r>
            <a:endParaRPr lang="en-US" sz="2200" dirty="0"/>
          </a:p>
          <a:p>
            <a:pPr marL="176213" indent="-176213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sz="2200" dirty="0"/>
              <a:t>несжатый звук </a:t>
            </a:r>
            <a:r>
              <a:rPr lang="en-US" sz="2200" dirty="0"/>
              <a:t>(</a:t>
            </a:r>
            <a:r>
              <a:rPr lang="ru-RU" sz="2200" b="1" dirty="0">
                <a:latin typeface="Courier New" pitchFamily="49" charset="0"/>
              </a:rPr>
              <a:t>*</a:t>
            </a:r>
            <a:r>
              <a:rPr lang="en-US" sz="2200" b="1" dirty="0">
                <a:latin typeface="Courier New" pitchFamily="49" charset="0"/>
              </a:rPr>
              <a:t>.wav</a:t>
            </a:r>
            <a:r>
              <a:rPr lang="en-US" sz="2200" dirty="0"/>
              <a:t>)</a:t>
            </a:r>
          </a:p>
          <a:p>
            <a:pPr marL="176213" indent="-176213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sz="2200" dirty="0"/>
              <a:t>несжатое видео </a:t>
            </a:r>
            <a:r>
              <a:rPr lang="en-US" sz="2200" dirty="0"/>
              <a:t>(</a:t>
            </a:r>
            <a:r>
              <a:rPr lang="ru-RU" sz="2200" b="1" dirty="0">
                <a:latin typeface="Courier New" pitchFamily="49" charset="0"/>
              </a:rPr>
              <a:t>*</a:t>
            </a:r>
            <a:r>
              <a:rPr lang="en-US" sz="2200" b="1" dirty="0">
                <a:latin typeface="Courier New" pitchFamily="49" charset="0"/>
              </a:rPr>
              <a:t>.</a:t>
            </a:r>
            <a:r>
              <a:rPr lang="en-US" sz="2200" b="1" dirty="0" err="1">
                <a:latin typeface="Courier New" pitchFamily="49" charset="0"/>
              </a:rPr>
              <a:t>avi</a:t>
            </a:r>
            <a:r>
              <a:rPr lang="en-US" sz="2200" dirty="0"/>
              <a:t>)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28048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3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3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3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3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39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39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39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3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3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839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83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839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839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839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839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8398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83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83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83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83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83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839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build="p" bldLvl="2"/>
      <p:bldP spid="83974" grpId="0"/>
      <p:bldP spid="83977" grpId="0" animBg="1"/>
      <p:bldP spid="83978" grpId="0" animBg="1"/>
      <p:bldP spid="83980" grpId="0" build="p" animBg="1"/>
      <p:bldP spid="83983" grpId="0" animBg="1"/>
      <p:bldP spid="83984" grpId="0" animBg="1"/>
      <p:bldP spid="8397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B0C5E9-2780-40A2-B64C-EFA5FC307D5E}" type="slidenum">
              <a:rPr lang="ru-RU" altLang="ru-RU" smtClean="0"/>
              <a:pPr eaLnBrk="1" hangingPunct="1"/>
              <a:t>5</a:t>
            </a:fld>
            <a:endParaRPr lang="ru-RU" altLang="ru-RU" smtClean="0"/>
          </a:p>
        </p:txBody>
      </p:sp>
      <p:sp>
        <p:nvSpPr>
          <p:cNvPr id="54275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76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000" b="1"/>
              <a:t>Самораспаковывающиеся архивы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374650" y="801688"/>
            <a:ext cx="84232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chemeClr val="accent2"/>
                </a:solidFill>
              </a:rPr>
              <a:t>SFX-</a:t>
            </a:r>
            <a:r>
              <a:rPr lang="ru-RU" altLang="ru-RU" sz="2400" b="1">
                <a:solidFill>
                  <a:schemeClr val="accent2"/>
                </a:solidFill>
              </a:rPr>
              <a:t>архив (англ. </a:t>
            </a:r>
            <a:r>
              <a:rPr lang="en-US" altLang="ru-RU" sz="2400" b="1" i="1">
                <a:solidFill>
                  <a:schemeClr val="accent2"/>
                </a:solidFill>
              </a:rPr>
              <a:t>SelF eXtracting – </a:t>
            </a:r>
            <a:r>
              <a:rPr lang="ru-RU" altLang="ru-RU" sz="2400" b="1" i="1">
                <a:solidFill>
                  <a:schemeClr val="accent2"/>
                </a:solidFill>
              </a:rPr>
              <a:t>самораспако-вывающийся</a:t>
            </a:r>
            <a:r>
              <a:rPr lang="ru-RU" altLang="ru-RU" sz="2400" b="1">
                <a:solidFill>
                  <a:schemeClr val="accent2"/>
                </a:solidFill>
              </a:rPr>
              <a:t>)</a:t>
            </a:r>
            <a:r>
              <a:rPr lang="ru-RU" altLang="ru-RU" sz="2400"/>
              <a:t> – это файл с расширением </a:t>
            </a:r>
            <a:r>
              <a:rPr lang="en-US" altLang="ru-RU" sz="2400" b="1"/>
              <a:t>*.exe</a:t>
            </a:r>
            <a:r>
              <a:rPr lang="en-US" altLang="ru-RU" sz="2400"/>
              <a:t>, </a:t>
            </a:r>
            <a:r>
              <a:rPr lang="ru-RU" altLang="ru-RU" sz="2400"/>
              <a:t>который содержит сжатые данные и программу распаковки (около 15 Кб).</a:t>
            </a:r>
          </a:p>
        </p:txBody>
      </p:sp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579438" y="2554288"/>
            <a:ext cx="376237" cy="376237"/>
            <a:chOff x="2816" y="2458"/>
            <a:chExt cx="1728" cy="1728"/>
          </a:xfrm>
        </p:grpSpPr>
        <p:sp>
          <p:nvSpPr>
            <p:cNvPr id="54284" name="Oval 8"/>
            <p:cNvSpPr>
              <a:spLocks noChangeAspect="1" noChangeArrowheads="1"/>
            </p:cNvSpPr>
            <p:nvPr/>
          </p:nvSpPr>
          <p:spPr bwMode="auto">
            <a:xfrm>
              <a:off x="2816" y="2458"/>
              <a:ext cx="1728" cy="17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pSp>
          <p:nvGrpSpPr>
            <p:cNvPr id="54285" name="Group 9"/>
            <p:cNvGrpSpPr>
              <a:grpSpLocks noChangeAspect="1"/>
            </p:cNvGrpSpPr>
            <p:nvPr/>
          </p:nvGrpSpPr>
          <p:grpSpPr bwMode="auto">
            <a:xfrm>
              <a:off x="3051" y="2667"/>
              <a:ext cx="1299" cy="1299"/>
              <a:chOff x="3051" y="2667"/>
              <a:chExt cx="1299" cy="1299"/>
            </a:xfrm>
          </p:grpSpPr>
          <p:sp>
            <p:nvSpPr>
              <p:cNvPr id="54287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4288" name="Rectangle 11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54286" name="Freeform 12"/>
            <p:cNvSpPr>
              <a:spLocks noChangeAspect="1"/>
            </p:cNvSpPr>
            <p:nvPr/>
          </p:nvSpPr>
          <p:spPr bwMode="auto">
            <a:xfrm>
              <a:off x="3048" y="2664"/>
              <a:ext cx="1302" cy="1299"/>
            </a:xfrm>
            <a:custGeom>
              <a:avLst/>
              <a:gdLst>
                <a:gd name="T0" fmla="*/ 3 w 1302"/>
                <a:gd name="T1" fmla="*/ 438 h 1299"/>
                <a:gd name="T2" fmla="*/ 444 w 1302"/>
                <a:gd name="T3" fmla="*/ 438 h 1299"/>
                <a:gd name="T4" fmla="*/ 444 w 1302"/>
                <a:gd name="T5" fmla="*/ 0 h 1299"/>
                <a:gd name="T6" fmla="*/ 870 w 1302"/>
                <a:gd name="T7" fmla="*/ 0 h 1299"/>
                <a:gd name="T8" fmla="*/ 870 w 1302"/>
                <a:gd name="T9" fmla="*/ 441 h 1299"/>
                <a:gd name="T10" fmla="*/ 1302 w 1302"/>
                <a:gd name="T11" fmla="*/ 441 h 1299"/>
                <a:gd name="T12" fmla="*/ 1302 w 1302"/>
                <a:gd name="T13" fmla="*/ 864 h 1299"/>
                <a:gd name="T14" fmla="*/ 870 w 1302"/>
                <a:gd name="T15" fmla="*/ 864 h 1299"/>
                <a:gd name="T16" fmla="*/ 870 w 1302"/>
                <a:gd name="T17" fmla="*/ 1299 h 1299"/>
                <a:gd name="T18" fmla="*/ 447 w 1302"/>
                <a:gd name="T19" fmla="*/ 1299 h 1299"/>
                <a:gd name="T20" fmla="*/ 447 w 1302"/>
                <a:gd name="T21" fmla="*/ 867 h 1299"/>
                <a:gd name="T22" fmla="*/ 0 w 1302"/>
                <a:gd name="T23" fmla="*/ 867 h 1299"/>
                <a:gd name="T24" fmla="*/ 3 w 1302"/>
                <a:gd name="T25" fmla="*/ 438 h 12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02"/>
                <a:gd name="T40" fmla="*/ 0 h 1299"/>
                <a:gd name="T41" fmla="*/ 1302 w 1302"/>
                <a:gd name="T42" fmla="*/ 1299 h 12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86029" name="Rectangle 13"/>
          <p:cNvSpPr>
            <a:spLocks noChangeArrowheads="1"/>
          </p:cNvSpPr>
          <p:nvPr/>
        </p:nvSpPr>
        <p:spPr bwMode="auto">
          <a:xfrm>
            <a:off x="1009650" y="2506663"/>
            <a:ext cx="81724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B050"/>
              </a:buClr>
              <a:buFont typeface="Wingdings" pitchFamily="2" charset="2"/>
              <a:buChar char="§"/>
            </a:pPr>
            <a:r>
              <a:rPr lang="ru-RU" altLang="ru-RU" sz="2400"/>
              <a:t>для распаковки не нужен архиватор</a:t>
            </a:r>
          </a:p>
          <a:p>
            <a:pPr eaLnBrk="1" hangingPunct="1">
              <a:buClr>
                <a:srgbClr val="00B050"/>
              </a:buClr>
              <a:buFont typeface="Wingdings" pitchFamily="2" charset="2"/>
              <a:buChar char="§"/>
            </a:pPr>
            <a:r>
              <a:rPr lang="ru-RU" altLang="ru-RU" sz="2400"/>
              <a:t>может распаковать неквалифицированный пользователь</a:t>
            </a:r>
          </a:p>
        </p:txBody>
      </p:sp>
      <p:grpSp>
        <p:nvGrpSpPr>
          <p:cNvPr id="4" name="Group 15"/>
          <p:cNvGrpSpPr>
            <a:grpSpLocks noChangeAspect="1"/>
          </p:cNvGrpSpPr>
          <p:nvPr/>
        </p:nvGrpSpPr>
        <p:grpSpPr bwMode="auto">
          <a:xfrm>
            <a:off x="609600" y="3719513"/>
            <a:ext cx="376238" cy="376237"/>
            <a:chOff x="552" y="2523"/>
            <a:chExt cx="1728" cy="1728"/>
          </a:xfrm>
        </p:grpSpPr>
        <p:sp>
          <p:nvSpPr>
            <p:cNvPr id="54282" name="Oval 16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4283" name="Rectangle 17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86034" name="Rectangle 18"/>
          <p:cNvSpPr>
            <a:spLocks noChangeArrowheads="1"/>
          </p:cNvSpPr>
          <p:nvPr/>
        </p:nvSpPr>
        <p:spPr bwMode="auto">
          <a:xfrm>
            <a:off x="1008063" y="3829050"/>
            <a:ext cx="56896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ru-RU" altLang="ru-RU" sz="2400"/>
              <a:t>увеличение размера файла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ru-RU" altLang="ru-RU" sz="2400"/>
              <a:t>опасность заражения вирусами</a:t>
            </a:r>
          </a:p>
        </p:txBody>
      </p:sp>
    </p:spTree>
    <p:extLst>
      <p:ext uri="{BB962C8B-B14F-4D97-AF65-F5344CB8AC3E}">
        <p14:creationId xmlns:p14="http://schemas.microsoft.com/office/powerpoint/2010/main" val="345955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 build="p" bldLvl="2"/>
      <p:bldP spid="86029" grpId="0"/>
      <p:bldP spid="860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3A382D-B152-46C4-92F6-CDB6787F810E}" type="slidenum">
              <a:rPr lang="ru-RU" altLang="ru-RU" smtClean="0"/>
              <a:pPr eaLnBrk="1" hangingPunct="1"/>
              <a:t>6</a:t>
            </a:fld>
            <a:endParaRPr lang="ru-RU" altLang="ru-RU" smtClean="0"/>
          </a:p>
        </p:txBody>
      </p:sp>
      <p:sp>
        <p:nvSpPr>
          <p:cNvPr id="55299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5300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000" b="1"/>
              <a:t>Многотомные архивы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374650" y="801688"/>
            <a:ext cx="8423275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98525" indent="-2667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500"/>
              </a:spcBef>
            </a:pPr>
            <a:r>
              <a:rPr lang="ru-RU" altLang="ru-RU" sz="2200" b="1">
                <a:solidFill>
                  <a:schemeClr val="accent2"/>
                </a:solidFill>
              </a:rPr>
              <a:t>Многотомный архив</a:t>
            </a:r>
            <a:r>
              <a:rPr lang="ru-RU" altLang="ru-RU" sz="2200"/>
              <a:t> – это архив, разбитый на несколько частей. </a:t>
            </a:r>
            <a:r>
              <a:rPr lang="ru-RU" altLang="ru-RU" sz="2200" b="1"/>
              <a:t>Цели: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ru-RU" altLang="ru-RU" sz="2200"/>
              <a:t>перенос через дискеты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ru-RU" altLang="ru-RU" sz="2200"/>
              <a:t>удобство скачивания через Интернет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200" b="1"/>
              <a:t>	</a:t>
            </a:r>
            <a:r>
              <a:rPr lang="en-US" altLang="ru-RU" sz="2200" b="1" i="1"/>
              <a:t>WinRAR</a:t>
            </a:r>
            <a:r>
              <a:rPr lang="ru-RU" altLang="ru-RU" sz="2200" b="1"/>
              <a:t>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ru-RU" sz="2200" b="1">
                <a:latin typeface="Courier New" pitchFamily="49" charset="0"/>
              </a:rPr>
              <a:t>abc.part1.rar, abc.part2.rar, </a:t>
            </a:r>
            <a:r>
              <a:rPr lang="en-US" altLang="ru-RU" sz="2200"/>
              <a:t>….</a:t>
            </a:r>
            <a:endParaRPr lang="ru-RU" altLang="ru-RU" sz="2200"/>
          </a:p>
          <a:p>
            <a:pPr lvl="1" eaLnBrk="1" hangingPunct="1">
              <a:buFont typeface="Wingdings" pitchFamily="2" charset="2"/>
              <a:buChar char="§"/>
            </a:pPr>
            <a:r>
              <a:rPr lang="ru-RU" altLang="ru-RU" sz="2200"/>
              <a:t>многотомный </a:t>
            </a:r>
            <a:r>
              <a:rPr lang="en-US" altLang="ru-RU" sz="2200"/>
              <a:t>SFX-</a:t>
            </a:r>
            <a:r>
              <a:rPr lang="ru-RU" altLang="ru-RU" sz="2200"/>
              <a:t>архив</a:t>
            </a:r>
            <a:r>
              <a:rPr lang="en-US" altLang="ru-RU" sz="2200"/>
              <a:t>: </a:t>
            </a:r>
            <a:r>
              <a:rPr lang="en-US" altLang="ru-RU" sz="2200" b="1">
                <a:latin typeface="Courier New" pitchFamily="49" charset="0"/>
              </a:rPr>
              <a:t>abc.part1.exe, abc.part2.rar,</a:t>
            </a:r>
            <a:r>
              <a:rPr lang="en-US" altLang="ru-RU" sz="2200"/>
              <a:t> ….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200" b="1" i="1"/>
              <a:t>   </a:t>
            </a:r>
            <a:r>
              <a:rPr lang="en-US" altLang="ru-RU" sz="2200" b="1" i="1"/>
              <a:t>7Zip</a:t>
            </a:r>
            <a:r>
              <a:rPr lang="ru-RU" altLang="ru-RU" sz="2200" b="1"/>
              <a:t>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ru-RU" sz="2200" b="1">
                <a:latin typeface="Courier New" pitchFamily="49" charset="0"/>
              </a:rPr>
              <a:t>abc.zip.001, abc.zip.002, </a:t>
            </a:r>
            <a:r>
              <a:rPr lang="en-US" altLang="ru-RU" sz="2200"/>
              <a:t>….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ru-RU" sz="2200" b="1">
                <a:latin typeface="Courier New" pitchFamily="49" charset="0"/>
              </a:rPr>
              <a:t>abc.7z.001, abc.7z.002, </a:t>
            </a:r>
            <a:r>
              <a:rPr lang="en-US" altLang="ru-RU" sz="2200"/>
              <a:t>….</a:t>
            </a:r>
            <a:endParaRPr lang="ru-RU" altLang="ru-RU" sz="2200"/>
          </a:p>
        </p:txBody>
      </p:sp>
    </p:spTree>
    <p:extLst>
      <p:ext uri="{BB962C8B-B14F-4D97-AF65-F5344CB8AC3E}">
        <p14:creationId xmlns:p14="http://schemas.microsoft.com/office/powerpoint/2010/main" val="22944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6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6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6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60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60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60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60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60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6DC967-7277-4B45-81EF-EB79EEDF17A6}" type="slidenum">
              <a:rPr lang="ru-RU" altLang="ru-RU" smtClean="0"/>
              <a:pPr eaLnBrk="1" hangingPunct="1"/>
              <a:t>7</a:t>
            </a:fld>
            <a:endParaRPr lang="ru-RU" altLang="ru-RU" smtClean="0"/>
          </a:p>
        </p:txBody>
      </p:sp>
      <p:sp>
        <p:nvSpPr>
          <p:cNvPr id="5632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6324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000" b="1"/>
              <a:t>Архивы с паролем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374650" y="806450"/>
            <a:ext cx="84232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chemeClr val="accent2"/>
                </a:solidFill>
              </a:rPr>
              <a:t>Пароль</a:t>
            </a:r>
            <a:r>
              <a:rPr lang="ru-RU" altLang="ru-RU" sz="2400"/>
              <a:t> –</a:t>
            </a:r>
            <a:r>
              <a:rPr lang="en-US" altLang="ru-RU" sz="2400"/>
              <a:t> </a:t>
            </a:r>
            <a:r>
              <a:rPr lang="ru-RU" altLang="ru-RU" sz="2400"/>
              <a:t>это секретный набор символов, предназначенный для подтверждения личности.</a:t>
            </a:r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1290638" y="1708150"/>
            <a:ext cx="5653087" cy="663575"/>
            <a:chOff x="627" y="2445"/>
            <a:chExt cx="3561" cy="418"/>
          </a:xfrm>
        </p:grpSpPr>
        <p:sp>
          <p:nvSpPr>
            <p:cNvPr id="56342" name="Text Box 72"/>
            <p:cNvSpPr txBox="1">
              <a:spLocks noChangeArrowheads="1"/>
            </p:cNvSpPr>
            <p:nvPr/>
          </p:nvSpPr>
          <p:spPr bwMode="auto">
            <a:xfrm>
              <a:off x="921" y="2512"/>
              <a:ext cx="3267" cy="296"/>
            </a:xfrm>
            <a:prstGeom prst="rect">
              <a:avLst/>
            </a:prstGeom>
            <a:solidFill>
              <a:srgbClr val="D1D1FF"/>
            </a:solidFill>
            <a:ln w="12700">
              <a:solidFill>
                <a:srgbClr val="000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2400" b="1"/>
                <a:t>  Пароль в архиве не хранится!</a:t>
              </a:r>
            </a:p>
          </p:txBody>
        </p:sp>
        <p:sp>
          <p:nvSpPr>
            <p:cNvPr id="56343" name="Oval 73"/>
            <p:cNvSpPr>
              <a:spLocks noChangeArrowheads="1"/>
            </p:cNvSpPr>
            <p:nvPr/>
          </p:nvSpPr>
          <p:spPr bwMode="auto">
            <a:xfrm>
              <a:off x="627" y="2445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altLang="ru-RU" sz="4400" b="1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2962275" y="3565525"/>
            <a:ext cx="1801813" cy="1514475"/>
          </a:xfrm>
          <a:prstGeom prst="rect">
            <a:avLst/>
          </a:prstGeom>
          <a:solidFill>
            <a:srgbClr val="E6E6FF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441325" y="2670175"/>
            <a:ext cx="2600325" cy="81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dirty="0"/>
              <a:t>зашифрованный</a:t>
            </a:r>
          </a:p>
          <a:p>
            <a:pPr algn="ctr">
              <a:defRPr/>
            </a:pPr>
            <a:r>
              <a:rPr lang="ru-RU" sz="2000" dirty="0"/>
              <a:t>архив</a:t>
            </a: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3084513" y="3636963"/>
            <a:ext cx="1184275" cy="1103312"/>
            <a:chOff x="3271" y="1419"/>
            <a:chExt cx="746" cy="695"/>
          </a:xfrm>
        </p:grpSpPr>
        <p:sp>
          <p:nvSpPr>
            <p:cNvPr id="56336" name="Freeform 8"/>
            <p:cNvSpPr>
              <a:spLocks/>
            </p:cNvSpPr>
            <p:nvPr/>
          </p:nvSpPr>
          <p:spPr bwMode="auto">
            <a:xfrm>
              <a:off x="3455" y="1419"/>
              <a:ext cx="551" cy="188"/>
            </a:xfrm>
            <a:custGeom>
              <a:avLst/>
              <a:gdLst>
                <a:gd name="T0" fmla="*/ 0 w 551"/>
                <a:gd name="T1" fmla="*/ 0 h 188"/>
                <a:gd name="T2" fmla="*/ 551 w 551"/>
                <a:gd name="T3" fmla="*/ 0 h 188"/>
                <a:gd name="T4" fmla="*/ 363 w 551"/>
                <a:gd name="T5" fmla="*/ 188 h 188"/>
                <a:gd name="T6" fmla="*/ 183 w 551"/>
                <a:gd name="T7" fmla="*/ 188 h 188"/>
                <a:gd name="T8" fmla="*/ 0 w 551"/>
                <a:gd name="T9" fmla="*/ 0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1"/>
                <a:gd name="T16" fmla="*/ 0 h 188"/>
                <a:gd name="T17" fmla="*/ 551 w 551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1" h="188">
                  <a:moveTo>
                    <a:pt x="0" y="0"/>
                  </a:moveTo>
                  <a:lnTo>
                    <a:pt x="551" y="0"/>
                  </a:lnTo>
                  <a:lnTo>
                    <a:pt x="363" y="188"/>
                  </a:lnTo>
                  <a:lnTo>
                    <a:pt x="183" y="18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6337" name="Freeform 9"/>
            <p:cNvSpPr>
              <a:spLocks/>
            </p:cNvSpPr>
            <p:nvPr/>
          </p:nvSpPr>
          <p:spPr bwMode="auto">
            <a:xfrm>
              <a:off x="3566" y="1604"/>
              <a:ext cx="320" cy="265"/>
            </a:xfrm>
            <a:custGeom>
              <a:avLst/>
              <a:gdLst>
                <a:gd name="T0" fmla="*/ 75 w 320"/>
                <a:gd name="T1" fmla="*/ 0 h 265"/>
                <a:gd name="T2" fmla="*/ 249 w 320"/>
                <a:gd name="T3" fmla="*/ 0 h 265"/>
                <a:gd name="T4" fmla="*/ 320 w 320"/>
                <a:gd name="T5" fmla="*/ 71 h 265"/>
                <a:gd name="T6" fmla="*/ 320 w 320"/>
                <a:gd name="T7" fmla="*/ 214 h 265"/>
                <a:gd name="T8" fmla="*/ 231 w 320"/>
                <a:gd name="T9" fmla="*/ 265 h 265"/>
                <a:gd name="T10" fmla="*/ 60 w 320"/>
                <a:gd name="T11" fmla="*/ 265 h 265"/>
                <a:gd name="T12" fmla="*/ 0 w 320"/>
                <a:gd name="T13" fmla="*/ 205 h 265"/>
                <a:gd name="T14" fmla="*/ 0 w 320"/>
                <a:gd name="T15" fmla="*/ 72 h 265"/>
                <a:gd name="T16" fmla="*/ 75 w 320"/>
                <a:gd name="T17" fmla="*/ 0 h 26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0"/>
                <a:gd name="T28" fmla="*/ 0 h 265"/>
                <a:gd name="T29" fmla="*/ 320 w 320"/>
                <a:gd name="T30" fmla="*/ 265 h 26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0" h="265">
                  <a:moveTo>
                    <a:pt x="75" y="0"/>
                  </a:moveTo>
                  <a:lnTo>
                    <a:pt x="249" y="0"/>
                  </a:lnTo>
                  <a:lnTo>
                    <a:pt x="320" y="71"/>
                  </a:lnTo>
                  <a:lnTo>
                    <a:pt x="320" y="214"/>
                  </a:lnTo>
                  <a:lnTo>
                    <a:pt x="231" y="265"/>
                  </a:lnTo>
                  <a:lnTo>
                    <a:pt x="60" y="265"/>
                  </a:lnTo>
                  <a:lnTo>
                    <a:pt x="0" y="205"/>
                  </a:lnTo>
                  <a:lnTo>
                    <a:pt x="0" y="72"/>
                  </a:lnTo>
                  <a:lnTo>
                    <a:pt x="75" y="0"/>
                  </a:lnTo>
                  <a:close/>
                </a:path>
              </a:pathLst>
            </a:custGeom>
            <a:gradFill rotWithShape="1">
              <a:gsLst>
                <a:gs pos="0">
                  <a:srgbClr val="C0C0C0"/>
                </a:gs>
                <a:gs pos="100000">
                  <a:srgbClr val="595959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6338" name="Freeform 10"/>
            <p:cNvSpPr>
              <a:spLocks/>
            </p:cNvSpPr>
            <p:nvPr/>
          </p:nvSpPr>
          <p:spPr bwMode="auto">
            <a:xfrm>
              <a:off x="3607" y="1863"/>
              <a:ext cx="300" cy="251"/>
            </a:xfrm>
            <a:custGeom>
              <a:avLst/>
              <a:gdLst>
                <a:gd name="T0" fmla="*/ 18 w 300"/>
                <a:gd name="T1" fmla="*/ 5 h 251"/>
                <a:gd name="T2" fmla="*/ 0 w 300"/>
                <a:gd name="T3" fmla="*/ 36 h 251"/>
                <a:gd name="T4" fmla="*/ 0 w 300"/>
                <a:gd name="T5" fmla="*/ 125 h 251"/>
                <a:gd name="T6" fmla="*/ 52 w 300"/>
                <a:gd name="T7" fmla="*/ 215 h 251"/>
                <a:gd name="T8" fmla="*/ 114 w 300"/>
                <a:gd name="T9" fmla="*/ 251 h 251"/>
                <a:gd name="T10" fmla="*/ 270 w 300"/>
                <a:gd name="T11" fmla="*/ 251 h 251"/>
                <a:gd name="T12" fmla="*/ 300 w 300"/>
                <a:gd name="T13" fmla="*/ 200 h 251"/>
                <a:gd name="T14" fmla="*/ 300 w 300"/>
                <a:gd name="T15" fmla="*/ 90 h 251"/>
                <a:gd name="T16" fmla="*/ 198 w 300"/>
                <a:gd name="T17" fmla="*/ 0 h 251"/>
                <a:gd name="T18" fmla="*/ 18 w 300"/>
                <a:gd name="T19" fmla="*/ 5 h 2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0"/>
                <a:gd name="T31" fmla="*/ 0 h 251"/>
                <a:gd name="T32" fmla="*/ 300 w 300"/>
                <a:gd name="T33" fmla="*/ 251 h 25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0" h="251">
                  <a:moveTo>
                    <a:pt x="18" y="5"/>
                  </a:moveTo>
                  <a:lnTo>
                    <a:pt x="0" y="36"/>
                  </a:lnTo>
                  <a:lnTo>
                    <a:pt x="0" y="125"/>
                  </a:lnTo>
                  <a:lnTo>
                    <a:pt x="52" y="215"/>
                  </a:lnTo>
                  <a:lnTo>
                    <a:pt x="114" y="251"/>
                  </a:lnTo>
                  <a:lnTo>
                    <a:pt x="270" y="251"/>
                  </a:lnTo>
                  <a:lnTo>
                    <a:pt x="300" y="200"/>
                  </a:lnTo>
                  <a:lnTo>
                    <a:pt x="300" y="90"/>
                  </a:lnTo>
                  <a:lnTo>
                    <a:pt x="198" y="0"/>
                  </a:lnTo>
                  <a:lnTo>
                    <a:pt x="18" y="5"/>
                  </a:lnTo>
                  <a:close/>
                </a:path>
              </a:pathLst>
            </a:custGeom>
            <a:gradFill rotWithShape="1">
              <a:gsLst>
                <a:gs pos="0">
                  <a:srgbClr val="B2B2B2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6339" name="Freeform 11"/>
            <p:cNvSpPr>
              <a:spLocks/>
            </p:cNvSpPr>
            <p:nvPr/>
          </p:nvSpPr>
          <p:spPr bwMode="auto">
            <a:xfrm>
              <a:off x="3807" y="1819"/>
              <a:ext cx="210" cy="246"/>
            </a:xfrm>
            <a:custGeom>
              <a:avLst/>
              <a:gdLst>
                <a:gd name="T0" fmla="*/ 95 w 210"/>
                <a:gd name="T1" fmla="*/ 246 h 246"/>
                <a:gd name="T2" fmla="*/ 138 w 210"/>
                <a:gd name="T3" fmla="*/ 220 h 246"/>
                <a:gd name="T4" fmla="*/ 190 w 210"/>
                <a:gd name="T5" fmla="*/ 220 h 246"/>
                <a:gd name="T6" fmla="*/ 208 w 210"/>
                <a:gd name="T7" fmla="*/ 187 h 246"/>
                <a:gd name="T8" fmla="*/ 210 w 210"/>
                <a:gd name="T9" fmla="*/ 71 h 246"/>
                <a:gd name="T10" fmla="*/ 189 w 210"/>
                <a:gd name="T11" fmla="*/ 44 h 246"/>
                <a:gd name="T12" fmla="*/ 138 w 210"/>
                <a:gd name="T13" fmla="*/ 45 h 246"/>
                <a:gd name="T14" fmla="*/ 75 w 210"/>
                <a:gd name="T15" fmla="*/ 0 h 246"/>
                <a:gd name="T16" fmla="*/ 0 w 210"/>
                <a:gd name="T17" fmla="*/ 43 h 246"/>
                <a:gd name="T18" fmla="*/ 98 w 210"/>
                <a:gd name="T19" fmla="*/ 139 h 246"/>
                <a:gd name="T20" fmla="*/ 95 w 210"/>
                <a:gd name="T21" fmla="*/ 246 h 2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0"/>
                <a:gd name="T34" fmla="*/ 0 h 246"/>
                <a:gd name="T35" fmla="*/ 210 w 210"/>
                <a:gd name="T36" fmla="*/ 246 h 24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0" h="246">
                  <a:moveTo>
                    <a:pt x="95" y="246"/>
                  </a:moveTo>
                  <a:lnTo>
                    <a:pt x="138" y="220"/>
                  </a:lnTo>
                  <a:lnTo>
                    <a:pt x="190" y="220"/>
                  </a:lnTo>
                  <a:lnTo>
                    <a:pt x="208" y="187"/>
                  </a:lnTo>
                  <a:lnTo>
                    <a:pt x="210" y="71"/>
                  </a:lnTo>
                  <a:lnTo>
                    <a:pt x="189" y="44"/>
                  </a:lnTo>
                  <a:lnTo>
                    <a:pt x="138" y="45"/>
                  </a:lnTo>
                  <a:lnTo>
                    <a:pt x="75" y="0"/>
                  </a:lnTo>
                  <a:lnTo>
                    <a:pt x="0" y="43"/>
                  </a:lnTo>
                  <a:lnTo>
                    <a:pt x="98" y="139"/>
                  </a:lnTo>
                  <a:lnTo>
                    <a:pt x="95" y="246"/>
                  </a:lnTo>
                  <a:close/>
                </a:path>
              </a:pathLst>
            </a:custGeom>
            <a:gradFill rotWithShape="1">
              <a:gsLst>
                <a:gs pos="0">
                  <a:srgbClr val="B2B2B2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6340" name="AutoShape 12"/>
            <p:cNvSpPr>
              <a:spLocks noChangeArrowheads="1"/>
            </p:cNvSpPr>
            <p:nvPr/>
          </p:nvSpPr>
          <p:spPr bwMode="auto">
            <a:xfrm>
              <a:off x="3271" y="1673"/>
              <a:ext cx="154" cy="154"/>
            </a:xfrm>
            <a:prstGeom prst="octagon">
              <a:avLst>
                <a:gd name="adj" fmla="val 2928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6341" name="Freeform 13"/>
            <p:cNvSpPr>
              <a:spLocks/>
            </p:cNvSpPr>
            <p:nvPr/>
          </p:nvSpPr>
          <p:spPr bwMode="auto">
            <a:xfrm>
              <a:off x="3424" y="1676"/>
              <a:ext cx="337" cy="140"/>
            </a:xfrm>
            <a:custGeom>
              <a:avLst/>
              <a:gdLst>
                <a:gd name="T0" fmla="*/ 0 w 337"/>
                <a:gd name="T1" fmla="*/ 15 h 154"/>
                <a:gd name="T2" fmla="*/ 173 w 337"/>
                <a:gd name="T3" fmla="*/ 15 h 154"/>
                <a:gd name="T4" fmla="*/ 215 w 337"/>
                <a:gd name="T5" fmla="*/ 0 h 154"/>
                <a:gd name="T6" fmla="*/ 296 w 337"/>
                <a:gd name="T7" fmla="*/ 0 h 154"/>
                <a:gd name="T8" fmla="*/ 337 w 337"/>
                <a:gd name="T9" fmla="*/ 14 h 154"/>
                <a:gd name="T10" fmla="*/ 337 w 337"/>
                <a:gd name="T11" fmla="*/ 41 h 154"/>
                <a:gd name="T12" fmla="*/ 299 w 337"/>
                <a:gd name="T13" fmla="*/ 54 h 154"/>
                <a:gd name="T14" fmla="*/ 213 w 337"/>
                <a:gd name="T15" fmla="*/ 54 h 154"/>
                <a:gd name="T16" fmla="*/ 183 w 337"/>
                <a:gd name="T17" fmla="*/ 44 h 154"/>
                <a:gd name="T18" fmla="*/ 3 w 337"/>
                <a:gd name="T19" fmla="*/ 44 h 154"/>
                <a:gd name="T20" fmla="*/ 0 w 337"/>
                <a:gd name="T21" fmla="*/ 15 h 1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37"/>
                <a:gd name="T34" fmla="*/ 0 h 154"/>
                <a:gd name="T35" fmla="*/ 337 w 337"/>
                <a:gd name="T36" fmla="*/ 154 h 15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37" h="154">
                  <a:moveTo>
                    <a:pt x="0" y="42"/>
                  </a:moveTo>
                  <a:lnTo>
                    <a:pt x="173" y="42"/>
                  </a:lnTo>
                  <a:lnTo>
                    <a:pt x="215" y="0"/>
                  </a:lnTo>
                  <a:lnTo>
                    <a:pt x="296" y="0"/>
                  </a:lnTo>
                  <a:lnTo>
                    <a:pt x="337" y="41"/>
                  </a:lnTo>
                  <a:lnTo>
                    <a:pt x="337" y="116"/>
                  </a:lnTo>
                  <a:lnTo>
                    <a:pt x="299" y="154"/>
                  </a:lnTo>
                  <a:lnTo>
                    <a:pt x="213" y="154"/>
                  </a:lnTo>
                  <a:lnTo>
                    <a:pt x="183" y="124"/>
                  </a:lnTo>
                  <a:lnTo>
                    <a:pt x="3" y="124"/>
                  </a:lnTo>
                  <a:lnTo>
                    <a:pt x="0" y="42"/>
                  </a:lnTo>
                  <a:close/>
                </a:path>
              </a:pathLst>
            </a:custGeom>
            <a:gradFill rotWithShape="1">
              <a:gsLst>
                <a:gs pos="0">
                  <a:srgbClr val="B2B2B2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31" name="Rectangle 17"/>
          <p:cNvSpPr>
            <a:spLocks noChangeArrowheads="1"/>
          </p:cNvSpPr>
          <p:nvPr/>
        </p:nvSpPr>
        <p:spPr bwMode="auto">
          <a:xfrm>
            <a:off x="3305175" y="4702175"/>
            <a:ext cx="11636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600"/>
              <a:t>архиватор</a:t>
            </a:r>
          </a:p>
        </p:txBody>
      </p:sp>
      <p:sp>
        <p:nvSpPr>
          <p:cNvPr id="32" name="Стрелка вправо 31"/>
          <p:cNvSpPr/>
          <p:nvPr/>
        </p:nvSpPr>
        <p:spPr>
          <a:xfrm>
            <a:off x="4767263" y="4389438"/>
            <a:ext cx="2259012" cy="587375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Привет, Вася!</a:t>
            </a:r>
          </a:p>
        </p:txBody>
      </p:sp>
      <p:sp>
        <p:nvSpPr>
          <p:cNvPr id="33" name="Стрелка углом 32"/>
          <p:cNvSpPr/>
          <p:nvPr/>
        </p:nvSpPr>
        <p:spPr>
          <a:xfrm rot="5400000">
            <a:off x="3098800" y="2901950"/>
            <a:ext cx="582613" cy="696913"/>
          </a:xfrm>
          <a:prstGeom prst="bentArrow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Стрелка углом 33"/>
          <p:cNvSpPr/>
          <p:nvPr/>
        </p:nvSpPr>
        <p:spPr>
          <a:xfrm rot="16200000" flipH="1">
            <a:off x="3823493" y="2901157"/>
            <a:ext cx="582613" cy="698500"/>
          </a:xfrm>
          <a:prstGeom prst="bentArrow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4424363" y="2733675"/>
            <a:ext cx="1198562" cy="5588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dirty="0"/>
              <a:t>пароль</a:t>
            </a:r>
          </a:p>
        </p:txBody>
      </p:sp>
      <p:sp>
        <p:nvSpPr>
          <p:cNvPr id="36" name="AutoShape 12"/>
          <p:cNvSpPr>
            <a:spLocks noChangeArrowheads="1"/>
          </p:cNvSpPr>
          <p:nvPr/>
        </p:nvSpPr>
        <p:spPr bwMode="auto">
          <a:xfrm>
            <a:off x="6545263" y="2949575"/>
            <a:ext cx="1958975" cy="1104900"/>
          </a:xfrm>
          <a:prstGeom prst="wedgeRoundRectCallout">
            <a:avLst>
              <a:gd name="adj1" fmla="val -21534"/>
              <a:gd name="adj2" fmla="val 107509"/>
              <a:gd name="adj3" fmla="val 16667"/>
            </a:avLst>
          </a:prstGeom>
          <a:solidFill>
            <a:srgbClr val="D1D1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000" dirty="0"/>
              <a:t>Совпала контрольная сумма</a:t>
            </a:r>
            <a:r>
              <a:rPr lang="en-US" sz="2000" dirty="0"/>
              <a:t>?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6856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 build="p" bldLvl="2"/>
      <p:bldP spid="20" grpId="0" animBg="1"/>
      <p:bldP spid="22" grpId="0" animBg="1"/>
      <p:bldP spid="31" grpId="0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488FEA-A92D-440B-A526-20D523602F4F}" type="slidenum">
              <a:rPr lang="ru-RU" altLang="ru-RU" smtClean="0"/>
              <a:pPr eaLnBrk="1" hangingPunct="1"/>
              <a:t>8</a:t>
            </a:fld>
            <a:endParaRPr lang="ru-RU" altLang="ru-RU" smtClean="0"/>
          </a:p>
        </p:txBody>
      </p:sp>
      <p:sp>
        <p:nvSpPr>
          <p:cNvPr id="57347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000" b="1"/>
              <a:t>Как составить пароль?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374650" y="806450"/>
            <a:ext cx="8423275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 defTabSz="2058988">
              <a:tabLst>
                <a:tab pos="628650" algn="l"/>
                <a:tab pos="1081088" algn="l"/>
                <a:tab pos="1884363" algn="l"/>
              </a:tabLst>
              <a:defRPr/>
            </a:pPr>
            <a:r>
              <a:rPr lang="ru-RU" sz="2400" b="1" dirty="0">
                <a:solidFill>
                  <a:schemeClr val="accent2"/>
                </a:solidFill>
              </a:rPr>
              <a:t>Методы взлома:</a:t>
            </a:r>
            <a:endParaRPr lang="ru-RU" sz="2400" dirty="0"/>
          </a:p>
          <a:p>
            <a:pPr marL="720725" indent="-457200" defTabSz="2058988">
              <a:buFont typeface="+mj-lt"/>
              <a:buAutoNum type="arabicParenR"/>
              <a:tabLst>
                <a:tab pos="628650" algn="l"/>
                <a:tab pos="1081088" algn="l"/>
                <a:tab pos="1884363" algn="l"/>
              </a:tabLst>
              <a:defRPr/>
            </a:pPr>
            <a:r>
              <a:rPr lang="ru-RU" sz="2400" dirty="0"/>
              <a:t>догадаться (зная автора)</a:t>
            </a:r>
          </a:p>
          <a:p>
            <a:pPr marL="720725" indent="-457200" defTabSz="2058988">
              <a:buFont typeface="+mj-lt"/>
              <a:buAutoNum type="arabicParenR"/>
              <a:tabLst>
                <a:tab pos="628650" algn="l"/>
                <a:tab pos="1081088" algn="l"/>
                <a:tab pos="1884363" algn="l"/>
              </a:tabLst>
              <a:defRPr/>
            </a:pPr>
            <a:r>
              <a:rPr lang="ru-RU" sz="2400" dirty="0"/>
              <a:t>перебор по словарю</a:t>
            </a:r>
          </a:p>
          <a:p>
            <a:pPr marL="720725" indent="-457200" defTabSz="2058988">
              <a:buFont typeface="+mj-lt"/>
              <a:buAutoNum type="arabicParenR"/>
              <a:tabLst>
                <a:tab pos="628650" algn="l"/>
                <a:tab pos="1081088" algn="l"/>
                <a:tab pos="1884363" algn="l"/>
              </a:tabLst>
              <a:defRPr/>
            </a:pPr>
            <a:r>
              <a:rPr lang="ru-RU" sz="2400" dirty="0"/>
              <a:t>полный перебор вариантов</a:t>
            </a:r>
          </a:p>
          <a:p>
            <a:pPr marL="720725" indent="-457200" defTabSz="2058988">
              <a:buFont typeface="+mj-lt"/>
              <a:buAutoNum type="arabicParenR"/>
              <a:tabLst>
                <a:tab pos="628650" algn="l"/>
                <a:tab pos="1081088" algn="l"/>
                <a:tab pos="1884363" algn="l"/>
              </a:tabLst>
              <a:defRPr/>
            </a:pPr>
            <a:r>
              <a:rPr lang="ru-RU" sz="2400" dirty="0"/>
              <a:t>…</a:t>
            </a:r>
          </a:p>
        </p:txBody>
      </p:sp>
      <p:sp>
        <p:nvSpPr>
          <p:cNvPr id="38" name="Rectangle 6"/>
          <p:cNvSpPr>
            <a:spLocks noChangeArrowheads="1"/>
          </p:cNvSpPr>
          <p:nvPr/>
        </p:nvSpPr>
        <p:spPr bwMode="auto">
          <a:xfrm>
            <a:off x="3784600" y="2555875"/>
            <a:ext cx="1330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chemeClr val="accent2"/>
                </a:solidFill>
              </a:rPr>
              <a:t>Пароли</a:t>
            </a:r>
          </a:p>
        </p:txBody>
      </p:sp>
      <p:sp>
        <p:nvSpPr>
          <p:cNvPr id="39" name="AutoShape 9"/>
          <p:cNvSpPr>
            <a:spLocks noChangeArrowheads="1"/>
          </p:cNvSpPr>
          <p:nvPr/>
        </p:nvSpPr>
        <p:spPr bwMode="auto">
          <a:xfrm>
            <a:off x="1603375" y="3271838"/>
            <a:ext cx="1662113" cy="388937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/>
              <a:t>хорошие</a:t>
            </a:r>
          </a:p>
        </p:txBody>
      </p:sp>
      <p:sp>
        <p:nvSpPr>
          <p:cNvPr id="40" name="AutoShape 10"/>
          <p:cNvSpPr>
            <a:spLocks noChangeArrowheads="1"/>
          </p:cNvSpPr>
          <p:nvPr/>
        </p:nvSpPr>
        <p:spPr bwMode="auto">
          <a:xfrm>
            <a:off x="5654675" y="3273425"/>
            <a:ext cx="1662113" cy="388938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/>
              <a:t>плохие</a:t>
            </a:r>
          </a:p>
        </p:txBody>
      </p:sp>
      <p:sp>
        <p:nvSpPr>
          <p:cNvPr id="41" name="Rectangle 12"/>
          <p:cNvSpPr>
            <a:spLocks noChangeArrowheads="1"/>
          </p:cNvSpPr>
          <p:nvPr/>
        </p:nvSpPr>
        <p:spPr bwMode="auto">
          <a:xfrm>
            <a:off x="4435475" y="3662363"/>
            <a:ext cx="4537075" cy="2124075"/>
          </a:xfrm>
          <a:prstGeom prst="rect">
            <a:avLst/>
          </a:prstGeom>
          <a:solidFill>
            <a:srgbClr val="FF9696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marL="176213" indent="-176213">
              <a:buFont typeface="Wingdings" pitchFamily="2" charset="2"/>
              <a:buChar char="§"/>
              <a:defRPr/>
            </a:pPr>
            <a:r>
              <a:rPr lang="ru-RU" sz="2200" dirty="0"/>
              <a:t>1-5 символов</a:t>
            </a:r>
          </a:p>
          <a:p>
            <a:pPr marL="176213" indent="-176213">
              <a:buFont typeface="Wingdings" pitchFamily="2" charset="2"/>
              <a:buChar char="§"/>
              <a:defRPr/>
            </a:pPr>
            <a:r>
              <a:rPr lang="ru-RU" sz="2200" dirty="0"/>
              <a:t>дата рождения</a:t>
            </a:r>
            <a:endParaRPr lang="en-US" sz="2200" dirty="0"/>
          </a:p>
          <a:p>
            <a:pPr marL="176213" indent="-176213">
              <a:buFont typeface="Wingdings" pitchFamily="2" charset="2"/>
              <a:buChar char="§"/>
              <a:defRPr/>
            </a:pPr>
            <a:r>
              <a:rPr lang="ru-RU" sz="2200" dirty="0"/>
              <a:t>телефон</a:t>
            </a:r>
            <a:endParaRPr lang="en-US" sz="2200" dirty="0"/>
          </a:p>
          <a:p>
            <a:pPr marL="176213" indent="-176213">
              <a:buFont typeface="Wingdings" pitchFamily="2" charset="2"/>
              <a:buChar char="§"/>
              <a:defRPr/>
            </a:pPr>
            <a:r>
              <a:rPr lang="ru-RU" sz="2200" dirty="0"/>
              <a:t>только цифры</a:t>
            </a:r>
            <a:r>
              <a:rPr lang="en-US" sz="2200" dirty="0"/>
              <a:t> (12345)</a:t>
            </a:r>
            <a:endParaRPr lang="ru-RU" sz="2200" dirty="0"/>
          </a:p>
          <a:p>
            <a:pPr marL="176213" indent="-176213">
              <a:buFont typeface="Wingdings" pitchFamily="2" charset="2"/>
              <a:buChar char="§"/>
              <a:defRPr/>
            </a:pPr>
            <a:r>
              <a:rPr lang="en-US" sz="2200" dirty="0"/>
              <a:t>qwerty (</a:t>
            </a:r>
            <a:r>
              <a:rPr lang="ru-RU" sz="2200" dirty="0" err="1"/>
              <a:t>йцукен</a:t>
            </a:r>
            <a:r>
              <a:rPr lang="en-US" sz="2200" dirty="0"/>
              <a:t>)</a:t>
            </a:r>
          </a:p>
          <a:p>
            <a:pPr marL="176213" indent="-176213">
              <a:buFont typeface="Wingdings" pitchFamily="2" charset="2"/>
              <a:buChar char="§"/>
              <a:defRPr/>
            </a:pPr>
            <a:r>
              <a:rPr lang="ru-RU" sz="2200" dirty="0"/>
              <a:t>слово (только строчные буквы)</a:t>
            </a:r>
            <a:endParaRPr lang="en-US" sz="2200" dirty="0"/>
          </a:p>
        </p:txBody>
      </p:sp>
      <p:sp>
        <p:nvSpPr>
          <p:cNvPr id="42" name="AutoShape 15"/>
          <p:cNvSpPr>
            <a:spLocks noChangeArrowheads="1"/>
          </p:cNvSpPr>
          <p:nvPr/>
        </p:nvSpPr>
        <p:spPr bwMode="auto">
          <a:xfrm rot="-1380222">
            <a:off x="3252788" y="3013075"/>
            <a:ext cx="582612" cy="323850"/>
          </a:xfrm>
          <a:prstGeom prst="leftArrow">
            <a:avLst>
              <a:gd name="adj1" fmla="val 50000"/>
              <a:gd name="adj2" fmla="val 44975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3" name="AutoShape 16"/>
          <p:cNvSpPr>
            <a:spLocks noChangeArrowheads="1"/>
          </p:cNvSpPr>
          <p:nvPr/>
        </p:nvSpPr>
        <p:spPr bwMode="auto">
          <a:xfrm rot="1380222" flipH="1">
            <a:off x="5091113" y="3003550"/>
            <a:ext cx="582612" cy="323850"/>
          </a:xfrm>
          <a:prstGeom prst="leftArrow">
            <a:avLst>
              <a:gd name="adj1" fmla="val 50000"/>
              <a:gd name="adj2" fmla="val 4497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250825" y="3662363"/>
            <a:ext cx="4092575" cy="1600438"/>
          </a:xfrm>
          <a:prstGeom prst="rect">
            <a:avLst/>
          </a:prstGeom>
          <a:solidFill>
            <a:srgbClr val="97FF97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marL="176213" indent="-176213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sz="2200" dirty="0"/>
              <a:t>6-15 символов</a:t>
            </a:r>
            <a:endParaRPr lang="en-US" sz="2200" dirty="0"/>
          </a:p>
          <a:p>
            <a:pPr marL="176213" indent="-176213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sz="2200" dirty="0"/>
              <a:t>заглавные и строчные буквы + цифры + знаки</a:t>
            </a:r>
          </a:p>
          <a:p>
            <a:pPr marL="176213" indent="-176213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sz="2200" dirty="0"/>
              <a:t>не слово из </a:t>
            </a:r>
            <a:r>
              <a:rPr lang="ru-RU" sz="2200" dirty="0" smtClean="0"/>
              <a:t>словаря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70763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6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6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6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60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 build="p" bldLvl="2"/>
      <p:bldP spid="38" grpId="0"/>
      <p:bldP spid="39" grpId="0" animBg="1"/>
      <p:bldP spid="40" grpId="0" animBg="1"/>
      <p:bldP spid="41" grpId="0" build="p" animBg="1"/>
      <p:bldP spid="42" grpId="0" animBg="1"/>
      <p:bldP spid="43" grpId="0" animBg="1"/>
      <p:bldP spid="4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FA97D5-2C80-44BC-BAE3-CBB489C8459F}" type="slidenum">
              <a:rPr lang="ru-RU" altLang="ru-RU" smtClean="0"/>
              <a:pPr eaLnBrk="1" hangingPunct="1"/>
              <a:t>9</a:t>
            </a:fld>
            <a:endParaRPr lang="ru-RU" altLang="ru-RU" smtClean="0"/>
          </a:p>
        </p:txBody>
      </p:sp>
      <p:sp>
        <p:nvSpPr>
          <p:cNvPr id="58371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8372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000" b="1"/>
              <a:t>Архиватор </a:t>
            </a:r>
            <a:r>
              <a:rPr lang="en-US" altLang="ru-RU" sz="3000" b="1"/>
              <a:t>WinRAR (</a:t>
            </a:r>
            <a:r>
              <a:rPr lang="ru-RU" altLang="ru-RU" sz="3000" i="1"/>
              <a:t>Е. Рошал</a:t>
            </a:r>
            <a:r>
              <a:rPr lang="en-US" altLang="ru-RU" sz="3000" b="1"/>
              <a:t>)</a:t>
            </a:r>
            <a:endParaRPr lang="ru-RU" altLang="ru-RU" sz="3000" b="1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374650" y="906463"/>
            <a:ext cx="842327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100" b="1">
                <a:solidFill>
                  <a:schemeClr val="accent2"/>
                </a:solidFill>
              </a:rPr>
              <a:t>Запуск: </a:t>
            </a:r>
            <a:r>
              <a:rPr lang="ru-RU" altLang="ru-RU" sz="2100" i="1"/>
              <a:t>Пуск – </a:t>
            </a:r>
            <a:r>
              <a:rPr lang="en-US" altLang="ru-RU" sz="2100" i="1"/>
              <a:t>WinRAR</a:t>
            </a:r>
          </a:p>
        </p:txBody>
      </p:sp>
      <p:pic>
        <p:nvPicPr>
          <p:cNvPr id="8807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563" y="1546225"/>
            <a:ext cx="5410200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71" name="AutoShape 7"/>
          <p:cNvSpPr>
            <a:spLocks noChangeArrowheads="1"/>
          </p:cNvSpPr>
          <p:nvPr/>
        </p:nvSpPr>
        <p:spPr bwMode="auto">
          <a:xfrm>
            <a:off x="331788" y="1476375"/>
            <a:ext cx="2354262" cy="631825"/>
          </a:xfrm>
          <a:prstGeom prst="wedgeRoundRectCallout">
            <a:avLst>
              <a:gd name="adj1" fmla="val 73468"/>
              <a:gd name="adj2" fmla="val 70102"/>
              <a:gd name="adj3" fmla="val 16667"/>
            </a:avLst>
          </a:prstGeom>
          <a:solidFill>
            <a:srgbClr val="D1D1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1600" b="1"/>
              <a:t>сжать выделенные файлы</a:t>
            </a:r>
          </a:p>
        </p:txBody>
      </p:sp>
      <p:sp>
        <p:nvSpPr>
          <p:cNvPr id="88072" name="AutoShape 8"/>
          <p:cNvSpPr>
            <a:spLocks noChangeArrowheads="1"/>
          </p:cNvSpPr>
          <p:nvPr/>
        </p:nvSpPr>
        <p:spPr bwMode="auto">
          <a:xfrm>
            <a:off x="4645025" y="1042988"/>
            <a:ext cx="2354263" cy="446087"/>
          </a:xfrm>
          <a:prstGeom prst="wedgeRoundRectCallout">
            <a:avLst>
              <a:gd name="adj1" fmla="val -68208"/>
              <a:gd name="adj2" fmla="val 167440"/>
              <a:gd name="adj3" fmla="val 16667"/>
            </a:avLst>
          </a:prstGeom>
          <a:solidFill>
            <a:srgbClr val="D1D1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1600" b="1"/>
              <a:t>распаковать архив</a:t>
            </a:r>
          </a:p>
        </p:txBody>
      </p:sp>
      <p:sp>
        <p:nvSpPr>
          <p:cNvPr id="88073" name="AutoShape 9"/>
          <p:cNvSpPr>
            <a:spLocks noChangeArrowheads="1"/>
          </p:cNvSpPr>
          <p:nvPr/>
        </p:nvSpPr>
        <p:spPr bwMode="auto">
          <a:xfrm>
            <a:off x="3675063" y="5837238"/>
            <a:ext cx="2354262" cy="446087"/>
          </a:xfrm>
          <a:prstGeom prst="wedgeRoundRectCallout">
            <a:avLst>
              <a:gd name="adj1" fmla="val -59981"/>
              <a:gd name="adj2" fmla="val -163880"/>
              <a:gd name="adj3" fmla="val 16667"/>
            </a:avLst>
          </a:prstGeom>
          <a:solidFill>
            <a:srgbClr val="D1D1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1600" b="1"/>
              <a:t>изменить пароль</a:t>
            </a:r>
          </a:p>
        </p:txBody>
      </p:sp>
      <p:sp>
        <p:nvSpPr>
          <p:cNvPr id="88074" name="AutoShape 10"/>
          <p:cNvSpPr>
            <a:spLocks noChangeArrowheads="1"/>
          </p:cNvSpPr>
          <p:nvPr/>
        </p:nvSpPr>
        <p:spPr bwMode="auto">
          <a:xfrm>
            <a:off x="1265238" y="5984875"/>
            <a:ext cx="1800225" cy="446088"/>
          </a:xfrm>
          <a:prstGeom prst="wedgeRoundRectCallout">
            <a:avLst>
              <a:gd name="adj1" fmla="val 56968"/>
              <a:gd name="adj2" fmla="val -194838"/>
              <a:gd name="adj3" fmla="val 16667"/>
            </a:avLst>
          </a:prstGeom>
          <a:solidFill>
            <a:srgbClr val="D1D1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1600" b="1"/>
              <a:t>сменить диск</a:t>
            </a:r>
          </a:p>
        </p:txBody>
      </p:sp>
      <p:sp>
        <p:nvSpPr>
          <p:cNvPr id="88075" name="AutoShape 11"/>
          <p:cNvSpPr>
            <a:spLocks noChangeArrowheads="1"/>
          </p:cNvSpPr>
          <p:nvPr/>
        </p:nvSpPr>
        <p:spPr bwMode="auto">
          <a:xfrm>
            <a:off x="563563" y="3665538"/>
            <a:ext cx="1809750" cy="927100"/>
          </a:xfrm>
          <a:prstGeom prst="wedgeRoundRectCallout">
            <a:avLst>
              <a:gd name="adj1" fmla="val 92630"/>
              <a:gd name="adj2" fmla="val -22944"/>
              <a:gd name="adj3" fmla="val 16667"/>
            </a:avLst>
          </a:prstGeom>
          <a:solidFill>
            <a:srgbClr val="D1D1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1600" b="1"/>
              <a:t>двойной щелчок ЛКМ: войти в архив</a:t>
            </a:r>
          </a:p>
        </p:txBody>
      </p:sp>
      <p:sp>
        <p:nvSpPr>
          <p:cNvPr id="88076" name="AutoShape 12"/>
          <p:cNvSpPr>
            <a:spLocks noChangeArrowheads="1"/>
          </p:cNvSpPr>
          <p:nvPr/>
        </p:nvSpPr>
        <p:spPr bwMode="auto">
          <a:xfrm>
            <a:off x="730250" y="2541588"/>
            <a:ext cx="1412875" cy="584200"/>
          </a:xfrm>
          <a:prstGeom prst="wedgeRoundRectCallout">
            <a:avLst>
              <a:gd name="adj1" fmla="val 125616"/>
              <a:gd name="adj2" fmla="val -24727"/>
              <a:gd name="adj3" fmla="val 16667"/>
            </a:avLst>
          </a:prstGeom>
          <a:solidFill>
            <a:srgbClr val="D1D1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1600" b="1"/>
              <a:t>выйти из папки</a:t>
            </a:r>
          </a:p>
        </p:txBody>
      </p:sp>
    </p:spTree>
    <p:extLst>
      <p:ext uri="{BB962C8B-B14F-4D97-AF65-F5344CB8AC3E}">
        <p14:creationId xmlns:p14="http://schemas.microsoft.com/office/powerpoint/2010/main" val="269544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8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71" grpId="0" animBg="1"/>
      <p:bldP spid="88072" grpId="0" animBg="1"/>
      <p:bldP spid="88073" grpId="0" animBg="1"/>
      <p:bldP spid="88074" grpId="0" animBg="1"/>
      <p:bldP spid="88075" grpId="0" animBg="1"/>
      <p:bldP spid="8807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581</Words>
  <Application>Microsoft Office PowerPoint</Application>
  <PresentationFormat>Экран (4:3)</PresentationFormat>
  <Paragraphs>157</Paragraphs>
  <Slides>12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Сжатие файлов. Архиваторы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Сжатие файлов. Архиваторы</dc:title>
  <dc:creator>galina</dc:creator>
  <cp:lastModifiedBy>galina</cp:lastModifiedBy>
  <cp:revision>1</cp:revision>
  <dcterms:created xsi:type="dcterms:W3CDTF">2020-11-20T08:26:12Z</dcterms:created>
  <dcterms:modified xsi:type="dcterms:W3CDTF">2020-11-20T08:31:44Z</dcterms:modified>
</cp:coreProperties>
</file>