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2" r:id="rId3"/>
    <p:sldId id="282" r:id="rId4"/>
    <p:sldId id="300" r:id="rId5"/>
    <p:sldId id="301" r:id="rId6"/>
    <p:sldId id="262" r:id="rId7"/>
    <p:sldId id="302" r:id="rId8"/>
    <p:sldId id="303" r:id="rId9"/>
    <p:sldId id="304" r:id="rId10"/>
    <p:sldId id="306" r:id="rId11"/>
    <p:sldId id="307" r:id="rId12"/>
    <p:sldId id="305" r:id="rId13"/>
    <p:sldId id="308" r:id="rId14"/>
    <p:sldId id="311" r:id="rId15"/>
    <p:sldId id="312" r:id="rId16"/>
    <p:sldId id="309" r:id="rId17"/>
    <p:sldId id="310" r:id="rId18"/>
    <p:sldId id="313" r:id="rId19"/>
    <p:sldId id="31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A9B86-63EC-4F7C-AD36-586D9D5C4753}" type="datetimeFigureOut">
              <a:rPr lang="ru-RU" smtClean="0"/>
              <a:t>21.12.2020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63BDC-F073-41E0-A61B-BF5584CC1CE9}" type="slidenum">
              <a:rPr lang="ru-RU" smtClean="0"/>
              <a:t>‹#›</a:t>
            </a:fld>
            <a:endParaRPr lang="ru-RU"/>
          </a:p>
        </p:txBody>
      </p:sp>
    </p:spTree>
    <p:extLst>
      <p:ext uri="{BB962C8B-B14F-4D97-AF65-F5344CB8AC3E}">
        <p14:creationId xmlns:p14="http://schemas.microsoft.com/office/powerpoint/2010/main" val="339311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272370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107060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417144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188977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201864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9B14DF-158C-4862-8912-4B8E3797ED8A}" type="datetimeFigureOut">
              <a:rPr lang="ru-RU" smtClean="0"/>
              <a:t>21.12.2020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284968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9B14DF-158C-4862-8912-4B8E3797ED8A}" type="datetimeFigureOut">
              <a:rPr lang="ru-RU" smtClean="0"/>
              <a:t>21.12.2020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188279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39B14DF-158C-4862-8912-4B8E3797ED8A}" type="datetimeFigureOut">
              <a:rPr lang="ru-RU" smtClean="0"/>
              <a:t>21.12.2020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357666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39B14DF-158C-4862-8912-4B8E3797ED8A}" type="datetimeFigureOut">
              <a:rPr lang="ru-RU" smtClean="0"/>
              <a:t>21.12.2020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196382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9B14DF-158C-4862-8912-4B8E3797ED8A}" type="datetimeFigureOut">
              <a:rPr lang="ru-RU" smtClean="0"/>
              <a:t>21.12.2020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79254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9B14DF-158C-4862-8912-4B8E3797ED8A}" type="datetimeFigureOut">
              <a:rPr lang="ru-RU" smtClean="0"/>
              <a:t>21.12.2020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7FBC5F-C858-4946-A288-C0B9331F170C}" type="slidenum">
              <a:rPr lang="ru-RU" smtClean="0"/>
              <a:t>‹#›</a:t>
            </a:fld>
            <a:endParaRPr lang="ru-RU"/>
          </a:p>
        </p:txBody>
      </p:sp>
    </p:spTree>
    <p:extLst>
      <p:ext uri="{BB962C8B-B14F-4D97-AF65-F5344CB8AC3E}">
        <p14:creationId xmlns:p14="http://schemas.microsoft.com/office/powerpoint/2010/main" val="335006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B14DF-158C-4862-8912-4B8E3797ED8A}" type="datetimeFigureOut">
              <a:rPr lang="ru-RU" smtClean="0"/>
              <a:t>21.12.2020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FBC5F-C858-4946-A288-C0B9331F170C}" type="slidenum">
              <a:rPr lang="ru-RU" smtClean="0"/>
              <a:t>‹#›</a:t>
            </a:fld>
            <a:endParaRPr lang="ru-RU"/>
          </a:p>
        </p:txBody>
      </p:sp>
    </p:spTree>
    <p:extLst>
      <p:ext uri="{BB962C8B-B14F-4D97-AF65-F5344CB8AC3E}">
        <p14:creationId xmlns:p14="http://schemas.microsoft.com/office/powerpoint/2010/main" val="341720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Тренировочная работа №2</a:t>
            </a:r>
            <a:br>
              <a:rPr lang="ru-RU" b="1" dirty="0" smtClean="0"/>
            </a:br>
            <a:r>
              <a:rPr lang="ru-RU" b="1" dirty="0" smtClean="0"/>
              <a:t>2020-2021</a:t>
            </a:r>
            <a:br>
              <a:rPr lang="ru-RU" b="1" dirty="0" smtClean="0"/>
            </a:br>
            <a:r>
              <a:rPr lang="ru-RU" b="1" dirty="0" smtClean="0"/>
              <a:t/>
            </a:r>
            <a:br>
              <a:rPr lang="ru-RU" b="1" dirty="0" smtClean="0"/>
            </a:b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095483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Autofit/>
          </a:bodyPr>
          <a:lstStyle/>
          <a:p>
            <a:r>
              <a:rPr lang="ru-RU" sz="1800" dirty="0"/>
              <a:t/>
            </a:r>
            <a:br>
              <a:rPr lang="ru-RU" sz="1800" dirty="0"/>
            </a:br>
            <a:r>
              <a:rPr lang="ru-RU" sz="1800" dirty="0"/>
              <a:t/>
            </a:r>
            <a:br>
              <a:rPr lang="ru-RU" sz="1800" dirty="0"/>
            </a:br>
            <a:r>
              <a:rPr lang="ru-RU" sz="1800" dirty="0" smtClean="0"/>
              <a:t>9. </a:t>
            </a:r>
            <a:r>
              <a:rPr lang="ru-RU" sz="1800" dirty="0"/>
              <a:t>Электронная таблица содержит результаты ежечасного измерения температуры воздуха на протяжении трёх месяцев. Определите, сколько раз за время наблюдений температура в 8:00 была выше среднесуточной температуры того же дня.</a:t>
            </a:r>
          </a:p>
        </p:txBody>
      </p:sp>
      <p:sp>
        <p:nvSpPr>
          <p:cNvPr id="3" name="Объект 2"/>
          <p:cNvSpPr>
            <a:spLocks noGrp="1"/>
          </p:cNvSpPr>
          <p:nvPr>
            <p:ph idx="1"/>
          </p:nvPr>
        </p:nvSpPr>
        <p:spPr>
          <a:xfrm>
            <a:off x="457200" y="2924944"/>
            <a:ext cx="8229600" cy="3201219"/>
          </a:xfrm>
        </p:spPr>
        <p:txBody>
          <a:bodyPr>
            <a:normAutofit/>
          </a:bodyPr>
          <a:lstStyle/>
          <a:p>
            <a:pPr marL="0" indent="0">
              <a:buNone/>
            </a:pPr>
            <a:r>
              <a:rPr lang="ru-RU" sz="2400" b="1" dirty="0"/>
              <a:t>Задание выполняется с использованием прилагаемых файлов</a:t>
            </a:r>
            <a:r>
              <a:rPr lang="ru-RU" sz="2400" b="1" dirty="0" smtClean="0"/>
              <a:t>.</a:t>
            </a:r>
          </a:p>
          <a:p>
            <a:pPr marL="0" indent="0">
              <a:buNone/>
            </a:pPr>
            <a:endParaRPr lang="ru-RU" sz="2400" b="1" dirty="0"/>
          </a:p>
          <a:p>
            <a:pPr marL="0" indent="0">
              <a:buNone/>
            </a:pPr>
            <a:r>
              <a:rPr lang="ru-RU" sz="2400" dirty="0" smtClean="0"/>
              <a:t>Итог: </a:t>
            </a:r>
            <a:r>
              <a:rPr lang="ru-RU" sz="2400" b="1" u="sng" dirty="0" smtClean="0"/>
              <a:t>30</a:t>
            </a:r>
            <a:endParaRPr lang="ru-RU" sz="2400" u="sng" dirty="0"/>
          </a:p>
          <a:p>
            <a:endParaRPr lang="ru-RU" sz="2400" b="1" u="sng" dirty="0" smtClean="0"/>
          </a:p>
        </p:txBody>
      </p:sp>
    </p:spTree>
    <p:extLst>
      <p:ext uri="{BB962C8B-B14F-4D97-AF65-F5344CB8AC3E}">
        <p14:creationId xmlns:p14="http://schemas.microsoft.com/office/powerpoint/2010/main" val="281914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Autofit/>
          </a:bodyPr>
          <a:lstStyle/>
          <a:p>
            <a:r>
              <a:rPr lang="ru-RU" sz="1800" dirty="0"/>
              <a:t/>
            </a:r>
            <a:br>
              <a:rPr lang="ru-RU" sz="1800" dirty="0"/>
            </a:br>
            <a:r>
              <a:rPr lang="ru-RU" sz="1800" dirty="0"/>
              <a:t/>
            </a:r>
            <a:br>
              <a:rPr lang="ru-RU" sz="1800" dirty="0"/>
            </a:br>
            <a:r>
              <a:rPr lang="ru-RU" sz="1800" dirty="0" smtClean="0"/>
              <a:t>10. Определите</a:t>
            </a:r>
            <a:r>
              <a:rPr lang="ru-RU" sz="1800" dirty="0"/>
              <a:t>, сколько раз </a:t>
            </a:r>
            <a:r>
              <a:rPr lang="ru-RU" sz="1800" b="1" dirty="0"/>
              <a:t>в тексте </a:t>
            </a:r>
            <a:r>
              <a:rPr lang="ru-RU" sz="1800" dirty="0"/>
              <a:t>произведения А.С. Пушкина «Капитанская дочка» встречается имя Емельян в любом падеже. </a:t>
            </a:r>
          </a:p>
        </p:txBody>
      </p:sp>
      <p:sp>
        <p:nvSpPr>
          <p:cNvPr id="3" name="Объект 2"/>
          <p:cNvSpPr>
            <a:spLocks noGrp="1"/>
          </p:cNvSpPr>
          <p:nvPr>
            <p:ph idx="1"/>
          </p:nvPr>
        </p:nvSpPr>
        <p:spPr>
          <a:xfrm>
            <a:off x="457200" y="2924944"/>
            <a:ext cx="8229600" cy="3201219"/>
          </a:xfrm>
        </p:spPr>
        <p:txBody>
          <a:bodyPr>
            <a:normAutofit/>
          </a:bodyPr>
          <a:lstStyle/>
          <a:p>
            <a:pPr marL="0" indent="0">
              <a:buNone/>
            </a:pPr>
            <a:r>
              <a:rPr lang="ru-RU" sz="2400" b="1" dirty="0"/>
              <a:t>Задание выполняется с использованием прилагаемых файлов.</a:t>
            </a:r>
            <a:endParaRPr lang="ru-RU" sz="2400" dirty="0"/>
          </a:p>
          <a:p>
            <a:pPr marL="0" indent="0">
              <a:buNone/>
            </a:pPr>
            <a:endParaRPr lang="ru-RU" sz="2400" b="1" u="sng" dirty="0" smtClean="0"/>
          </a:p>
          <a:p>
            <a:pPr marL="0" indent="0">
              <a:buNone/>
            </a:pPr>
            <a:endParaRPr lang="ru-RU" sz="2400" b="1" u="sng" dirty="0"/>
          </a:p>
          <a:p>
            <a:pPr marL="0" indent="0">
              <a:buNone/>
            </a:pPr>
            <a:r>
              <a:rPr lang="ru-RU" sz="2400" dirty="0" smtClean="0"/>
              <a:t>Итог: </a:t>
            </a:r>
            <a:r>
              <a:rPr lang="ru-RU" sz="2400" b="1" u="sng" dirty="0" smtClean="0"/>
              <a:t>2</a:t>
            </a:r>
          </a:p>
        </p:txBody>
      </p:sp>
    </p:spTree>
    <p:extLst>
      <p:ext uri="{BB962C8B-B14F-4D97-AF65-F5344CB8AC3E}">
        <p14:creationId xmlns:p14="http://schemas.microsoft.com/office/powerpoint/2010/main" val="281914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Autofit/>
          </a:bodyPr>
          <a:lstStyle/>
          <a:p>
            <a:r>
              <a:rPr lang="ru-RU" sz="1800" dirty="0"/>
              <a:t/>
            </a:r>
            <a:br>
              <a:rPr lang="ru-RU" sz="1800" dirty="0"/>
            </a:br>
            <a:r>
              <a:rPr lang="ru-RU" sz="1800" dirty="0"/>
              <a:t/>
            </a:r>
            <a:br>
              <a:rPr lang="ru-RU" sz="1800" dirty="0"/>
            </a:br>
            <a:r>
              <a:rPr lang="ru-RU" sz="1800" dirty="0"/>
              <a:t/>
            </a:r>
            <a:br>
              <a:rPr lang="ru-RU" sz="1800" dirty="0"/>
            </a:br>
            <a:r>
              <a:rPr lang="ru-RU" sz="1800" dirty="0"/>
              <a:t/>
            </a:r>
            <a:br>
              <a:rPr lang="ru-RU" sz="1800" dirty="0"/>
            </a:br>
            <a:r>
              <a:rPr lang="ru-RU" sz="1800" dirty="0" smtClean="0"/>
              <a:t>11. При </a:t>
            </a:r>
            <a:r>
              <a:rPr lang="ru-RU" sz="1800" dirty="0"/>
              <a:t>регистрации на сервере каждый пользователь получает уникальный персональный код, состоящий из двух частей. Первая часть кода содержит  12 символов, каждый из которых может быть одной из 26 заглавных латинских букв. Вторая часть кода содержит 5 символов, каждый из которых может быть одной из 9 цифр (цифра 0 не используется). При этом в базе данных сервера формируется запись, содержащая этот код и дополнительную информацию о пользователе. Для представления кода используют посимвольное кодирование, все символы в пределах одной части кода кодируют одинаковым минимально возможным для этой части количеством битов, а для кода в целом выделяется минимально возможное целое количество байтов. Для хранения данных о 30 пользователях потребовалось 2100 байт. Сколько байтов выделено для хранения дополнительной информации об одном пользователе? В ответе запишите только целое число – количество байтов.</a:t>
            </a:r>
          </a:p>
        </p:txBody>
      </p:sp>
      <p:sp>
        <p:nvSpPr>
          <p:cNvPr id="3" name="Объект 2"/>
          <p:cNvSpPr>
            <a:spLocks noGrp="1"/>
          </p:cNvSpPr>
          <p:nvPr>
            <p:ph idx="1"/>
          </p:nvPr>
        </p:nvSpPr>
        <p:spPr>
          <a:xfrm>
            <a:off x="457200" y="3573016"/>
            <a:ext cx="8229600" cy="2553147"/>
          </a:xfrm>
        </p:spPr>
        <p:txBody>
          <a:bodyPr>
            <a:normAutofit lnSpcReduction="10000"/>
          </a:bodyPr>
          <a:lstStyle/>
          <a:p>
            <a:r>
              <a:rPr lang="ru-RU" sz="2400" dirty="0" smtClean="0"/>
              <a:t>2</a:t>
            </a:r>
            <a:r>
              <a:rPr lang="ru-RU" sz="2400" baseline="30000" dirty="0"/>
              <a:t>5</a:t>
            </a:r>
            <a:r>
              <a:rPr lang="en-US" sz="2400" dirty="0" smtClean="0"/>
              <a:t>&gt;</a:t>
            </a:r>
            <a:r>
              <a:rPr lang="ru-RU" sz="2400" dirty="0"/>
              <a:t>2</a:t>
            </a:r>
            <a:r>
              <a:rPr lang="ru-RU" sz="2400" dirty="0" smtClean="0"/>
              <a:t>6</a:t>
            </a:r>
            <a:r>
              <a:rPr lang="en-US" sz="2400" dirty="0" smtClean="0"/>
              <a:t> </a:t>
            </a:r>
            <a:r>
              <a:rPr lang="ru-RU" sz="2400" dirty="0"/>
              <a:t>5</a:t>
            </a:r>
            <a:r>
              <a:rPr lang="ru-RU" sz="2400" dirty="0" smtClean="0"/>
              <a:t> бит</a:t>
            </a:r>
            <a:r>
              <a:rPr lang="en-US" sz="2400" dirty="0" smtClean="0"/>
              <a:t>/</a:t>
            </a:r>
            <a:r>
              <a:rPr lang="ru-RU" sz="2400" dirty="0" smtClean="0"/>
              <a:t>символ</a:t>
            </a:r>
            <a:r>
              <a:rPr lang="ru-RU" sz="2400" dirty="0"/>
              <a:t>, </a:t>
            </a:r>
            <a:r>
              <a:rPr lang="ru-RU" sz="2400" dirty="0" smtClean="0"/>
              <a:t>2</a:t>
            </a:r>
            <a:r>
              <a:rPr lang="ru-RU" sz="2400" baseline="30000" dirty="0" smtClean="0"/>
              <a:t>4</a:t>
            </a:r>
            <a:r>
              <a:rPr lang="en-US" sz="2400" dirty="0" smtClean="0"/>
              <a:t>&gt;</a:t>
            </a:r>
            <a:r>
              <a:rPr lang="ru-RU" sz="2400" dirty="0" smtClean="0"/>
              <a:t>9</a:t>
            </a:r>
            <a:r>
              <a:rPr lang="en-US" sz="2400" dirty="0" smtClean="0"/>
              <a:t> </a:t>
            </a:r>
            <a:r>
              <a:rPr lang="ru-RU" sz="2400" dirty="0" smtClean="0"/>
              <a:t>4 бита</a:t>
            </a:r>
            <a:r>
              <a:rPr lang="en-US" sz="2400" dirty="0" smtClean="0"/>
              <a:t>/</a:t>
            </a:r>
            <a:r>
              <a:rPr lang="ru-RU" sz="2400" dirty="0" smtClean="0"/>
              <a:t>цифра</a:t>
            </a:r>
          </a:p>
          <a:p>
            <a:r>
              <a:rPr lang="ru-RU" sz="2400" dirty="0" smtClean="0"/>
              <a:t>12*5+4*5=80 бит=10 байт</a:t>
            </a:r>
          </a:p>
          <a:p>
            <a:r>
              <a:rPr lang="ru-RU" sz="2400" dirty="0" smtClean="0"/>
              <a:t>2100 </a:t>
            </a:r>
            <a:r>
              <a:rPr lang="en-US" sz="2400" dirty="0" smtClean="0"/>
              <a:t>/</a:t>
            </a:r>
            <a:r>
              <a:rPr lang="ru-RU" sz="2400" dirty="0" smtClean="0"/>
              <a:t> 30 = 70 байт</a:t>
            </a:r>
            <a:r>
              <a:rPr lang="en-US" sz="2400" dirty="0" smtClean="0"/>
              <a:t>/</a:t>
            </a:r>
            <a:r>
              <a:rPr lang="ru-RU" sz="2400" dirty="0" smtClean="0"/>
              <a:t>пользователь</a:t>
            </a:r>
          </a:p>
          <a:p>
            <a:r>
              <a:rPr lang="ru-RU" sz="2400" dirty="0"/>
              <a:t>7</a:t>
            </a:r>
            <a:r>
              <a:rPr lang="ru-RU" sz="2400" dirty="0" smtClean="0"/>
              <a:t>0 – 10 = 60 байт на </a:t>
            </a:r>
            <a:r>
              <a:rPr lang="ru-RU" sz="2400" dirty="0" err="1" smtClean="0"/>
              <a:t>допол</a:t>
            </a:r>
            <a:r>
              <a:rPr lang="ru-RU" sz="2400" dirty="0" smtClean="0"/>
              <a:t>. </a:t>
            </a:r>
            <a:r>
              <a:rPr lang="ru-RU" sz="2400" dirty="0"/>
              <a:t>с</a:t>
            </a:r>
            <a:r>
              <a:rPr lang="ru-RU" sz="2400" dirty="0" smtClean="0"/>
              <a:t>ведения</a:t>
            </a:r>
          </a:p>
          <a:p>
            <a:endParaRPr lang="ru-RU" sz="2400" dirty="0"/>
          </a:p>
          <a:p>
            <a:pPr marL="0" indent="0">
              <a:buNone/>
            </a:pPr>
            <a:r>
              <a:rPr lang="ru-RU" sz="2400" dirty="0" smtClean="0"/>
              <a:t>Итог: </a:t>
            </a:r>
            <a:r>
              <a:rPr lang="ru-RU" sz="2400" b="1" u="sng" dirty="0" smtClean="0"/>
              <a:t>60</a:t>
            </a:r>
          </a:p>
          <a:p>
            <a:endParaRPr lang="ru-RU" sz="2400" dirty="0"/>
          </a:p>
          <a:p>
            <a:endParaRPr lang="ru-RU" sz="2400" dirty="0" smtClean="0"/>
          </a:p>
          <a:p>
            <a:pPr marL="0" indent="0">
              <a:buNone/>
            </a:pPr>
            <a:endParaRPr lang="ru-RU" sz="2400" i="1" dirty="0">
              <a:solidFill>
                <a:srgbClr val="00B050"/>
              </a:solidFill>
            </a:endParaRPr>
          </a:p>
        </p:txBody>
      </p:sp>
    </p:spTree>
    <p:extLst>
      <p:ext uri="{BB962C8B-B14F-4D97-AF65-F5344CB8AC3E}">
        <p14:creationId xmlns:p14="http://schemas.microsoft.com/office/powerpoint/2010/main" val="6213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12. </a:t>
            </a:r>
            <a:r>
              <a:rPr lang="ru-RU" sz="1800" dirty="0"/>
              <a:t>Известно, что исходная строка содержала более 100 единиц и не содержала других цифр. Укажите минимально возможную длину исходной строки, при которой в результате работы этой программы получится строка, содержащая минимально возможное количество единиц.</a:t>
            </a:r>
            <a:br>
              <a:rPr lang="ru-RU" sz="1800" dirty="0"/>
            </a:br>
            <a:endParaRPr lang="ru-RU" sz="1800" dirty="0"/>
          </a:p>
        </p:txBody>
      </p:sp>
      <p:sp>
        <p:nvSpPr>
          <p:cNvPr id="3" name="Объект 2"/>
          <p:cNvSpPr>
            <a:spLocks noGrp="1"/>
          </p:cNvSpPr>
          <p:nvPr>
            <p:ph idx="1"/>
          </p:nvPr>
        </p:nvSpPr>
        <p:spPr>
          <a:xfrm>
            <a:off x="33022" y="1124745"/>
            <a:ext cx="3898776" cy="2016224"/>
          </a:xfrm>
        </p:spPr>
        <p:txBody>
          <a:bodyPr>
            <a:normAutofit/>
          </a:bodyPr>
          <a:lstStyle/>
          <a:p>
            <a:pPr marL="0" indent="0">
              <a:buNone/>
            </a:pPr>
            <a:r>
              <a:rPr lang="ru-RU" sz="1800" dirty="0"/>
              <a:t>НАЧАЛО</a:t>
            </a:r>
          </a:p>
          <a:p>
            <a:pPr marL="0" indent="0">
              <a:buNone/>
            </a:pPr>
            <a:r>
              <a:rPr lang="ru-RU" sz="1800" dirty="0"/>
              <a:t>ПОКА </a:t>
            </a:r>
            <a:r>
              <a:rPr lang="ru-RU" sz="1800" b="1" dirty="0"/>
              <a:t>нашлось </a:t>
            </a:r>
            <a:r>
              <a:rPr lang="ru-RU" sz="1800" dirty="0"/>
              <a:t>(111)</a:t>
            </a:r>
          </a:p>
          <a:p>
            <a:pPr marL="0" indent="0">
              <a:buNone/>
            </a:pPr>
            <a:r>
              <a:rPr lang="ru-RU" sz="1800" b="1" dirty="0" smtClean="0"/>
              <a:t>	заменить </a:t>
            </a:r>
            <a:r>
              <a:rPr lang="ru-RU" sz="1800" dirty="0"/>
              <a:t>(111, 22)</a:t>
            </a:r>
          </a:p>
          <a:p>
            <a:pPr marL="0" indent="0">
              <a:buNone/>
            </a:pPr>
            <a:r>
              <a:rPr lang="ru-RU" sz="1800" b="1" dirty="0" smtClean="0"/>
              <a:t>	заменить </a:t>
            </a:r>
            <a:r>
              <a:rPr lang="ru-RU" sz="1800" dirty="0"/>
              <a:t>(222, 11)</a:t>
            </a:r>
          </a:p>
          <a:p>
            <a:pPr marL="0" indent="0">
              <a:buNone/>
            </a:pPr>
            <a:r>
              <a:rPr lang="ru-RU" sz="1800" dirty="0"/>
              <a:t>КОНЕЦ ПОКА </a:t>
            </a:r>
            <a:endParaRPr lang="ru-RU" sz="1800" dirty="0" smtClean="0"/>
          </a:p>
          <a:p>
            <a:pPr marL="0" indent="0">
              <a:buNone/>
            </a:pPr>
            <a:r>
              <a:rPr lang="ru-RU" sz="1800" dirty="0" smtClean="0"/>
              <a:t>КОНЕЦ</a:t>
            </a:r>
            <a:endParaRPr lang="ru-RU" sz="1800" dirty="0"/>
          </a:p>
        </p:txBody>
      </p:sp>
      <p:sp>
        <p:nvSpPr>
          <p:cNvPr id="4" name="Объект 2"/>
          <p:cNvSpPr txBox="1">
            <a:spLocks/>
          </p:cNvSpPr>
          <p:nvPr/>
        </p:nvSpPr>
        <p:spPr>
          <a:xfrm>
            <a:off x="4499992" y="1628800"/>
            <a:ext cx="353873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ru-RU" dirty="0"/>
          </a:p>
        </p:txBody>
      </p:sp>
      <p:sp>
        <p:nvSpPr>
          <p:cNvPr id="5" name="Объект 2"/>
          <p:cNvSpPr txBox="1">
            <a:spLocks/>
          </p:cNvSpPr>
          <p:nvPr/>
        </p:nvSpPr>
        <p:spPr>
          <a:xfrm>
            <a:off x="4283968" y="1628800"/>
            <a:ext cx="4608512" cy="5102027"/>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ru-RU" sz="2600" dirty="0" smtClean="0"/>
              <a:t>111111</a:t>
            </a:r>
          </a:p>
          <a:p>
            <a:pPr marL="0" indent="0">
              <a:buNone/>
            </a:pPr>
            <a:r>
              <a:rPr lang="ru-RU" sz="2600" dirty="0" smtClean="0"/>
              <a:t>2222</a:t>
            </a:r>
          </a:p>
          <a:p>
            <a:pPr marL="0" indent="0">
              <a:buNone/>
            </a:pPr>
            <a:r>
              <a:rPr lang="ru-RU" sz="2600" dirty="0" smtClean="0">
                <a:solidFill>
                  <a:srgbClr val="00B050"/>
                </a:solidFill>
              </a:rPr>
              <a:t>112 (при 101 единице)</a:t>
            </a:r>
          </a:p>
          <a:p>
            <a:pPr marL="0" indent="0">
              <a:buNone/>
            </a:pPr>
            <a:r>
              <a:rPr lang="ru-RU" sz="2600" dirty="0" smtClean="0"/>
              <a:t>Если было бы 102 единицы, то осталось бы</a:t>
            </a:r>
          </a:p>
          <a:p>
            <a:pPr marL="0" indent="0">
              <a:buNone/>
            </a:pPr>
            <a:r>
              <a:rPr lang="ru-RU" sz="2600" dirty="0" smtClean="0"/>
              <a:t>1111111</a:t>
            </a:r>
            <a:endParaRPr lang="en-US" sz="2600" dirty="0" smtClean="0"/>
          </a:p>
          <a:p>
            <a:pPr marL="0" indent="0">
              <a:buNone/>
            </a:pPr>
            <a:r>
              <a:rPr lang="ru-RU" sz="2600" dirty="0" smtClean="0"/>
              <a:t>22221</a:t>
            </a:r>
          </a:p>
          <a:p>
            <a:pPr marL="0" indent="0">
              <a:buNone/>
            </a:pPr>
            <a:r>
              <a:rPr lang="ru-RU" sz="2600" dirty="0" smtClean="0">
                <a:solidFill>
                  <a:srgbClr val="00B050"/>
                </a:solidFill>
              </a:rPr>
              <a:t>1121 (при 102 единицах)</a:t>
            </a:r>
          </a:p>
          <a:p>
            <a:pPr marL="0" indent="0">
              <a:buNone/>
            </a:pPr>
            <a:r>
              <a:rPr lang="ru-RU" sz="2600" dirty="0" smtClean="0"/>
              <a:t>Если было бы 103 единицы, то осталось бы</a:t>
            </a:r>
            <a:endParaRPr lang="ru-RU" sz="2600" b="1" dirty="0" smtClean="0"/>
          </a:p>
          <a:p>
            <a:pPr marL="0" indent="0">
              <a:buNone/>
            </a:pPr>
            <a:r>
              <a:rPr lang="en-US" sz="2600" dirty="0" smtClean="0"/>
              <a:t>1</a:t>
            </a:r>
            <a:r>
              <a:rPr lang="ru-RU" sz="2600" dirty="0" smtClean="0"/>
              <a:t>1</a:t>
            </a:r>
            <a:r>
              <a:rPr lang="en-US" sz="2600" dirty="0" smtClean="0"/>
              <a:t>11</a:t>
            </a:r>
            <a:r>
              <a:rPr lang="ru-RU" sz="2600" dirty="0" smtClean="0"/>
              <a:t>1111</a:t>
            </a:r>
          </a:p>
          <a:p>
            <a:pPr marL="0" indent="0">
              <a:buNone/>
            </a:pPr>
            <a:r>
              <a:rPr lang="ru-RU" sz="2600" dirty="0" smtClean="0"/>
              <a:t>222211</a:t>
            </a:r>
          </a:p>
          <a:p>
            <a:pPr marL="0" indent="0">
              <a:buNone/>
            </a:pPr>
            <a:r>
              <a:rPr lang="ru-RU" sz="2600" dirty="0" smtClean="0">
                <a:solidFill>
                  <a:srgbClr val="00B050"/>
                </a:solidFill>
              </a:rPr>
              <a:t>11211 (при 103 единицах)</a:t>
            </a:r>
          </a:p>
          <a:p>
            <a:pPr marL="0" indent="0">
              <a:buNone/>
            </a:pPr>
            <a:r>
              <a:rPr lang="ru-RU" sz="2600" dirty="0" smtClean="0"/>
              <a:t>Если бы было бы 104 единицы, то осталось бы</a:t>
            </a:r>
          </a:p>
          <a:p>
            <a:pPr marL="0" indent="0">
              <a:buNone/>
            </a:pPr>
            <a:r>
              <a:rPr lang="ru-RU" sz="2600" dirty="0" smtClean="0"/>
              <a:t>111111111</a:t>
            </a:r>
            <a:endParaRPr lang="en-US" sz="2600" dirty="0" smtClean="0"/>
          </a:p>
          <a:p>
            <a:pPr marL="0" indent="0">
              <a:buNone/>
            </a:pPr>
            <a:r>
              <a:rPr lang="ru-RU" sz="2600" dirty="0" smtClean="0"/>
              <a:t>22111111</a:t>
            </a:r>
            <a:endParaRPr lang="en-US" sz="2600" dirty="0"/>
          </a:p>
          <a:p>
            <a:pPr marL="0" indent="0">
              <a:buFont typeface="Arial" panose="020B0604020202020204" pitchFamily="34" charset="0"/>
              <a:buNone/>
            </a:pPr>
            <a:r>
              <a:rPr lang="ru-RU" sz="2600" dirty="0" smtClean="0"/>
              <a:t>2222111</a:t>
            </a:r>
          </a:p>
          <a:p>
            <a:pPr marL="0" indent="0">
              <a:buNone/>
            </a:pPr>
            <a:r>
              <a:rPr lang="ru-RU" sz="2600" dirty="0" smtClean="0"/>
              <a:t>112111</a:t>
            </a:r>
          </a:p>
          <a:p>
            <a:pPr marL="0" indent="0">
              <a:buNone/>
            </a:pPr>
            <a:r>
              <a:rPr lang="ru-RU" sz="2600" dirty="0" smtClean="0"/>
              <a:t>11222</a:t>
            </a:r>
          </a:p>
          <a:p>
            <a:pPr marL="0" indent="0">
              <a:buNone/>
            </a:pPr>
            <a:r>
              <a:rPr lang="ru-RU" sz="2600" dirty="0" smtClean="0"/>
              <a:t>1111</a:t>
            </a:r>
          </a:p>
          <a:p>
            <a:pPr marL="0" indent="0">
              <a:buNone/>
            </a:pPr>
            <a:r>
              <a:rPr lang="ru-RU" sz="2600" dirty="0" smtClean="0">
                <a:solidFill>
                  <a:srgbClr val="00B050"/>
                </a:solidFill>
              </a:rPr>
              <a:t>221 (при 104 единицах)</a:t>
            </a:r>
          </a:p>
          <a:p>
            <a:pPr marL="0" indent="0">
              <a:buNone/>
            </a:pPr>
            <a:r>
              <a:rPr lang="ru-RU" sz="2600" dirty="0" smtClean="0">
                <a:solidFill>
                  <a:srgbClr val="00B050"/>
                </a:solidFill>
              </a:rPr>
              <a:t>При 105 единицах результат 2211</a:t>
            </a:r>
          </a:p>
          <a:p>
            <a:pPr marL="0" indent="0">
              <a:buNone/>
            </a:pPr>
            <a:r>
              <a:rPr lang="ru-RU" sz="2600" dirty="0" smtClean="0">
                <a:solidFill>
                  <a:srgbClr val="00B050"/>
                </a:solidFill>
              </a:rPr>
              <a:t>При 106 единицах результат 112 </a:t>
            </a:r>
            <a:r>
              <a:rPr lang="ru-RU" sz="2600" dirty="0" smtClean="0"/>
              <a:t>(как при 101 единице)</a:t>
            </a:r>
            <a:endParaRPr lang="en-US" sz="2600" dirty="0"/>
          </a:p>
          <a:p>
            <a:pPr marL="0" indent="0">
              <a:buFont typeface="Arial" panose="020B0604020202020204" pitchFamily="34" charset="0"/>
              <a:buNone/>
            </a:pPr>
            <a:r>
              <a:rPr lang="ru-RU" dirty="0" smtClean="0"/>
              <a:t>Итог: </a:t>
            </a:r>
            <a:r>
              <a:rPr lang="ru-RU" b="1" u="sng" dirty="0" smtClean="0"/>
              <a:t>104</a:t>
            </a:r>
          </a:p>
          <a:p>
            <a:pPr marL="0" indent="0">
              <a:buFont typeface="Arial" panose="020B0604020202020204" pitchFamily="34" charset="0"/>
              <a:buNone/>
            </a:pPr>
            <a:endParaRPr lang="ru-RU" dirty="0"/>
          </a:p>
        </p:txBody>
      </p:sp>
      <p:sp>
        <p:nvSpPr>
          <p:cNvPr id="6" name="Объект 2"/>
          <p:cNvSpPr txBox="1">
            <a:spLocks/>
          </p:cNvSpPr>
          <p:nvPr/>
        </p:nvSpPr>
        <p:spPr>
          <a:xfrm>
            <a:off x="46287" y="3545632"/>
            <a:ext cx="3898776" cy="331236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ru-RU" sz="1800" dirty="0" smtClean="0"/>
              <a:t>Пусть, например, в исходной строке 101 единица:</a:t>
            </a:r>
          </a:p>
          <a:p>
            <a:pPr marL="0" indent="0">
              <a:buNone/>
            </a:pPr>
            <a:r>
              <a:rPr lang="ru-RU" sz="1800" dirty="0"/>
              <a:t>111….11</a:t>
            </a:r>
            <a:r>
              <a:rPr lang="en-US" sz="1800" dirty="0" smtClean="0"/>
              <a:t>(</a:t>
            </a:r>
            <a:r>
              <a:rPr lang="ru-RU" sz="1800" dirty="0" smtClean="0"/>
              <a:t>101)</a:t>
            </a:r>
            <a:endParaRPr lang="ru-RU" sz="1800" dirty="0"/>
          </a:p>
          <a:p>
            <a:pPr marL="0" indent="0">
              <a:buNone/>
            </a:pPr>
            <a:r>
              <a:rPr lang="ru-RU" sz="1800" dirty="0"/>
              <a:t>221</a:t>
            </a:r>
            <a:r>
              <a:rPr lang="en-US" sz="1800" dirty="0"/>
              <a:t>1</a:t>
            </a:r>
            <a:r>
              <a:rPr lang="ru-RU" sz="1800" dirty="0"/>
              <a:t>…..</a:t>
            </a:r>
            <a:r>
              <a:rPr lang="ru-RU" sz="1800" dirty="0" smtClean="0"/>
              <a:t>1(98)</a:t>
            </a:r>
            <a:endParaRPr lang="ru-RU" sz="1800" dirty="0"/>
          </a:p>
          <a:p>
            <a:pPr marL="0" indent="0">
              <a:buNone/>
            </a:pPr>
            <a:r>
              <a:rPr lang="ru-RU" sz="1800" dirty="0"/>
              <a:t>222</a:t>
            </a:r>
            <a:r>
              <a:rPr lang="en-US" sz="1800" dirty="0"/>
              <a:t>21</a:t>
            </a:r>
            <a:r>
              <a:rPr lang="ru-RU" sz="1800" dirty="0"/>
              <a:t>….</a:t>
            </a:r>
            <a:r>
              <a:rPr lang="en-US" sz="1800" dirty="0"/>
              <a:t>1</a:t>
            </a:r>
            <a:r>
              <a:rPr lang="ru-RU" sz="1800" dirty="0" smtClean="0"/>
              <a:t>(95</a:t>
            </a:r>
            <a:r>
              <a:rPr lang="en-US" sz="1800" dirty="0" smtClean="0"/>
              <a:t>)</a:t>
            </a:r>
            <a:endParaRPr lang="en-US" sz="1800" dirty="0"/>
          </a:p>
          <a:p>
            <a:pPr marL="0" indent="0">
              <a:buNone/>
            </a:pPr>
            <a:r>
              <a:rPr lang="en-US" sz="1800" dirty="0"/>
              <a:t>1</a:t>
            </a:r>
            <a:r>
              <a:rPr lang="ru-RU" sz="1800" dirty="0"/>
              <a:t>1</a:t>
            </a:r>
            <a:r>
              <a:rPr lang="en-US" sz="1800" dirty="0"/>
              <a:t>21</a:t>
            </a:r>
            <a:r>
              <a:rPr lang="ru-RU" sz="1800" dirty="0"/>
              <a:t>….</a:t>
            </a:r>
            <a:r>
              <a:rPr lang="en-US" sz="1800" dirty="0"/>
              <a:t>.</a:t>
            </a:r>
            <a:r>
              <a:rPr lang="ru-RU" sz="1800" dirty="0"/>
              <a:t>.</a:t>
            </a:r>
            <a:r>
              <a:rPr lang="en-US" sz="1800" dirty="0"/>
              <a:t>1</a:t>
            </a:r>
            <a:r>
              <a:rPr lang="ru-RU" sz="1800" dirty="0" smtClean="0"/>
              <a:t>(95</a:t>
            </a:r>
            <a:r>
              <a:rPr lang="en-US" sz="1800" dirty="0" smtClean="0"/>
              <a:t>)</a:t>
            </a:r>
            <a:endParaRPr lang="ru-RU" sz="1800" dirty="0"/>
          </a:p>
          <a:p>
            <a:pPr marL="0" indent="0">
              <a:buNone/>
            </a:pPr>
            <a:r>
              <a:rPr lang="en-US" sz="1800" dirty="0"/>
              <a:t>1</a:t>
            </a:r>
            <a:r>
              <a:rPr lang="ru-RU" sz="1800" dirty="0"/>
              <a:t>1</a:t>
            </a:r>
            <a:r>
              <a:rPr lang="en-US" sz="1800" dirty="0"/>
              <a:t>2</a:t>
            </a:r>
            <a:r>
              <a:rPr lang="ru-RU" sz="1800" dirty="0"/>
              <a:t>22</a:t>
            </a:r>
            <a:r>
              <a:rPr lang="en-US" sz="1800" dirty="0"/>
              <a:t>1</a:t>
            </a:r>
            <a:r>
              <a:rPr lang="ru-RU" sz="1800" dirty="0"/>
              <a:t>…  </a:t>
            </a:r>
            <a:r>
              <a:rPr lang="en-US" sz="1800" dirty="0"/>
              <a:t>11</a:t>
            </a:r>
            <a:r>
              <a:rPr lang="ru-RU" sz="1800" dirty="0" smtClean="0"/>
              <a:t>(92</a:t>
            </a:r>
            <a:r>
              <a:rPr lang="en-US" sz="1800" dirty="0" smtClean="0"/>
              <a:t>)</a:t>
            </a:r>
            <a:endParaRPr lang="ru-RU" sz="1800" b="1" dirty="0"/>
          </a:p>
          <a:p>
            <a:pPr marL="0" indent="0">
              <a:buNone/>
            </a:pPr>
            <a:r>
              <a:rPr lang="en-US" sz="1800" dirty="0"/>
              <a:t>1</a:t>
            </a:r>
            <a:r>
              <a:rPr lang="ru-RU" sz="1800" dirty="0"/>
              <a:t>1</a:t>
            </a:r>
            <a:r>
              <a:rPr lang="en-US" sz="1800" dirty="0"/>
              <a:t>11</a:t>
            </a:r>
            <a:r>
              <a:rPr lang="ru-RU" sz="1800" dirty="0"/>
              <a:t>..…</a:t>
            </a:r>
            <a:r>
              <a:rPr lang="en-US" sz="1800" dirty="0" smtClean="0"/>
              <a:t>1</a:t>
            </a:r>
            <a:r>
              <a:rPr lang="ru-RU" sz="1800" dirty="0" smtClean="0"/>
              <a:t>111111(96)</a:t>
            </a:r>
            <a:endParaRPr lang="en-US" sz="1800" dirty="0"/>
          </a:p>
          <a:p>
            <a:pPr marL="0" indent="0">
              <a:buNone/>
            </a:pPr>
            <a:r>
              <a:rPr lang="ru-RU" sz="1800" dirty="0"/>
              <a:t>Вернулись к исходной строке, но </a:t>
            </a:r>
            <a:r>
              <a:rPr lang="ru-RU" sz="1800"/>
              <a:t>пропало </a:t>
            </a:r>
            <a:r>
              <a:rPr lang="ru-RU" sz="1800" smtClean="0"/>
              <a:t>101-96=5 </a:t>
            </a:r>
            <a:r>
              <a:rPr lang="ru-RU" sz="1800" dirty="0"/>
              <a:t>«1»</a:t>
            </a:r>
          </a:p>
          <a:p>
            <a:pPr marL="0" indent="0">
              <a:buNone/>
            </a:pPr>
            <a:r>
              <a:rPr lang="ru-RU" sz="1800" dirty="0"/>
              <a:t>Так, например, за </a:t>
            </a:r>
            <a:r>
              <a:rPr lang="ru-RU" sz="1800" dirty="0" smtClean="0"/>
              <a:t>19 </a:t>
            </a:r>
            <a:r>
              <a:rPr lang="ru-RU" sz="1800" dirty="0"/>
              <a:t>полных циклов останется </a:t>
            </a:r>
            <a:r>
              <a:rPr lang="ru-RU" sz="1800" dirty="0" smtClean="0"/>
              <a:t>101-19х5=101-95=6 </a:t>
            </a:r>
            <a:r>
              <a:rPr lang="ru-RU" sz="1800" dirty="0"/>
              <a:t>«1»</a:t>
            </a:r>
          </a:p>
          <a:p>
            <a:pPr marL="0" indent="0">
              <a:buFont typeface="Arial" panose="020B0604020202020204" pitchFamily="34" charset="0"/>
              <a:buNone/>
            </a:pPr>
            <a:endParaRPr lang="ru-RU" sz="1800" dirty="0"/>
          </a:p>
        </p:txBody>
      </p:sp>
    </p:spTree>
    <p:extLst>
      <p:ext uri="{BB962C8B-B14F-4D97-AF65-F5344CB8AC3E}">
        <p14:creationId xmlns:p14="http://schemas.microsoft.com/office/powerpoint/2010/main" val="327879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Autofit/>
          </a:bodyPr>
          <a:lstStyle/>
          <a:p>
            <a:r>
              <a:rPr lang="ru-RU" sz="1800" dirty="0"/>
              <a:t/>
            </a:r>
            <a:br>
              <a:rPr lang="ru-RU" sz="1800" dirty="0"/>
            </a:br>
            <a:r>
              <a:rPr lang="ru-RU" sz="1800" dirty="0"/>
              <a:t/>
            </a:r>
            <a:br>
              <a:rPr lang="ru-RU" sz="1800" dirty="0"/>
            </a:br>
            <a:r>
              <a:rPr lang="ru-RU" sz="1800" dirty="0" smtClean="0"/>
              <a:t>13. </a:t>
            </a:r>
            <a:r>
              <a:rPr lang="ru-RU" sz="1800" dirty="0"/>
              <a:t>На рисунке представлена схема дорог, связывающих пункты А, Б, В, Г, Д, Е, Ж, И, К, Л, М, Н,  П, Р, С.  По каждой дороге можно передвигаться только     в направлении, указанном стрелкой. Сколько существует различных путей  из пункта А в пункт С, проходящих через пункт К?</a:t>
            </a:r>
          </a:p>
        </p:txBody>
      </p:sp>
      <p:pic>
        <p:nvPicPr>
          <p:cNvPr id="5" name="image2.jpeg"/>
          <p:cNvPicPr/>
          <p:nvPr/>
        </p:nvPicPr>
        <p:blipFill>
          <a:blip r:embed="rId2" cstate="print"/>
          <a:stretch>
            <a:fillRect/>
          </a:stretch>
        </p:blipFill>
        <p:spPr>
          <a:xfrm>
            <a:off x="1921372" y="2708920"/>
            <a:ext cx="5233670" cy="2472690"/>
          </a:xfrm>
          <a:prstGeom prst="rect">
            <a:avLst/>
          </a:prstGeom>
        </p:spPr>
      </p:pic>
    </p:spTree>
    <p:extLst>
      <p:ext uri="{BB962C8B-B14F-4D97-AF65-F5344CB8AC3E}">
        <p14:creationId xmlns:p14="http://schemas.microsoft.com/office/powerpoint/2010/main" val="1735884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Перерисуем граф с учетом проезда через </a:t>
            </a:r>
            <a:r>
              <a:rPr lang="ru-RU" sz="2400" dirty="0"/>
              <a:t>К</a:t>
            </a:r>
          </a:p>
        </p:txBody>
      </p:sp>
      <p:sp>
        <p:nvSpPr>
          <p:cNvPr id="5" name="Заголовок 1"/>
          <p:cNvSpPr txBox="1">
            <a:spLocks/>
          </p:cNvSpPr>
          <p:nvPr/>
        </p:nvSpPr>
        <p:spPr>
          <a:xfrm>
            <a:off x="395536" y="4293096"/>
            <a:ext cx="8229600" cy="244827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dirty="0" smtClean="0"/>
              <a:t>С=П+М+Р</a:t>
            </a:r>
            <a:r>
              <a:rPr lang="ru-RU" sz="2400" dirty="0" smtClean="0">
                <a:solidFill>
                  <a:srgbClr val="FF0000"/>
                </a:solidFill>
              </a:rPr>
              <a:t>=16+16+16=48</a:t>
            </a:r>
          </a:p>
          <a:p>
            <a:r>
              <a:rPr lang="ru-RU" sz="2400" dirty="0" smtClean="0"/>
              <a:t>П=М</a:t>
            </a:r>
            <a:r>
              <a:rPr lang="ru-RU" sz="2400" dirty="0" smtClean="0">
                <a:solidFill>
                  <a:srgbClr val="00B050"/>
                </a:solidFill>
              </a:rPr>
              <a:t>=16</a:t>
            </a:r>
          </a:p>
          <a:p>
            <a:r>
              <a:rPr lang="ru-RU" sz="2400" dirty="0" smtClean="0"/>
              <a:t>Р=М</a:t>
            </a:r>
            <a:r>
              <a:rPr lang="ru-RU" sz="2400" dirty="0" smtClean="0">
                <a:solidFill>
                  <a:srgbClr val="00B050"/>
                </a:solidFill>
              </a:rPr>
              <a:t>=16</a:t>
            </a:r>
          </a:p>
          <a:p>
            <a:r>
              <a:rPr lang="ru-RU" sz="2400" dirty="0" smtClean="0"/>
              <a:t>М=К+Л</a:t>
            </a:r>
            <a:r>
              <a:rPr lang="ru-RU" sz="2400" dirty="0" smtClean="0">
                <a:solidFill>
                  <a:srgbClr val="00B050"/>
                </a:solidFill>
              </a:rPr>
              <a:t>=8+8=16</a:t>
            </a:r>
          </a:p>
          <a:p>
            <a:r>
              <a:rPr lang="ru-RU" sz="2400" dirty="0" smtClean="0"/>
              <a:t>Л=К</a:t>
            </a:r>
            <a:r>
              <a:rPr lang="ru-RU" sz="2400" dirty="0" smtClean="0">
                <a:solidFill>
                  <a:srgbClr val="00B050"/>
                </a:solidFill>
              </a:rPr>
              <a:t>=8</a:t>
            </a:r>
          </a:p>
          <a:p>
            <a:r>
              <a:rPr lang="ru-RU" sz="2400" dirty="0" smtClean="0"/>
              <a:t>К=Д=Б+Е</a:t>
            </a:r>
            <a:r>
              <a:rPr lang="ru-RU" sz="2400" dirty="0" smtClean="0">
                <a:solidFill>
                  <a:srgbClr val="00B050"/>
                </a:solidFill>
              </a:rPr>
              <a:t>=5+3=8</a:t>
            </a:r>
          </a:p>
          <a:p>
            <a:r>
              <a:rPr lang="ru-RU" sz="2400" dirty="0" smtClean="0"/>
              <a:t>Б=А+В+Е</a:t>
            </a:r>
            <a:r>
              <a:rPr lang="ru-RU" sz="2400" dirty="0" smtClean="0">
                <a:solidFill>
                  <a:srgbClr val="00B050"/>
                </a:solidFill>
              </a:rPr>
              <a:t>=1+1+3=5</a:t>
            </a:r>
          </a:p>
          <a:p>
            <a:r>
              <a:rPr lang="ru-RU" sz="2400" dirty="0" smtClean="0"/>
              <a:t>Е=В+А+Г</a:t>
            </a:r>
            <a:r>
              <a:rPr lang="ru-RU" sz="2400" dirty="0" smtClean="0">
                <a:solidFill>
                  <a:srgbClr val="00B050"/>
                </a:solidFill>
              </a:rPr>
              <a:t>=3</a:t>
            </a:r>
          </a:p>
          <a:p>
            <a:r>
              <a:rPr lang="ru-RU" sz="2400" dirty="0" smtClean="0"/>
              <a:t>Итог: </a:t>
            </a:r>
            <a:r>
              <a:rPr lang="ru-RU" sz="2400" b="1" u="sng" dirty="0" smtClean="0"/>
              <a:t>48</a:t>
            </a:r>
            <a:endParaRPr lang="ru-RU" sz="2400" b="1"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311" y="1124744"/>
            <a:ext cx="5734050"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05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Autofit/>
          </a:bodyPr>
          <a:lstStyle/>
          <a:p>
            <a:r>
              <a:rPr lang="ru-RU" sz="1800" dirty="0"/>
              <a:t/>
            </a:r>
            <a:br>
              <a:rPr lang="ru-RU" sz="1800" dirty="0"/>
            </a:br>
            <a:r>
              <a:rPr lang="ru-RU" sz="1800" dirty="0"/>
              <a:t/>
            </a:r>
            <a:br>
              <a:rPr lang="ru-RU" sz="1800" dirty="0"/>
            </a:br>
            <a:r>
              <a:rPr lang="ru-RU" sz="1800" dirty="0" smtClean="0"/>
              <a:t>14. Значение</a:t>
            </a:r>
            <a:r>
              <a:rPr lang="ru-RU" sz="1800" dirty="0"/>
              <a:t>	выражения	</a:t>
            </a:r>
            <a:r>
              <a:rPr lang="ru-RU" sz="1800" b="1" dirty="0"/>
              <a:t>343</a:t>
            </a:r>
            <a:r>
              <a:rPr lang="ru-RU" sz="1800" b="1" baseline="30000" dirty="0"/>
              <a:t>5</a:t>
            </a:r>
            <a:r>
              <a:rPr lang="ru-RU" sz="1800" b="1" dirty="0"/>
              <a:t>  – 7</a:t>
            </a:r>
            <a:r>
              <a:rPr lang="ru-RU" sz="1800" b="1" baseline="30000" dirty="0"/>
              <a:t>9</a:t>
            </a:r>
            <a:r>
              <a:rPr lang="ru-RU" sz="1800" b="1" dirty="0"/>
              <a:t> + 48	</a:t>
            </a:r>
            <a:r>
              <a:rPr lang="ru-RU" sz="1800" dirty="0"/>
              <a:t>записали	в	системе	счисления с основанием 7. Сколько цифр 6 содержится в этой записи?</a:t>
            </a:r>
            <a:br>
              <a:rPr lang="ru-RU" sz="1800" dirty="0"/>
            </a:br>
            <a:endParaRPr lang="ru-RU" sz="1800" dirty="0"/>
          </a:p>
        </p:txBody>
      </p:sp>
      <p:sp>
        <p:nvSpPr>
          <p:cNvPr id="3" name="Объект 2"/>
          <p:cNvSpPr>
            <a:spLocks noGrp="1"/>
          </p:cNvSpPr>
          <p:nvPr>
            <p:ph idx="1"/>
          </p:nvPr>
        </p:nvSpPr>
        <p:spPr>
          <a:xfrm>
            <a:off x="457200" y="1268760"/>
            <a:ext cx="8229600" cy="4857403"/>
          </a:xfrm>
        </p:spPr>
        <p:txBody>
          <a:bodyPr>
            <a:normAutofit fontScale="92500" lnSpcReduction="20000"/>
          </a:bodyPr>
          <a:lstStyle/>
          <a:p>
            <a:pPr marL="0" indent="0">
              <a:buNone/>
            </a:pPr>
            <a:r>
              <a:rPr lang="ru-RU" sz="2400" dirty="0" smtClean="0"/>
              <a:t>Вспомним формулы для любой системы счисления:</a:t>
            </a:r>
          </a:p>
          <a:p>
            <a:pPr marL="0" lvl="1" indent="0">
              <a:buNone/>
            </a:pPr>
            <a:r>
              <a:rPr lang="ru-RU" sz="2400" dirty="0"/>
              <a:t>число </a:t>
            </a:r>
            <a:r>
              <a:rPr lang="ru-RU" sz="2400" i="1" dirty="0" err="1"/>
              <a:t>a</a:t>
            </a:r>
            <a:r>
              <a:rPr lang="ru-RU" sz="2400" i="1" baseline="30000" dirty="0" err="1"/>
              <a:t>N</a:t>
            </a:r>
            <a:r>
              <a:rPr lang="ru-RU" sz="2400" dirty="0"/>
              <a:t> в системе счисления с основанием </a:t>
            </a:r>
            <a:r>
              <a:rPr lang="ru-RU" sz="2400" i="1" dirty="0"/>
              <a:t>a</a:t>
            </a:r>
            <a:r>
              <a:rPr lang="ru-RU" sz="2400" dirty="0"/>
              <a:t> записывается как единица и </a:t>
            </a:r>
            <a:r>
              <a:rPr lang="ru-RU" sz="2400" i="1" dirty="0"/>
              <a:t>N</a:t>
            </a:r>
            <a:r>
              <a:rPr lang="ru-RU" sz="2400" dirty="0"/>
              <a:t> нулей: </a:t>
            </a:r>
            <a:endParaRPr lang="ru-RU" sz="2400" dirty="0" smtClean="0"/>
          </a:p>
          <a:p>
            <a:pPr marL="0" lvl="1" indent="0">
              <a:buNone/>
            </a:pPr>
            <a:endParaRPr lang="ru-RU" dirty="0" smtClean="0"/>
          </a:p>
          <a:p>
            <a:pPr marL="0" lvl="1" indent="0">
              <a:buNone/>
            </a:pPr>
            <a:r>
              <a:rPr lang="ru-RU" sz="2400" dirty="0" smtClean="0"/>
              <a:t>число </a:t>
            </a:r>
            <a:r>
              <a:rPr lang="ru-RU" sz="2400" i="1" dirty="0"/>
              <a:t>a</a:t>
            </a:r>
            <a:r>
              <a:rPr lang="ru-RU" sz="2400" i="1" baseline="30000" dirty="0"/>
              <a:t>N</a:t>
            </a:r>
            <a:r>
              <a:rPr lang="ru-RU" sz="2400" dirty="0"/>
              <a:t>-1 в системе счисления с основанием </a:t>
            </a:r>
            <a:r>
              <a:rPr lang="ru-RU" sz="2400" i="1" dirty="0"/>
              <a:t>a</a:t>
            </a:r>
            <a:r>
              <a:rPr lang="ru-RU" sz="2400" dirty="0"/>
              <a:t> записывается как </a:t>
            </a:r>
            <a:r>
              <a:rPr lang="ru-RU" sz="2400" i="1" dirty="0"/>
              <a:t>N</a:t>
            </a:r>
            <a:r>
              <a:rPr lang="ru-RU" sz="2400" dirty="0"/>
              <a:t> старших цифр этой системы счисления, то есть, цифр (</a:t>
            </a:r>
            <a:r>
              <a:rPr lang="ru-RU" sz="2400" i="1" dirty="0"/>
              <a:t>a</a:t>
            </a:r>
            <a:r>
              <a:rPr lang="ru-RU" sz="2400" dirty="0"/>
              <a:t>-1</a:t>
            </a:r>
            <a:r>
              <a:rPr lang="ru-RU" sz="2400" dirty="0" smtClean="0"/>
              <a:t>):</a:t>
            </a:r>
          </a:p>
          <a:p>
            <a:pPr marL="0" lvl="1" indent="0">
              <a:buNone/>
            </a:pPr>
            <a:endParaRPr lang="ru-RU" sz="2400" dirty="0"/>
          </a:p>
          <a:p>
            <a:pPr marL="0" lvl="1" indent="0">
              <a:buNone/>
            </a:pPr>
            <a:endParaRPr lang="ru-RU" sz="2400" dirty="0" smtClean="0"/>
          </a:p>
          <a:p>
            <a:pPr marL="0" lvl="1" indent="0">
              <a:buNone/>
            </a:pPr>
            <a:endParaRPr lang="ru-RU" sz="2400" dirty="0"/>
          </a:p>
          <a:p>
            <a:pPr marL="0" lvl="1" indent="0">
              <a:buNone/>
            </a:pPr>
            <a:r>
              <a:rPr lang="ru-RU" sz="2400" dirty="0" smtClean="0"/>
              <a:t>число </a:t>
            </a:r>
            <a:r>
              <a:rPr lang="ru-RU" sz="2400" i="1" dirty="0" err="1"/>
              <a:t>a</a:t>
            </a:r>
            <a:r>
              <a:rPr lang="ru-RU" sz="2400" i="1" baseline="30000" dirty="0" err="1"/>
              <a:t>N</a:t>
            </a:r>
            <a:r>
              <a:rPr lang="ru-RU" sz="2400" baseline="30000" dirty="0"/>
              <a:t> </a:t>
            </a:r>
            <a:r>
              <a:rPr lang="ru-RU" sz="2400" dirty="0"/>
              <a:t>– </a:t>
            </a:r>
            <a:r>
              <a:rPr lang="ru-RU" sz="2400" i="1" dirty="0" err="1"/>
              <a:t>a</a:t>
            </a:r>
            <a:r>
              <a:rPr lang="ru-RU" sz="2400" i="1" baseline="30000" dirty="0" err="1"/>
              <a:t>M</a:t>
            </a:r>
            <a:r>
              <a:rPr lang="ru-RU" sz="2400" dirty="0"/>
              <a:t> = </a:t>
            </a:r>
            <a:r>
              <a:rPr lang="ru-RU" sz="2400" i="1" dirty="0" err="1"/>
              <a:t>a</a:t>
            </a:r>
            <a:r>
              <a:rPr lang="ru-RU" sz="2400" i="1" baseline="30000" dirty="0" err="1"/>
              <a:t>M</a:t>
            </a:r>
            <a:r>
              <a:rPr lang="ru-RU" sz="2400" i="1" dirty="0"/>
              <a:t> · </a:t>
            </a:r>
            <a:r>
              <a:rPr lang="ru-RU" sz="2400" dirty="0"/>
              <a:t>(</a:t>
            </a:r>
            <a:r>
              <a:rPr lang="ru-RU" sz="2400" i="1" dirty="0" err="1"/>
              <a:t>a</a:t>
            </a:r>
            <a:r>
              <a:rPr lang="ru-RU" sz="2400" i="1" baseline="30000" dirty="0" err="1"/>
              <a:t>N</a:t>
            </a:r>
            <a:r>
              <a:rPr lang="ru-RU" sz="2400" i="1" baseline="30000" dirty="0"/>
              <a:t>-M</a:t>
            </a:r>
            <a:r>
              <a:rPr lang="ru-RU" sz="2400" i="1" dirty="0"/>
              <a:t> – </a:t>
            </a:r>
            <a:r>
              <a:rPr lang="ru-RU" sz="2400" dirty="0"/>
              <a:t>1) записывается в системе счисления с основанием </a:t>
            </a:r>
            <a:r>
              <a:rPr lang="ru-RU" sz="2400" i="1" dirty="0"/>
              <a:t>a</a:t>
            </a:r>
            <a:r>
              <a:rPr lang="ru-RU" sz="2400" dirty="0"/>
              <a:t> как </a:t>
            </a:r>
            <a:r>
              <a:rPr lang="ru-RU" sz="2400" i="1" dirty="0"/>
              <a:t>N-</a:t>
            </a:r>
            <a:r>
              <a:rPr lang="en-US" sz="2400" i="1" dirty="0"/>
              <a:t>M</a:t>
            </a:r>
            <a:r>
              <a:rPr lang="ru-RU" sz="2400" dirty="0"/>
              <a:t> старших цифр этой системы счисления, за которыми стоят </a:t>
            </a:r>
            <a:r>
              <a:rPr lang="ru-RU" sz="2400" i="1" dirty="0"/>
              <a:t>M</a:t>
            </a:r>
            <a:r>
              <a:rPr lang="ru-RU" sz="2400" dirty="0"/>
              <a:t> нулей</a:t>
            </a:r>
            <a:r>
              <a:rPr lang="ru-RU" sz="2400" dirty="0" smtClean="0"/>
              <a:t>:</a:t>
            </a:r>
          </a:p>
          <a:p>
            <a:pPr marL="0" lvl="1" indent="0">
              <a:buNone/>
            </a:pPr>
            <a:endParaRPr lang="ru-RU" sz="2400" dirty="0" smtClean="0"/>
          </a:p>
          <a:p>
            <a:pPr marL="0" lvl="1" indent="0">
              <a:buNone/>
            </a:pPr>
            <a:r>
              <a:rPr lang="ru-RU" dirty="0" smtClean="0"/>
              <a:t> </a:t>
            </a:r>
            <a:endParaRPr lang="ru-RU" dirty="0"/>
          </a:p>
          <a:p>
            <a:pPr marL="0" indent="0">
              <a:buNone/>
            </a:pPr>
            <a:endParaRPr lang="ru-RU"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6798" y="2024844"/>
            <a:ext cx="1296144"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950" y="3224212"/>
            <a:ext cx="3277131" cy="6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6950" y="5078336"/>
            <a:ext cx="4183162" cy="8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57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marL="0" indent="0">
              <a:buNone/>
            </a:pPr>
            <a:r>
              <a:rPr lang="ru-RU" b="1" dirty="0" smtClean="0"/>
              <a:t>343</a:t>
            </a:r>
            <a:r>
              <a:rPr lang="ru-RU" b="1" baseline="30000" dirty="0"/>
              <a:t>5</a:t>
            </a:r>
            <a:r>
              <a:rPr lang="ru-RU" b="1" dirty="0" smtClean="0"/>
              <a:t> – </a:t>
            </a:r>
            <a:r>
              <a:rPr lang="ru-RU" b="1" dirty="0"/>
              <a:t>7</a:t>
            </a:r>
            <a:r>
              <a:rPr lang="ru-RU" b="1" baseline="30000" dirty="0"/>
              <a:t>9</a:t>
            </a:r>
            <a:r>
              <a:rPr lang="ru-RU" b="1" dirty="0"/>
              <a:t> + 48 </a:t>
            </a:r>
            <a:r>
              <a:rPr lang="ru-RU" b="1" dirty="0" smtClean="0"/>
              <a:t>= 7</a:t>
            </a:r>
            <a:r>
              <a:rPr lang="ru-RU" b="1" baseline="30000" dirty="0"/>
              <a:t>15</a:t>
            </a:r>
            <a:r>
              <a:rPr lang="ru-RU" b="1" dirty="0" smtClean="0"/>
              <a:t> – 7</a:t>
            </a:r>
            <a:r>
              <a:rPr lang="ru-RU" b="1" baseline="30000" dirty="0"/>
              <a:t>9</a:t>
            </a:r>
            <a:r>
              <a:rPr lang="ru-RU" b="1" dirty="0" smtClean="0"/>
              <a:t> + 7</a:t>
            </a:r>
            <a:r>
              <a:rPr lang="ru-RU" b="1" baseline="30000" dirty="0"/>
              <a:t>2</a:t>
            </a:r>
            <a:r>
              <a:rPr lang="ru-RU" b="1" dirty="0" smtClean="0"/>
              <a:t> – 7</a:t>
            </a:r>
            <a:r>
              <a:rPr lang="ru-RU" b="1" baseline="30000" dirty="0" smtClean="0"/>
              <a:t>0</a:t>
            </a:r>
          </a:p>
          <a:p>
            <a:pPr marL="0" indent="0">
              <a:buNone/>
            </a:pPr>
            <a:endParaRPr lang="ru-RU" b="1" dirty="0" smtClean="0"/>
          </a:p>
          <a:p>
            <a:pPr marL="0" indent="0">
              <a:buNone/>
            </a:pPr>
            <a:r>
              <a:rPr lang="ru-RU" b="1" baseline="30000" dirty="0" smtClean="0"/>
              <a:t>Первая разность дает 6 «6», вторая разность дает 2 «6»</a:t>
            </a:r>
            <a:endParaRPr lang="ru-RU" b="1" baseline="30000" dirty="0"/>
          </a:p>
          <a:p>
            <a:pPr marL="0" indent="0">
              <a:buNone/>
            </a:pPr>
            <a:endParaRPr lang="ru-RU" b="1" baseline="30000" dirty="0"/>
          </a:p>
          <a:p>
            <a:pPr marL="0" indent="0">
              <a:buNone/>
            </a:pPr>
            <a:endParaRPr lang="ru-RU" sz="2400" b="1" dirty="0"/>
          </a:p>
          <a:p>
            <a:pPr marL="0" indent="0">
              <a:buNone/>
            </a:pPr>
            <a:endParaRPr lang="ru-RU" sz="2400" b="1" dirty="0"/>
          </a:p>
          <a:p>
            <a:pPr marL="0" indent="0">
              <a:buNone/>
            </a:pPr>
            <a:r>
              <a:rPr lang="ru-RU" sz="2400" dirty="0" smtClean="0"/>
              <a:t>Итого: </a:t>
            </a:r>
            <a:r>
              <a:rPr lang="ru-RU" sz="2400" b="1" u="sng" dirty="0" smtClean="0"/>
              <a:t>8</a:t>
            </a:r>
          </a:p>
          <a:p>
            <a:pPr marL="0" indent="0">
              <a:buNone/>
            </a:pPr>
            <a:r>
              <a:rPr lang="ru-RU" dirty="0" smtClean="0"/>
              <a:t> </a:t>
            </a:r>
            <a:endParaRPr lang="ru-RU" dirty="0"/>
          </a:p>
        </p:txBody>
      </p:sp>
    </p:spTree>
    <p:extLst>
      <p:ext uri="{BB962C8B-B14F-4D97-AF65-F5344CB8AC3E}">
        <p14:creationId xmlns:p14="http://schemas.microsoft.com/office/powerpoint/2010/main" val="65786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Autofit/>
          </a:bodyPr>
          <a:lstStyle/>
          <a:p>
            <a:r>
              <a:rPr lang="ru-RU" sz="1800" dirty="0" smtClean="0"/>
              <a:t> </a:t>
            </a:r>
            <a:r>
              <a:rPr lang="ru-RU" sz="1800" dirty="0"/>
              <a:t/>
            </a:r>
            <a:br>
              <a:rPr lang="ru-RU" sz="1800" dirty="0"/>
            </a:br>
            <a:r>
              <a:rPr lang="ru-RU" sz="1800" dirty="0"/>
              <a:t/>
            </a:r>
            <a:br>
              <a:rPr lang="ru-RU" sz="1800" dirty="0"/>
            </a:br>
            <a:r>
              <a:rPr lang="ru-RU" sz="1800" dirty="0" smtClean="0"/>
              <a:t>16. Обозначим </a:t>
            </a:r>
            <a:r>
              <a:rPr lang="ru-RU" sz="1800" dirty="0"/>
              <a:t>через </a:t>
            </a:r>
            <a:r>
              <a:rPr lang="ru-RU" sz="1800" i="1" dirty="0"/>
              <a:t>a </a:t>
            </a:r>
            <a:r>
              <a:rPr lang="ru-RU" sz="1800" dirty="0" err="1"/>
              <a:t>mod</a:t>
            </a:r>
            <a:r>
              <a:rPr lang="ru-RU" sz="1800" dirty="0"/>
              <a:t> </a:t>
            </a:r>
            <a:r>
              <a:rPr lang="ru-RU" sz="1800" i="1" dirty="0"/>
              <a:t>b </a:t>
            </a:r>
            <a:r>
              <a:rPr lang="ru-RU" sz="1800" dirty="0"/>
              <a:t>остаток от деления натурального числа </a:t>
            </a:r>
            <a:r>
              <a:rPr lang="ru-RU" sz="1800" i="1" dirty="0"/>
              <a:t>a </a:t>
            </a:r>
            <a:r>
              <a:rPr lang="ru-RU" sz="1800" dirty="0"/>
              <a:t>на натуральное число </a:t>
            </a:r>
            <a:r>
              <a:rPr lang="ru-RU" sz="1800" i="1" dirty="0"/>
              <a:t>b</a:t>
            </a:r>
            <a:r>
              <a:rPr lang="ru-RU" sz="1800" dirty="0"/>
              <a:t>. Алгоритм вычисления значения функции </a:t>
            </a:r>
            <a:r>
              <a:rPr lang="ru-RU" sz="1800" i="1" dirty="0"/>
              <a:t>F</a:t>
            </a:r>
            <a:r>
              <a:rPr lang="ru-RU" sz="1800" dirty="0"/>
              <a:t>(</a:t>
            </a:r>
            <a:r>
              <a:rPr lang="ru-RU" sz="1800" i="1" dirty="0"/>
              <a:t>n</a:t>
            </a:r>
            <a:r>
              <a:rPr lang="ru-RU" sz="1800" dirty="0"/>
              <a:t>), где </a:t>
            </a:r>
            <a:r>
              <a:rPr lang="ru-RU" sz="1800" i="1" dirty="0"/>
              <a:t>n </a:t>
            </a:r>
            <a:r>
              <a:rPr lang="ru-RU" sz="1800" dirty="0"/>
              <a:t>– целое неотрицательное число, задан следующими соотношениями: </a:t>
            </a:r>
            <a:r>
              <a:rPr lang="ru-RU" sz="1800" i="1" dirty="0"/>
              <a:t>F</a:t>
            </a:r>
            <a:r>
              <a:rPr lang="ru-RU" sz="1800" dirty="0"/>
              <a:t>(0) = 0;</a:t>
            </a:r>
            <a:br>
              <a:rPr lang="ru-RU" sz="1800" dirty="0"/>
            </a:br>
            <a:r>
              <a:rPr lang="ru-RU" sz="1800" i="1" dirty="0"/>
              <a:t>F</a:t>
            </a:r>
            <a:r>
              <a:rPr lang="ru-RU" sz="1800" dirty="0"/>
              <a:t>(</a:t>
            </a:r>
            <a:r>
              <a:rPr lang="ru-RU" sz="1800" i="1" dirty="0"/>
              <a:t>n</a:t>
            </a:r>
            <a:r>
              <a:rPr lang="ru-RU" sz="1800" dirty="0"/>
              <a:t>) = </a:t>
            </a:r>
            <a:r>
              <a:rPr lang="ru-RU" sz="1800" i="1" dirty="0"/>
              <a:t>n </a:t>
            </a:r>
            <a:r>
              <a:rPr lang="ru-RU" sz="1800" dirty="0"/>
              <a:t>+ </a:t>
            </a:r>
            <a:r>
              <a:rPr lang="ru-RU" sz="1800" i="1" dirty="0"/>
              <a:t>F</a:t>
            </a:r>
            <a:r>
              <a:rPr lang="ru-RU" sz="1800" dirty="0"/>
              <a:t>(</a:t>
            </a:r>
            <a:r>
              <a:rPr lang="ru-RU" sz="1800" i="1" dirty="0"/>
              <a:t>n </a:t>
            </a:r>
            <a:r>
              <a:rPr lang="ru-RU" sz="1800" dirty="0"/>
              <a:t>– 3), если </a:t>
            </a:r>
            <a:r>
              <a:rPr lang="ru-RU" sz="1800" i="1" dirty="0"/>
              <a:t>n </a:t>
            </a:r>
            <a:r>
              <a:rPr lang="ru-RU" sz="1800" dirty="0"/>
              <a:t>&gt; 0 и при этом </a:t>
            </a:r>
            <a:r>
              <a:rPr lang="ru-RU" sz="1800" i="1" dirty="0"/>
              <a:t>n </a:t>
            </a:r>
            <a:r>
              <a:rPr lang="ru-RU" sz="1800" dirty="0" err="1"/>
              <a:t>mod</a:t>
            </a:r>
            <a:r>
              <a:rPr lang="ru-RU" sz="1800" dirty="0"/>
              <a:t> 3 = 0;</a:t>
            </a:r>
            <a:br>
              <a:rPr lang="ru-RU" sz="1800" dirty="0"/>
            </a:br>
            <a:r>
              <a:rPr lang="en-US" sz="1800" i="1" dirty="0"/>
              <a:t>F</a:t>
            </a:r>
            <a:r>
              <a:rPr lang="en-US" sz="1800" dirty="0"/>
              <a:t>(</a:t>
            </a:r>
            <a:r>
              <a:rPr lang="en-US" sz="1800" i="1" dirty="0"/>
              <a:t>n</a:t>
            </a:r>
            <a:r>
              <a:rPr lang="en-US" sz="1800" dirty="0"/>
              <a:t>) = </a:t>
            </a:r>
            <a:r>
              <a:rPr lang="en-US" sz="1800" i="1" dirty="0"/>
              <a:t>n </a:t>
            </a:r>
            <a:r>
              <a:rPr lang="en-US" sz="1800" dirty="0"/>
              <a:t>+ </a:t>
            </a:r>
            <a:r>
              <a:rPr lang="en-US" sz="1800" i="1" dirty="0"/>
              <a:t>F</a:t>
            </a:r>
            <a:r>
              <a:rPr lang="en-US" sz="1800" dirty="0"/>
              <a:t>(</a:t>
            </a:r>
            <a:r>
              <a:rPr lang="en-US" sz="1800" i="1" dirty="0"/>
              <a:t>n </a:t>
            </a:r>
            <a:r>
              <a:rPr lang="en-US" sz="1800" dirty="0"/>
              <a:t>– (</a:t>
            </a:r>
            <a:r>
              <a:rPr lang="en-US" sz="1800" i="1" dirty="0"/>
              <a:t>n </a:t>
            </a:r>
            <a:r>
              <a:rPr lang="en-US" sz="1800" dirty="0"/>
              <a:t>mod 3)), </a:t>
            </a:r>
            <a:r>
              <a:rPr lang="ru-RU" sz="1800" dirty="0"/>
              <a:t>если </a:t>
            </a:r>
            <a:r>
              <a:rPr lang="en-US" sz="1800" i="1" dirty="0"/>
              <a:t>n </a:t>
            </a:r>
            <a:r>
              <a:rPr lang="en-US" sz="1800" dirty="0"/>
              <a:t>mod 3 &gt; 0.</a:t>
            </a:r>
            <a:r>
              <a:rPr lang="ru-RU" sz="1800" dirty="0"/>
              <a:t/>
            </a:r>
            <a:br>
              <a:rPr lang="ru-RU" sz="1800" dirty="0"/>
            </a:br>
            <a:r>
              <a:rPr lang="ru-RU" sz="1800" dirty="0"/>
              <a:t>Чему равно значение функции </a:t>
            </a:r>
            <a:r>
              <a:rPr lang="ru-RU" sz="1800" i="1" dirty="0"/>
              <a:t>F</a:t>
            </a:r>
            <a:r>
              <a:rPr lang="ru-RU" sz="1800" dirty="0"/>
              <a:t>(22)?</a:t>
            </a:r>
            <a:br>
              <a:rPr lang="ru-RU" sz="1800" dirty="0"/>
            </a:br>
            <a:r>
              <a:rPr lang="ru-RU" sz="1800" dirty="0"/>
              <a:t/>
            </a:r>
            <a:br>
              <a:rPr lang="ru-RU" sz="1800" dirty="0"/>
            </a:br>
            <a:endParaRPr lang="ru-RU" sz="1800" dirty="0"/>
          </a:p>
        </p:txBody>
      </p:sp>
      <p:sp>
        <p:nvSpPr>
          <p:cNvPr id="3" name="Объект 2"/>
          <p:cNvSpPr>
            <a:spLocks noGrp="1"/>
          </p:cNvSpPr>
          <p:nvPr>
            <p:ph idx="1"/>
          </p:nvPr>
        </p:nvSpPr>
        <p:spPr>
          <a:xfrm>
            <a:off x="457200" y="1772816"/>
            <a:ext cx="8229600" cy="4353347"/>
          </a:xfrm>
        </p:spPr>
        <p:txBody>
          <a:bodyPr>
            <a:normAutofit/>
          </a:bodyPr>
          <a:lstStyle/>
          <a:p>
            <a:pPr marL="0" indent="0">
              <a:buNone/>
            </a:pPr>
            <a:endParaRPr lang="ru-RU" b="1" dirty="0" smtClean="0"/>
          </a:p>
          <a:p>
            <a:pPr marL="0" indent="0">
              <a:buNone/>
            </a:pPr>
            <a:endParaRPr lang="ru-RU" b="1" dirty="0"/>
          </a:p>
          <a:p>
            <a:pPr marL="0" indent="0">
              <a:buNone/>
            </a:pPr>
            <a:r>
              <a:rPr lang="ru-RU" b="1" dirty="0" smtClean="0"/>
              <a:t>Решение – см. программу </a:t>
            </a:r>
          </a:p>
          <a:p>
            <a:pPr marL="0" indent="0">
              <a:buNone/>
            </a:pPr>
            <a:endParaRPr lang="ru-RU" b="1" dirty="0"/>
          </a:p>
          <a:p>
            <a:pPr marL="0" indent="0">
              <a:buNone/>
            </a:pPr>
            <a:endParaRPr lang="ru-RU" b="1" dirty="0" smtClean="0"/>
          </a:p>
          <a:p>
            <a:pPr marL="0" indent="0">
              <a:buNone/>
            </a:pPr>
            <a:r>
              <a:rPr lang="ru-RU" dirty="0" smtClean="0"/>
              <a:t>Ответ: </a:t>
            </a:r>
            <a:r>
              <a:rPr lang="ru-RU" b="1" u="sng" dirty="0" smtClean="0"/>
              <a:t>106</a:t>
            </a:r>
            <a:endParaRPr lang="ru-RU" b="1" u="sng" dirty="0"/>
          </a:p>
        </p:txBody>
      </p:sp>
    </p:spTree>
    <p:extLst>
      <p:ext uri="{BB962C8B-B14F-4D97-AF65-F5344CB8AC3E}">
        <p14:creationId xmlns:p14="http://schemas.microsoft.com/office/powerpoint/2010/main" val="393071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Autofit/>
          </a:bodyPr>
          <a:lstStyle/>
          <a:p>
            <a:r>
              <a:rPr lang="ru-RU" sz="1800" dirty="0" smtClean="0"/>
              <a:t> </a:t>
            </a:r>
            <a:r>
              <a:rPr lang="ru-RU" sz="1800" dirty="0"/>
              <a:t/>
            </a:r>
            <a:br>
              <a:rPr lang="ru-RU" sz="1800" dirty="0"/>
            </a:br>
            <a:r>
              <a:rPr lang="ru-RU" sz="1800" dirty="0"/>
              <a:t/>
            </a:r>
            <a:br>
              <a:rPr lang="ru-RU" sz="1800" dirty="0"/>
            </a:br>
            <a:r>
              <a:rPr lang="ru-RU" sz="1800" dirty="0"/>
              <a:t/>
            </a:r>
            <a:br>
              <a:rPr lang="ru-RU" sz="1800" dirty="0"/>
            </a:br>
            <a:r>
              <a:rPr lang="ru-RU" sz="1800" dirty="0"/>
              <a:t/>
            </a:r>
            <a:br>
              <a:rPr lang="ru-RU" sz="1800" dirty="0"/>
            </a:br>
            <a:r>
              <a:rPr lang="ru-RU" sz="1800" dirty="0" smtClean="0"/>
              <a:t>17. Назовём </a:t>
            </a:r>
            <a:r>
              <a:rPr lang="ru-RU" sz="1800" dirty="0"/>
              <a:t>натуральное число подходящим, если ровно два из его делителей входят в список (11, 13, 17, 19). Определите количество подходящих чисел, принадлежащих отрезку [11 000; 22 000], а также наименьшее из таких чисел. В ответе запишите два целых числа: сначала количество, затем наименьшее число.</a:t>
            </a:r>
            <a:br>
              <a:rPr lang="ru-RU" sz="1800" dirty="0"/>
            </a:br>
            <a:r>
              <a:rPr lang="ru-RU" sz="1800" dirty="0"/>
              <a:t/>
            </a:r>
            <a:br>
              <a:rPr lang="ru-RU" sz="1800" dirty="0"/>
            </a:br>
            <a:endParaRPr lang="ru-RU" sz="1800" dirty="0"/>
          </a:p>
        </p:txBody>
      </p:sp>
      <p:sp>
        <p:nvSpPr>
          <p:cNvPr id="3" name="Объект 2"/>
          <p:cNvSpPr>
            <a:spLocks noGrp="1"/>
          </p:cNvSpPr>
          <p:nvPr>
            <p:ph idx="1"/>
          </p:nvPr>
        </p:nvSpPr>
        <p:spPr>
          <a:xfrm>
            <a:off x="457200" y="1772816"/>
            <a:ext cx="8229600" cy="4353347"/>
          </a:xfrm>
        </p:spPr>
        <p:txBody>
          <a:bodyPr>
            <a:normAutofit/>
          </a:bodyPr>
          <a:lstStyle/>
          <a:p>
            <a:pPr marL="0" indent="0">
              <a:buNone/>
            </a:pPr>
            <a:endParaRPr lang="ru-RU" b="1" dirty="0" smtClean="0"/>
          </a:p>
          <a:p>
            <a:pPr marL="0" indent="0">
              <a:buNone/>
            </a:pPr>
            <a:endParaRPr lang="ru-RU" b="1" dirty="0"/>
          </a:p>
          <a:p>
            <a:pPr marL="0" indent="0">
              <a:buNone/>
            </a:pPr>
            <a:r>
              <a:rPr lang="ru-RU" b="1" dirty="0" smtClean="0"/>
              <a:t>Решение – см. программу </a:t>
            </a:r>
          </a:p>
          <a:p>
            <a:pPr marL="0" indent="0">
              <a:buNone/>
            </a:pPr>
            <a:endParaRPr lang="ru-RU" b="1" dirty="0"/>
          </a:p>
          <a:p>
            <a:pPr marL="0" indent="0">
              <a:buNone/>
            </a:pPr>
            <a:endParaRPr lang="ru-RU" b="1" dirty="0" smtClean="0"/>
          </a:p>
          <a:p>
            <a:pPr marL="0" indent="0">
              <a:buNone/>
            </a:pPr>
            <a:r>
              <a:rPr lang="ru-RU" dirty="0" smtClean="0"/>
              <a:t>Ответ: </a:t>
            </a:r>
            <a:r>
              <a:rPr lang="ru-RU" b="1" u="sng" dirty="0" smtClean="0"/>
              <a:t>273  11011</a:t>
            </a:r>
            <a:endParaRPr lang="ru-RU" b="1" u="sng" dirty="0"/>
          </a:p>
        </p:txBody>
      </p:sp>
    </p:spTree>
    <p:extLst>
      <p:ext uri="{BB962C8B-B14F-4D97-AF65-F5344CB8AC3E}">
        <p14:creationId xmlns:p14="http://schemas.microsoft.com/office/powerpoint/2010/main" val="76277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8728" y="116632"/>
            <a:ext cx="8229600" cy="1143000"/>
          </a:xfrm>
        </p:spPr>
        <p:txBody>
          <a:bodyPr>
            <a:normAutofit fontScale="90000"/>
          </a:bodyPr>
          <a:lstStyle/>
          <a:p>
            <a:r>
              <a:rPr lang="ru-RU" sz="1800" dirty="0" smtClean="0"/>
              <a:t>3.</a:t>
            </a:r>
            <a:r>
              <a:rPr lang="ru-RU" sz="1600" dirty="0" smtClean="0"/>
              <a:t/>
            </a:r>
            <a:br>
              <a:rPr lang="ru-RU" sz="1600" dirty="0" smtClean="0"/>
            </a:br>
            <a:r>
              <a:rPr lang="ru-RU" sz="1600" dirty="0" smtClean="0"/>
              <a:t/>
            </a:r>
            <a:br>
              <a:rPr lang="ru-RU" sz="1600" dirty="0" smtClean="0"/>
            </a:br>
            <a:r>
              <a:rPr lang="ru-RU" sz="1600" dirty="0"/>
              <a:t>1</a:t>
            </a:r>
            <a:r>
              <a:rPr lang="ru-RU" sz="1600" dirty="0" smtClean="0"/>
              <a:t>. </a:t>
            </a:r>
            <a:r>
              <a:rPr lang="ru-RU" sz="1200" dirty="0"/>
              <a:t>На рисунке схема дорог изображена в виде графа, в таблице звёздочками обозначено наличие дороги между населёнными пунктами</a:t>
            </a:r>
            <a:r>
              <a:rPr lang="ru-RU" sz="1200" dirty="0" smtClean="0"/>
              <a:t>. </a:t>
            </a:r>
            <a:r>
              <a:rPr lang="ru-RU" sz="1200" dirty="0"/>
              <a:t>Так как таблицу и схему рисовали независимо друг от друга, нумерация населённых пунктов в таблице никак не связана с буквенными обозначениями на графе. Выпишите последовательно, без пробелов и знаков препинания указанные на графе буквенные обозначения пунктов от П1 до П7: сначала букву, соответствующую П1, затем букву, соответствующую П2, и т. д.</a:t>
            </a:r>
            <a:br>
              <a:rPr lang="ru-RU" sz="1200" dirty="0"/>
            </a:br>
            <a:r>
              <a:rPr lang="ru-RU" sz="1400" dirty="0"/>
              <a:t/>
            </a:r>
            <a:br>
              <a:rPr lang="ru-RU" sz="1400" dirty="0"/>
            </a:br>
            <a:r>
              <a:rPr lang="ru-RU" sz="1800" dirty="0" smtClean="0"/>
              <a:t/>
            </a:r>
            <a:br>
              <a:rPr lang="ru-RU" sz="1800" dirty="0" smtClean="0"/>
            </a:br>
            <a:endParaRPr lang="ru-RU" sz="1800" dirty="0"/>
          </a:p>
        </p:txBody>
      </p:sp>
      <p:sp>
        <p:nvSpPr>
          <p:cNvPr id="12" name="Объект 9"/>
          <p:cNvSpPr txBox="1">
            <a:spLocks/>
          </p:cNvSpPr>
          <p:nvPr/>
        </p:nvSpPr>
        <p:spPr>
          <a:xfrm>
            <a:off x="395536" y="1412776"/>
            <a:ext cx="4038600" cy="16847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endParaRPr lang="ru-RU" dirty="0"/>
          </a:p>
        </p:txBody>
      </p:sp>
      <p:sp>
        <p:nvSpPr>
          <p:cNvPr id="13" name="Объект 9"/>
          <p:cNvSpPr txBox="1">
            <a:spLocks/>
          </p:cNvSpPr>
          <p:nvPr/>
        </p:nvSpPr>
        <p:spPr>
          <a:xfrm>
            <a:off x="4644008" y="2780928"/>
            <a:ext cx="4038600" cy="21168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endParaRPr lang="ru-RU"/>
          </a:p>
        </p:txBody>
      </p:sp>
      <p:sp>
        <p:nvSpPr>
          <p:cNvPr id="16" name="Заголовок 3"/>
          <p:cNvSpPr txBox="1">
            <a:spLocks/>
          </p:cNvSpPr>
          <p:nvPr/>
        </p:nvSpPr>
        <p:spPr>
          <a:xfrm>
            <a:off x="4788024" y="1394872"/>
            <a:ext cx="4114800" cy="462641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800" dirty="0"/>
          </a:p>
        </p:txBody>
      </p:sp>
      <p:sp>
        <p:nvSpPr>
          <p:cNvPr id="17" name="Заголовок 3"/>
          <p:cNvSpPr txBox="1">
            <a:spLocks/>
          </p:cNvSpPr>
          <p:nvPr/>
        </p:nvSpPr>
        <p:spPr>
          <a:xfrm>
            <a:off x="5148064" y="1412776"/>
            <a:ext cx="3754760" cy="518457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t>Е-П7 (5 дорог)</a:t>
            </a:r>
          </a:p>
          <a:p>
            <a:r>
              <a:rPr lang="ru-RU" sz="1800" dirty="0" smtClean="0"/>
              <a:t>Ж-П3 (2 дороги)</a:t>
            </a:r>
          </a:p>
          <a:p>
            <a:r>
              <a:rPr lang="ru-RU" sz="1800" dirty="0" smtClean="0"/>
              <a:t>Г-П4 (3 дороги, но связь с Ж и Е)</a:t>
            </a:r>
          </a:p>
          <a:p>
            <a:r>
              <a:rPr lang="ru-RU" sz="1800" dirty="0" smtClean="0"/>
              <a:t>В-П5 (4 дороги, но связь с Г и Е)</a:t>
            </a:r>
          </a:p>
          <a:p>
            <a:r>
              <a:rPr lang="ru-RU" sz="1800" dirty="0" smtClean="0"/>
              <a:t>А-П6 (4 дороги, но связь с Е и В </a:t>
            </a:r>
          </a:p>
          <a:p>
            <a:r>
              <a:rPr lang="ru-RU" sz="1800" dirty="0" smtClean="0"/>
              <a:t>Д-П2 (3 дороги, но связь с А и Е)</a:t>
            </a:r>
          </a:p>
          <a:p>
            <a:r>
              <a:rPr lang="ru-RU" sz="1800" dirty="0" smtClean="0"/>
              <a:t>Б-П1</a:t>
            </a:r>
          </a:p>
          <a:p>
            <a:endParaRPr lang="ru-RU" sz="1800" dirty="0"/>
          </a:p>
          <a:p>
            <a:endParaRPr lang="ru-RU" sz="1800" dirty="0" smtClean="0"/>
          </a:p>
          <a:p>
            <a:endParaRPr lang="ru-RU" sz="1800" dirty="0"/>
          </a:p>
          <a:p>
            <a:r>
              <a:rPr lang="ru-RU" sz="1800" dirty="0" smtClean="0"/>
              <a:t>Итог: </a:t>
            </a:r>
            <a:r>
              <a:rPr lang="ru-RU" sz="1800" b="1" u="sng" dirty="0" smtClean="0"/>
              <a:t>БДЖГВАЕ</a:t>
            </a:r>
          </a:p>
          <a:p>
            <a:endParaRPr lang="ru-RU" sz="1800" b="1" u="sng" dirty="0"/>
          </a:p>
          <a:p>
            <a:endParaRPr lang="ru-RU" sz="1800" b="1" u="sng" dirty="0" smtClean="0"/>
          </a:p>
        </p:txBody>
      </p:sp>
      <p:pic>
        <p:nvPicPr>
          <p:cNvPr id="14" name="image1.jpeg"/>
          <p:cNvPicPr/>
          <p:nvPr/>
        </p:nvPicPr>
        <p:blipFill>
          <a:blip r:embed="rId2" cstate="print"/>
          <a:stretch>
            <a:fillRect/>
          </a:stretch>
        </p:blipFill>
        <p:spPr>
          <a:xfrm>
            <a:off x="1259632" y="4005064"/>
            <a:ext cx="2682240" cy="1877060"/>
          </a:xfrm>
          <a:prstGeom prst="rect">
            <a:avLst/>
          </a:prstGeom>
        </p:spPr>
      </p:pic>
      <p:graphicFrame>
        <p:nvGraphicFramePr>
          <p:cNvPr id="6" name="Объект 5"/>
          <p:cNvGraphicFramePr>
            <a:graphicFrameLocks noGrp="1"/>
          </p:cNvGraphicFramePr>
          <p:nvPr>
            <p:ph sz="half" idx="2"/>
            <p:extLst>
              <p:ext uri="{D42A27DB-BD31-4B8C-83A1-F6EECF244321}">
                <p14:modId xmlns:p14="http://schemas.microsoft.com/office/powerpoint/2010/main" val="2423601203"/>
              </p:ext>
            </p:extLst>
          </p:nvPr>
        </p:nvGraphicFramePr>
        <p:xfrm>
          <a:off x="755576" y="1394872"/>
          <a:ext cx="3186299" cy="2313207"/>
        </p:xfrm>
        <a:graphic>
          <a:graphicData uri="http://schemas.openxmlformats.org/drawingml/2006/table">
            <a:tbl>
              <a:tblPr firstRow="1" firstCol="1" lastRow="1" lastCol="1" bandRow="1" bandCol="1">
                <a:tableStyleId>{5C22544A-7EE6-4342-B048-85BDC9FD1C3A}</a:tableStyleId>
              </a:tblPr>
              <a:tblGrid>
                <a:gridCol w="398114"/>
                <a:gridCol w="398114"/>
                <a:gridCol w="399501"/>
                <a:gridCol w="398114"/>
                <a:gridCol w="398114"/>
                <a:gridCol w="398114"/>
                <a:gridCol w="398114"/>
                <a:gridCol w="398114"/>
              </a:tblGrid>
              <a:tr h="288477">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945">
                        <a:lnSpc>
                          <a:spcPts val="1505"/>
                        </a:lnSpc>
                        <a:spcAft>
                          <a:spcPts val="0"/>
                        </a:spcAft>
                      </a:pPr>
                      <a:r>
                        <a:rPr lang="ru-RU" sz="1400">
                          <a:effectLst/>
                        </a:rPr>
                        <a:t>П1</a:t>
                      </a:r>
                      <a:endParaRPr lang="ru-RU" sz="1100">
                        <a:effectLst/>
                        <a:latin typeface="Courier New"/>
                        <a:ea typeface="Courier New"/>
                      </a:endParaRPr>
                    </a:p>
                  </a:txBody>
                  <a:tcPr marL="0" marR="0" marT="0" marB="0"/>
                </a:tc>
                <a:tc>
                  <a:txBody>
                    <a:bodyPr/>
                    <a:lstStyle/>
                    <a:p>
                      <a:pPr marL="67945">
                        <a:lnSpc>
                          <a:spcPts val="1505"/>
                        </a:lnSpc>
                        <a:spcAft>
                          <a:spcPts val="0"/>
                        </a:spcAft>
                      </a:pPr>
                      <a:r>
                        <a:rPr lang="ru-RU" sz="1400">
                          <a:effectLst/>
                        </a:rPr>
                        <a:t>П2</a:t>
                      </a:r>
                      <a:endParaRPr lang="ru-RU" sz="1100">
                        <a:effectLst/>
                        <a:latin typeface="Courier New"/>
                        <a:ea typeface="Courier New"/>
                      </a:endParaRPr>
                    </a:p>
                  </a:txBody>
                  <a:tcPr marL="0" marR="0" marT="0" marB="0"/>
                </a:tc>
                <a:tc>
                  <a:txBody>
                    <a:bodyPr/>
                    <a:lstStyle/>
                    <a:p>
                      <a:pPr marL="66040">
                        <a:lnSpc>
                          <a:spcPts val="1505"/>
                        </a:lnSpc>
                        <a:spcAft>
                          <a:spcPts val="0"/>
                        </a:spcAft>
                      </a:pPr>
                      <a:r>
                        <a:rPr lang="ru-RU" sz="1400">
                          <a:effectLst/>
                        </a:rPr>
                        <a:t>П3</a:t>
                      </a:r>
                      <a:endParaRPr lang="ru-RU" sz="1100">
                        <a:effectLst/>
                        <a:latin typeface="Courier New"/>
                        <a:ea typeface="Courier New"/>
                      </a:endParaRPr>
                    </a:p>
                  </a:txBody>
                  <a:tcPr marL="0" marR="0" marT="0" marB="0"/>
                </a:tc>
                <a:tc>
                  <a:txBody>
                    <a:bodyPr/>
                    <a:lstStyle/>
                    <a:p>
                      <a:pPr marL="66040">
                        <a:lnSpc>
                          <a:spcPts val="1505"/>
                        </a:lnSpc>
                        <a:spcAft>
                          <a:spcPts val="0"/>
                        </a:spcAft>
                      </a:pPr>
                      <a:r>
                        <a:rPr lang="ru-RU" sz="1400">
                          <a:effectLst/>
                        </a:rPr>
                        <a:t>П4</a:t>
                      </a:r>
                      <a:endParaRPr lang="ru-RU" sz="1100">
                        <a:effectLst/>
                        <a:latin typeface="Courier New"/>
                        <a:ea typeface="Courier New"/>
                      </a:endParaRPr>
                    </a:p>
                  </a:txBody>
                  <a:tcPr marL="0" marR="0" marT="0" marB="0"/>
                </a:tc>
                <a:tc>
                  <a:txBody>
                    <a:bodyPr/>
                    <a:lstStyle/>
                    <a:p>
                      <a:pPr marL="67310">
                        <a:lnSpc>
                          <a:spcPts val="1505"/>
                        </a:lnSpc>
                        <a:spcAft>
                          <a:spcPts val="0"/>
                        </a:spcAft>
                      </a:pPr>
                      <a:r>
                        <a:rPr lang="ru-RU" sz="1400">
                          <a:effectLst/>
                        </a:rPr>
                        <a:t>П5</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П6</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П7</a:t>
                      </a:r>
                      <a:endParaRPr lang="ru-RU" sz="1100">
                        <a:effectLst/>
                        <a:latin typeface="Courier New"/>
                        <a:ea typeface="Courier New"/>
                      </a:endParaRPr>
                    </a:p>
                  </a:txBody>
                  <a:tcPr marL="0" marR="0" marT="0" marB="0"/>
                </a:tc>
              </a:tr>
              <a:tr h="288477">
                <a:tc>
                  <a:txBody>
                    <a:bodyPr/>
                    <a:lstStyle/>
                    <a:p>
                      <a:pPr marL="53340" marR="46990" algn="ctr">
                        <a:lnSpc>
                          <a:spcPts val="1505"/>
                        </a:lnSpc>
                        <a:spcAft>
                          <a:spcPts val="0"/>
                        </a:spcAft>
                      </a:pPr>
                      <a:r>
                        <a:rPr lang="ru-RU" sz="1400">
                          <a:effectLst/>
                        </a:rPr>
                        <a:t>П1</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945">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310">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r>
              <a:tr h="290274">
                <a:tc>
                  <a:txBody>
                    <a:bodyPr/>
                    <a:lstStyle/>
                    <a:p>
                      <a:pPr marL="53340" marR="46990" algn="ctr">
                        <a:lnSpc>
                          <a:spcPts val="1520"/>
                        </a:lnSpc>
                        <a:spcAft>
                          <a:spcPts val="0"/>
                        </a:spcAft>
                      </a:pPr>
                      <a:r>
                        <a:rPr lang="ru-RU" sz="1400">
                          <a:effectLst/>
                        </a:rPr>
                        <a:t>П2</a:t>
                      </a:r>
                      <a:endParaRPr lang="ru-RU" sz="1100">
                        <a:effectLst/>
                        <a:latin typeface="Courier New"/>
                        <a:ea typeface="Courier New"/>
                      </a:endParaRPr>
                    </a:p>
                  </a:txBody>
                  <a:tcPr marL="0" marR="0" marT="0" marB="0"/>
                </a:tc>
                <a:tc>
                  <a:txBody>
                    <a:bodyPr/>
                    <a:lstStyle/>
                    <a:p>
                      <a:pPr marL="6794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67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675">
                        <a:lnSpc>
                          <a:spcPts val="1520"/>
                        </a:lnSpc>
                        <a:spcAft>
                          <a:spcPts val="0"/>
                        </a:spcAft>
                      </a:pPr>
                      <a:r>
                        <a:rPr lang="ru-RU" sz="1400">
                          <a:effectLst/>
                        </a:rPr>
                        <a:t>*</a:t>
                      </a:r>
                      <a:endParaRPr lang="ru-RU" sz="1100">
                        <a:effectLst/>
                        <a:latin typeface="Courier New"/>
                        <a:ea typeface="Courier New"/>
                      </a:endParaRPr>
                    </a:p>
                  </a:txBody>
                  <a:tcPr marL="0" marR="0" marT="0" marB="0"/>
                </a:tc>
              </a:tr>
              <a:tr h="288477">
                <a:tc>
                  <a:txBody>
                    <a:bodyPr/>
                    <a:lstStyle/>
                    <a:p>
                      <a:pPr marL="53340" marR="46990" algn="ctr">
                        <a:lnSpc>
                          <a:spcPts val="1505"/>
                        </a:lnSpc>
                        <a:spcAft>
                          <a:spcPts val="0"/>
                        </a:spcAft>
                      </a:pPr>
                      <a:r>
                        <a:rPr lang="ru-RU" sz="1400">
                          <a:effectLst/>
                        </a:rPr>
                        <a:t>П3</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040">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a:t>
                      </a:r>
                      <a:endParaRPr lang="ru-RU" sz="1100">
                        <a:effectLst/>
                        <a:latin typeface="Courier New"/>
                        <a:ea typeface="Courier New"/>
                      </a:endParaRPr>
                    </a:p>
                  </a:txBody>
                  <a:tcPr marL="0" marR="0" marT="0" marB="0"/>
                </a:tc>
              </a:tr>
              <a:tr h="288477">
                <a:tc>
                  <a:txBody>
                    <a:bodyPr/>
                    <a:lstStyle/>
                    <a:p>
                      <a:pPr marL="53340" marR="46990" algn="ctr">
                        <a:lnSpc>
                          <a:spcPts val="1505"/>
                        </a:lnSpc>
                        <a:spcAft>
                          <a:spcPts val="0"/>
                        </a:spcAft>
                      </a:pPr>
                      <a:r>
                        <a:rPr lang="ru-RU" sz="1400">
                          <a:effectLst/>
                        </a:rPr>
                        <a:t>П4</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040">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310">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a:t>
                      </a:r>
                      <a:endParaRPr lang="ru-RU" sz="1100">
                        <a:effectLst/>
                        <a:latin typeface="Courier New"/>
                        <a:ea typeface="Courier New"/>
                      </a:endParaRPr>
                    </a:p>
                  </a:txBody>
                  <a:tcPr marL="0" marR="0" marT="0" marB="0"/>
                </a:tc>
              </a:tr>
              <a:tr h="290274">
                <a:tc>
                  <a:txBody>
                    <a:bodyPr/>
                    <a:lstStyle/>
                    <a:p>
                      <a:pPr marL="53340" marR="46990" algn="ctr">
                        <a:lnSpc>
                          <a:spcPts val="1520"/>
                        </a:lnSpc>
                        <a:spcAft>
                          <a:spcPts val="0"/>
                        </a:spcAft>
                      </a:pPr>
                      <a:r>
                        <a:rPr lang="ru-RU" sz="1400">
                          <a:effectLst/>
                        </a:rPr>
                        <a:t>П5</a:t>
                      </a:r>
                      <a:endParaRPr lang="ru-RU" sz="1100">
                        <a:effectLst/>
                        <a:latin typeface="Courier New"/>
                        <a:ea typeface="Courier New"/>
                      </a:endParaRPr>
                    </a:p>
                  </a:txBody>
                  <a:tcPr marL="0" marR="0" marT="0" marB="0"/>
                </a:tc>
                <a:tc>
                  <a:txBody>
                    <a:bodyPr/>
                    <a:lstStyle/>
                    <a:p>
                      <a:pPr marL="6794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040">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67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675">
                        <a:lnSpc>
                          <a:spcPts val="1520"/>
                        </a:lnSpc>
                        <a:spcAft>
                          <a:spcPts val="0"/>
                        </a:spcAft>
                      </a:pPr>
                      <a:r>
                        <a:rPr lang="ru-RU" sz="1400">
                          <a:effectLst/>
                        </a:rPr>
                        <a:t>*</a:t>
                      </a:r>
                      <a:endParaRPr lang="ru-RU" sz="1100">
                        <a:effectLst/>
                        <a:latin typeface="Courier New"/>
                        <a:ea typeface="Courier New"/>
                      </a:endParaRPr>
                    </a:p>
                  </a:txBody>
                  <a:tcPr marL="0" marR="0" marT="0" marB="0"/>
                </a:tc>
              </a:tr>
              <a:tr h="288477">
                <a:tc>
                  <a:txBody>
                    <a:bodyPr/>
                    <a:lstStyle/>
                    <a:p>
                      <a:pPr marL="53340" marR="46990" algn="ctr">
                        <a:lnSpc>
                          <a:spcPts val="1505"/>
                        </a:lnSpc>
                        <a:spcAft>
                          <a:spcPts val="0"/>
                        </a:spcAft>
                      </a:pPr>
                      <a:r>
                        <a:rPr lang="ru-RU" sz="1400">
                          <a:effectLst/>
                        </a:rPr>
                        <a:t>П6</a:t>
                      </a:r>
                      <a:endParaRPr lang="ru-RU" sz="1100">
                        <a:effectLst/>
                        <a:latin typeface="Courier New"/>
                        <a:ea typeface="Courier New"/>
                      </a:endParaRPr>
                    </a:p>
                  </a:txBody>
                  <a:tcPr marL="0" marR="0" marT="0" marB="0"/>
                </a:tc>
                <a:tc>
                  <a:txBody>
                    <a:bodyPr/>
                    <a:lstStyle/>
                    <a:p>
                      <a:pPr marL="67945">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7945">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310">
                        <a:lnSpc>
                          <a:spcPts val="1505"/>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6675">
                        <a:lnSpc>
                          <a:spcPts val="1505"/>
                        </a:lnSpc>
                        <a:spcAft>
                          <a:spcPts val="0"/>
                        </a:spcAft>
                      </a:pPr>
                      <a:r>
                        <a:rPr lang="ru-RU" sz="1400">
                          <a:effectLst/>
                        </a:rPr>
                        <a:t>*</a:t>
                      </a:r>
                      <a:endParaRPr lang="ru-RU" sz="1100">
                        <a:effectLst/>
                        <a:latin typeface="Courier New"/>
                        <a:ea typeface="Courier New"/>
                      </a:endParaRPr>
                    </a:p>
                  </a:txBody>
                  <a:tcPr marL="0" marR="0" marT="0" marB="0"/>
                </a:tc>
              </a:tr>
              <a:tr h="290274">
                <a:tc>
                  <a:txBody>
                    <a:bodyPr/>
                    <a:lstStyle/>
                    <a:p>
                      <a:pPr marL="53340" marR="46990" algn="ctr">
                        <a:lnSpc>
                          <a:spcPts val="1520"/>
                        </a:lnSpc>
                        <a:spcAft>
                          <a:spcPts val="0"/>
                        </a:spcAft>
                      </a:pPr>
                      <a:r>
                        <a:rPr lang="ru-RU" sz="1400">
                          <a:effectLst/>
                        </a:rPr>
                        <a:t>П7</a:t>
                      </a:r>
                      <a:endParaRPr lang="ru-RU" sz="1100">
                        <a:effectLst/>
                        <a:latin typeface="Courier New"/>
                        <a:ea typeface="Courier New"/>
                      </a:endParaRPr>
                    </a:p>
                  </a:txBody>
                  <a:tcPr marL="0" marR="0" marT="0" marB="0"/>
                </a:tc>
                <a:tc>
                  <a:txBody>
                    <a:bodyPr/>
                    <a:lstStyle/>
                    <a:p>
                      <a:pPr>
                        <a:spcAft>
                          <a:spcPts val="0"/>
                        </a:spcAft>
                      </a:pPr>
                      <a:r>
                        <a:rPr lang="ru-RU" sz="1200">
                          <a:effectLst/>
                        </a:rPr>
                        <a:t> </a:t>
                      </a:r>
                      <a:endParaRPr lang="ru-RU" sz="1100">
                        <a:effectLst/>
                        <a:latin typeface="Courier New"/>
                        <a:ea typeface="Courier New"/>
                      </a:endParaRPr>
                    </a:p>
                  </a:txBody>
                  <a:tcPr marL="0" marR="0" marT="0" marB="0"/>
                </a:tc>
                <a:tc>
                  <a:txBody>
                    <a:bodyPr/>
                    <a:lstStyle/>
                    <a:p>
                      <a:pPr marL="6794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040">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040">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7310">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marL="66675">
                        <a:lnSpc>
                          <a:spcPts val="1520"/>
                        </a:lnSpc>
                        <a:spcAft>
                          <a:spcPts val="0"/>
                        </a:spcAft>
                      </a:pPr>
                      <a:r>
                        <a:rPr lang="ru-RU" sz="1400">
                          <a:effectLst/>
                        </a:rPr>
                        <a:t>*</a:t>
                      </a:r>
                      <a:endParaRPr lang="ru-RU" sz="1100">
                        <a:effectLst/>
                        <a:latin typeface="Courier New"/>
                        <a:ea typeface="Courier New"/>
                      </a:endParaRPr>
                    </a:p>
                  </a:txBody>
                  <a:tcPr marL="0" marR="0" marT="0" marB="0"/>
                </a:tc>
                <a:tc>
                  <a:txBody>
                    <a:bodyPr/>
                    <a:lstStyle/>
                    <a:p>
                      <a:pPr>
                        <a:spcAft>
                          <a:spcPts val="0"/>
                        </a:spcAft>
                      </a:pPr>
                      <a:r>
                        <a:rPr lang="ru-RU" sz="1200" dirty="0">
                          <a:effectLst/>
                        </a:rPr>
                        <a:t> </a:t>
                      </a:r>
                      <a:endParaRPr lang="ru-RU" sz="1100" dirty="0">
                        <a:effectLst/>
                        <a:latin typeface="Courier New"/>
                        <a:ea typeface="Courier New"/>
                      </a:endParaRPr>
                    </a:p>
                  </a:txBody>
                  <a:tcPr marL="0" marR="0" marT="0" marB="0"/>
                </a:tc>
              </a:tr>
            </a:tbl>
          </a:graphicData>
        </a:graphic>
      </p:graphicFrame>
    </p:spTree>
    <p:extLst>
      <p:ext uri="{BB962C8B-B14F-4D97-AF65-F5344CB8AC3E}">
        <p14:creationId xmlns:p14="http://schemas.microsoft.com/office/powerpoint/2010/main" val="233186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207" y="260648"/>
            <a:ext cx="8229600" cy="1143000"/>
          </a:xfrm>
        </p:spPr>
        <p:txBody>
          <a:bodyPr>
            <a:normAutofit fontScale="90000"/>
          </a:bodyPr>
          <a:lstStyle/>
          <a:p>
            <a:r>
              <a:rPr lang="ru-RU" sz="1800" dirty="0" smtClean="0"/>
              <a:t>2. </a:t>
            </a:r>
            <a:r>
              <a:rPr lang="ru-RU" sz="1600" dirty="0"/>
              <a:t>Логическая функция F задаётся выражением:</a:t>
            </a:r>
            <a:br>
              <a:rPr lang="ru-RU" sz="1600" dirty="0"/>
            </a:br>
            <a:r>
              <a:rPr lang="ru-RU" sz="1600" dirty="0"/>
              <a:t>(</a:t>
            </a:r>
            <a:r>
              <a:rPr lang="ru-RU" sz="1600" i="1" dirty="0"/>
              <a:t>w</a:t>
            </a:r>
            <a:r>
              <a:rPr lang="ru-RU" sz="1600" dirty="0"/>
              <a:t> \/</a:t>
            </a:r>
            <a:r>
              <a:rPr lang="ru-RU" sz="1600" i="1" dirty="0"/>
              <a:t> ¬x</a:t>
            </a:r>
            <a:r>
              <a:rPr lang="ru-RU" sz="1600" dirty="0"/>
              <a:t>) /\</a:t>
            </a:r>
            <a:r>
              <a:rPr lang="ru-RU" sz="1600" i="1" dirty="0"/>
              <a:t> (w ≡ ¬y)</a:t>
            </a:r>
            <a:r>
              <a:rPr lang="ru-RU" sz="1600" dirty="0"/>
              <a:t> /\ </a:t>
            </a:r>
            <a:r>
              <a:rPr lang="ru-RU" sz="1600" i="1" dirty="0"/>
              <a:t>(w → z</a:t>
            </a:r>
            <a:r>
              <a:rPr lang="ru-RU" sz="1600" i="1" dirty="0" smtClean="0"/>
              <a:t>)</a:t>
            </a:r>
            <a:r>
              <a:rPr lang="ru-RU" sz="1600" dirty="0"/>
              <a:t> </a:t>
            </a:r>
            <a:r>
              <a:rPr lang="ru-RU" sz="1600" dirty="0" smtClean="0"/>
              <a:t>или </a:t>
            </a:r>
            <a:r>
              <a:rPr lang="ru-RU" sz="1600" dirty="0"/>
              <a:t>(</a:t>
            </a:r>
            <a:r>
              <a:rPr lang="ru-RU" sz="1600" i="1" dirty="0"/>
              <a:t>w</a:t>
            </a:r>
            <a:r>
              <a:rPr lang="ru-RU" sz="1600" dirty="0"/>
              <a:t> \/</a:t>
            </a:r>
            <a:r>
              <a:rPr lang="ru-RU" sz="1600" i="1" dirty="0"/>
              <a:t> ¬x</a:t>
            </a:r>
            <a:r>
              <a:rPr lang="ru-RU" sz="1600" dirty="0"/>
              <a:t>) /\</a:t>
            </a:r>
            <a:r>
              <a:rPr lang="ru-RU" sz="1600" i="1" dirty="0"/>
              <a:t> (w ≡ ¬y)</a:t>
            </a:r>
            <a:r>
              <a:rPr lang="ru-RU" sz="1600" dirty="0"/>
              <a:t> /\ </a:t>
            </a:r>
            <a:r>
              <a:rPr lang="ru-RU" sz="1600" i="1" dirty="0" smtClean="0"/>
              <a:t>(</a:t>
            </a:r>
            <a:r>
              <a:rPr lang="ru-RU" sz="1600" i="1" dirty="0"/>
              <a:t>¬ </a:t>
            </a:r>
            <a:r>
              <a:rPr lang="ru-RU" sz="1600" i="1" dirty="0" smtClean="0"/>
              <a:t>w </a:t>
            </a:r>
            <a:r>
              <a:rPr lang="ru-RU" sz="1600" dirty="0"/>
              <a:t>\/</a:t>
            </a:r>
            <a:r>
              <a:rPr lang="ru-RU" sz="1600" i="1" dirty="0" smtClean="0"/>
              <a:t> </a:t>
            </a:r>
            <a:r>
              <a:rPr lang="ru-RU" sz="1600" i="1" dirty="0"/>
              <a:t>z </a:t>
            </a:r>
            <a:r>
              <a:rPr lang="ru-RU" sz="1600" i="1" dirty="0" smtClean="0"/>
              <a:t>)</a:t>
            </a:r>
            <a:r>
              <a:rPr lang="ru-RU" sz="1600" dirty="0" smtClean="0"/>
              <a:t> </a:t>
            </a:r>
            <a:r>
              <a:rPr lang="ru-RU" sz="1600" dirty="0"/>
              <a:t/>
            </a:r>
            <a:br>
              <a:rPr lang="ru-RU" sz="1600" dirty="0"/>
            </a:br>
            <a:r>
              <a:rPr lang="ru-RU" sz="1600" dirty="0"/>
              <a:t>Дан частично заполненный фрагмент, содержащий </a:t>
            </a:r>
            <a:r>
              <a:rPr lang="ru-RU" sz="1600" b="1" dirty="0"/>
              <a:t>неповторяющиеся</a:t>
            </a:r>
            <a:r>
              <a:rPr lang="ru-RU" sz="1600" dirty="0"/>
              <a:t> строки таблицы истинности функции F.</a:t>
            </a:r>
            <a:br>
              <a:rPr lang="ru-RU" sz="1600" dirty="0"/>
            </a:br>
            <a:r>
              <a:rPr lang="ru-RU" sz="1600" dirty="0"/>
              <a:t>Определите, какому столбцу таблицы истинности соответствует каждая из переменных </a:t>
            </a:r>
            <a:r>
              <a:rPr lang="ru-RU" sz="1600" i="1" dirty="0"/>
              <a:t>w, x, y, z</a:t>
            </a:r>
            <a:r>
              <a:rPr lang="ru-RU" sz="1600" dirty="0"/>
              <a:t>.</a:t>
            </a:r>
            <a:br>
              <a:rPr lang="ru-RU" sz="1600" dirty="0"/>
            </a:br>
            <a:endParaRPr lang="ru-RU" sz="1800" dirty="0"/>
          </a:p>
        </p:txBody>
      </p:sp>
      <p:sp>
        <p:nvSpPr>
          <p:cNvPr id="5" name="Заголовок 1"/>
          <p:cNvSpPr txBox="1">
            <a:spLocks/>
          </p:cNvSpPr>
          <p:nvPr/>
        </p:nvSpPr>
        <p:spPr>
          <a:xfrm>
            <a:off x="539552" y="2924944"/>
            <a:ext cx="8229600" cy="295232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600" dirty="0" smtClean="0"/>
              <a:t>Составим таблицу истинности (оставлены строки, где функция равна 1, при этом 1-ая и последняя строки не подходят, т.к. в задании нет строк только из 0 или из 1)</a:t>
            </a:r>
          </a:p>
          <a:p>
            <a:pPr algn="l"/>
            <a:r>
              <a:rPr lang="ru-RU" sz="3200" dirty="0"/>
              <a:t> </a:t>
            </a:r>
            <a:r>
              <a:rPr lang="en-US" sz="2800" i="1" dirty="0" smtClean="0"/>
              <a:t>x y w z </a:t>
            </a:r>
            <a:r>
              <a:rPr lang="en-US" sz="2800" b="1" i="1" dirty="0" smtClean="0"/>
              <a:t>F</a:t>
            </a:r>
            <a:endParaRPr lang="en-US" sz="2800" b="1" i="1" dirty="0"/>
          </a:p>
          <a:p>
            <a:pPr algn="l"/>
            <a:r>
              <a:rPr lang="en-US" sz="2800" i="1" dirty="0">
                <a:solidFill>
                  <a:srgbClr val="FF0000"/>
                </a:solidFill>
              </a:rPr>
              <a:t>0 0 0</a:t>
            </a:r>
            <a:r>
              <a:rPr lang="en-US" sz="2800" i="1" dirty="0" smtClean="0">
                <a:solidFill>
                  <a:srgbClr val="FF0000"/>
                </a:solidFill>
              </a:rPr>
              <a:t> 0 </a:t>
            </a:r>
            <a:r>
              <a:rPr lang="en-US" sz="2800" b="1" i="1" dirty="0" smtClean="0">
                <a:solidFill>
                  <a:srgbClr val="FF0000"/>
                </a:solidFill>
              </a:rPr>
              <a:t>1   </a:t>
            </a:r>
            <a:r>
              <a:rPr lang="ru-RU" sz="2800" dirty="0"/>
              <a:t>		</a:t>
            </a:r>
          </a:p>
          <a:p>
            <a:pPr algn="l"/>
            <a:r>
              <a:rPr lang="ru-RU" sz="2800" i="1" dirty="0" smtClean="0"/>
              <a:t>0</a:t>
            </a:r>
            <a:r>
              <a:rPr lang="en-US" sz="2800" i="1" dirty="0" smtClean="0"/>
              <a:t> </a:t>
            </a:r>
            <a:r>
              <a:rPr lang="en-US" sz="2800" i="1" dirty="0"/>
              <a:t>1 0 </a:t>
            </a:r>
            <a:r>
              <a:rPr lang="en-US" sz="2800" i="1" dirty="0" smtClean="0"/>
              <a:t>0 </a:t>
            </a:r>
            <a:r>
              <a:rPr lang="en-US" sz="2800" b="1" i="1" dirty="0" smtClean="0"/>
              <a:t>1</a:t>
            </a:r>
          </a:p>
          <a:p>
            <a:pPr algn="l"/>
            <a:r>
              <a:rPr lang="en-US" sz="2800" i="1" dirty="0" smtClean="0">
                <a:solidFill>
                  <a:srgbClr val="00B050"/>
                </a:solidFill>
              </a:rPr>
              <a:t>1 1 </a:t>
            </a:r>
            <a:r>
              <a:rPr lang="ru-RU" sz="2800" i="1" dirty="0" smtClean="0">
                <a:solidFill>
                  <a:srgbClr val="00B050"/>
                </a:solidFill>
              </a:rPr>
              <a:t>0</a:t>
            </a:r>
            <a:r>
              <a:rPr lang="en-US" sz="2800" i="1" dirty="0" smtClean="0">
                <a:solidFill>
                  <a:srgbClr val="00B050"/>
                </a:solidFill>
              </a:rPr>
              <a:t> 0 </a:t>
            </a:r>
            <a:r>
              <a:rPr lang="en-US" sz="2800" b="1" i="1" dirty="0" smtClean="0">
                <a:solidFill>
                  <a:srgbClr val="00B050"/>
                </a:solidFill>
              </a:rPr>
              <a:t>1</a:t>
            </a:r>
            <a:endParaRPr lang="ru-RU" sz="2800" b="1" i="1" dirty="0" smtClean="0">
              <a:solidFill>
                <a:srgbClr val="00B050"/>
              </a:solidFill>
            </a:endParaRPr>
          </a:p>
          <a:p>
            <a:pPr algn="l"/>
            <a:r>
              <a:rPr lang="ru-RU" sz="2800" i="1" dirty="0" smtClean="0"/>
              <a:t>1 1 1 0 </a:t>
            </a:r>
            <a:r>
              <a:rPr lang="ru-RU" sz="2800" b="1" i="1" dirty="0" smtClean="0"/>
              <a:t>1</a:t>
            </a:r>
            <a:endParaRPr lang="en-US" sz="2800" b="1" i="1" dirty="0" smtClean="0"/>
          </a:p>
          <a:p>
            <a:pPr algn="l"/>
            <a:r>
              <a:rPr lang="en-US" sz="2800" i="1" dirty="0" smtClean="0">
                <a:solidFill>
                  <a:srgbClr val="FF0000"/>
                </a:solidFill>
              </a:rPr>
              <a:t>1 1 1 1 </a:t>
            </a:r>
            <a:r>
              <a:rPr lang="en-US" sz="2800" b="1" i="1" dirty="0" smtClean="0">
                <a:solidFill>
                  <a:srgbClr val="FF0000"/>
                </a:solidFill>
              </a:rPr>
              <a:t>1</a:t>
            </a:r>
            <a:endParaRPr lang="en-US" sz="2800" b="1" i="1" dirty="0">
              <a:solidFill>
                <a:srgbClr val="FF0000"/>
              </a:solidFill>
            </a:endParaRPr>
          </a:p>
          <a:p>
            <a:pPr algn="l"/>
            <a:endParaRPr lang="ru-RU" sz="2600" dirty="0" smtClean="0"/>
          </a:p>
          <a:p>
            <a:pPr algn="l"/>
            <a:endParaRPr lang="ru-RU" sz="2600" dirty="0" smtClean="0"/>
          </a:p>
          <a:p>
            <a:pPr algn="l"/>
            <a:endParaRPr lang="ru-RU" sz="2600" dirty="0" smtClean="0"/>
          </a:p>
          <a:p>
            <a:pPr algn="l"/>
            <a:endParaRPr lang="ru-RU" sz="2400" i="1" dirty="0">
              <a:solidFill>
                <a:srgbClr val="00B050"/>
              </a:solidFill>
            </a:endParaRP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513524"/>
            <a:ext cx="6759575"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Заголовок 1"/>
          <p:cNvSpPr txBox="1">
            <a:spLocks/>
          </p:cNvSpPr>
          <p:nvPr/>
        </p:nvSpPr>
        <p:spPr>
          <a:xfrm>
            <a:off x="1817440" y="3429000"/>
            <a:ext cx="6642992" cy="1584176"/>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AutoNum type="arabicParenR"/>
            </a:pPr>
            <a:r>
              <a:rPr lang="ru-RU" sz="1800" dirty="0" smtClean="0"/>
              <a:t>зеленая строка – 1ая строка в исх. таблице по 2 «0» и 2 «1»</a:t>
            </a:r>
          </a:p>
          <a:p>
            <a:pPr marL="342900" indent="-342900" algn="l">
              <a:buAutoNum type="arabicParenR"/>
            </a:pPr>
            <a:r>
              <a:rPr lang="ru-RU" sz="1800" dirty="0"/>
              <a:t>п</a:t>
            </a:r>
            <a:r>
              <a:rPr lang="ru-RU" sz="1800" dirty="0" smtClean="0"/>
              <a:t>усть   переменная 1 – это у (у нее везде «1»), заполним 1ый столбец</a:t>
            </a:r>
            <a:r>
              <a:rPr lang="ru-RU" sz="1800" dirty="0"/>
              <a:t> </a:t>
            </a:r>
            <a:r>
              <a:rPr lang="ru-RU" sz="1800" dirty="0" smtClean="0"/>
              <a:t>«синей 1»</a:t>
            </a:r>
          </a:p>
          <a:p>
            <a:pPr marL="342900" indent="-342900" algn="l">
              <a:buAutoNum type="arabicParenR"/>
            </a:pPr>
            <a:r>
              <a:rPr lang="ru-RU" sz="1800" dirty="0" smtClean="0"/>
              <a:t>х (один «0» и две «1») может быть переменной 3 или переменной 4, пусть это будет переменная 4, заполним 4-ый столбец  «красной 1»</a:t>
            </a:r>
          </a:p>
          <a:p>
            <a:pPr marL="342900" indent="-342900" algn="l">
              <a:buAutoNum type="arabicParenR"/>
            </a:pPr>
            <a:r>
              <a:rPr lang="ru-RU" sz="1800" dirty="0" smtClean="0"/>
              <a:t>тогда переменная 2 – это </a:t>
            </a:r>
            <a:r>
              <a:rPr lang="en-US" sz="1800" dirty="0" smtClean="0"/>
              <a:t>Z</a:t>
            </a:r>
            <a:r>
              <a:rPr lang="ru-RU" sz="1800" dirty="0" smtClean="0"/>
              <a:t>, а переменная 3 – это </a:t>
            </a:r>
            <a:r>
              <a:rPr lang="en-US" sz="1800" dirty="0" smtClean="0"/>
              <a:t>w</a:t>
            </a:r>
            <a:r>
              <a:rPr lang="ru-RU" sz="1800" dirty="0" smtClean="0"/>
              <a:t> (ячейки заполнены «рыжими 0»)</a:t>
            </a:r>
            <a:endParaRPr lang="ru-RU" sz="1800" dirty="0"/>
          </a:p>
        </p:txBody>
      </p:sp>
      <p:graphicFrame>
        <p:nvGraphicFramePr>
          <p:cNvPr id="9" name="Таблица 8"/>
          <p:cNvGraphicFramePr>
            <a:graphicFrameLocks noGrp="1"/>
          </p:cNvGraphicFramePr>
          <p:nvPr>
            <p:extLst>
              <p:ext uri="{D42A27DB-BD31-4B8C-83A1-F6EECF244321}">
                <p14:modId xmlns:p14="http://schemas.microsoft.com/office/powerpoint/2010/main" val="180508982"/>
              </p:ext>
            </p:extLst>
          </p:nvPr>
        </p:nvGraphicFramePr>
        <p:xfrm>
          <a:off x="683568" y="5229200"/>
          <a:ext cx="5911215" cy="1021715"/>
        </p:xfrm>
        <a:graphic>
          <a:graphicData uri="http://schemas.openxmlformats.org/drawingml/2006/table">
            <a:tbl>
              <a:tblPr firstRow="1" firstCol="1" lastRow="1" lastCol="1" bandRow="1" bandCol="1"/>
              <a:tblGrid>
                <a:gridCol w="1256030"/>
                <a:gridCol w="1256030"/>
                <a:gridCol w="1257300"/>
                <a:gridCol w="1256030"/>
                <a:gridCol w="885825"/>
              </a:tblGrid>
              <a:tr h="204470">
                <a:tc>
                  <a:txBody>
                    <a:bodyPr/>
                    <a:lstStyle/>
                    <a:p>
                      <a:pPr marL="49530" marR="37465" algn="ctr">
                        <a:lnSpc>
                          <a:spcPts val="1515"/>
                        </a:lnSpc>
                        <a:spcAft>
                          <a:spcPts val="0"/>
                        </a:spcAft>
                      </a:pPr>
                      <a:r>
                        <a:rPr lang="ru-RU" sz="1400" b="1" dirty="0">
                          <a:effectLst/>
                          <a:latin typeface="Times New Roman"/>
                          <a:ea typeface="Courier New"/>
                          <a:cs typeface="Courier New"/>
                        </a:rPr>
                        <a:t>Переменная 1</a:t>
                      </a:r>
                      <a:endParaRPr lang="ru-RU" sz="1100" dirty="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41910" algn="ctr">
                        <a:lnSpc>
                          <a:spcPts val="1515"/>
                        </a:lnSpc>
                        <a:spcAft>
                          <a:spcPts val="0"/>
                        </a:spcAft>
                      </a:pPr>
                      <a:r>
                        <a:rPr lang="ru-RU" sz="1400" b="1">
                          <a:effectLst/>
                          <a:latin typeface="Times New Roman"/>
                          <a:ea typeface="Courier New"/>
                          <a:cs typeface="Courier New"/>
                        </a:rPr>
                        <a:t>Переменная 2</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43815" algn="ctr">
                        <a:lnSpc>
                          <a:spcPts val="1515"/>
                        </a:lnSpc>
                        <a:spcAft>
                          <a:spcPts val="0"/>
                        </a:spcAft>
                      </a:pPr>
                      <a:r>
                        <a:rPr lang="ru-RU" sz="1400" b="1">
                          <a:effectLst/>
                          <a:latin typeface="Times New Roman"/>
                          <a:ea typeface="Courier New"/>
                          <a:cs typeface="Courier New"/>
                        </a:rPr>
                        <a:t>Переменная 3</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marR="31115" algn="ctr">
                        <a:lnSpc>
                          <a:spcPts val="1515"/>
                        </a:lnSpc>
                        <a:spcAft>
                          <a:spcPts val="0"/>
                        </a:spcAft>
                      </a:pPr>
                      <a:r>
                        <a:rPr lang="ru-RU" sz="1400" b="1">
                          <a:effectLst/>
                          <a:latin typeface="Times New Roman"/>
                          <a:ea typeface="Courier New"/>
                          <a:cs typeface="Courier New"/>
                        </a:rPr>
                        <a:t>Переменная 4</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marR="39370" algn="ctr">
                        <a:lnSpc>
                          <a:spcPts val="1515"/>
                        </a:lnSpc>
                        <a:spcAft>
                          <a:spcPts val="0"/>
                        </a:spcAft>
                      </a:pPr>
                      <a:r>
                        <a:rPr lang="ru-RU" sz="1400" b="1">
                          <a:effectLst/>
                          <a:latin typeface="Times New Roman"/>
                          <a:ea typeface="Courier New"/>
                          <a:cs typeface="Courier New"/>
                        </a:rPr>
                        <a:t>Функция</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47625" marR="37465" algn="ctr">
                        <a:lnSpc>
                          <a:spcPts val="1505"/>
                        </a:lnSpc>
                        <a:spcAft>
                          <a:spcPts val="0"/>
                        </a:spcAft>
                      </a:pPr>
                      <a:r>
                        <a:rPr lang="ru-RU" sz="1400" b="1">
                          <a:effectLst/>
                          <a:latin typeface="Times New Roman"/>
                          <a:ea typeface="Courier New"/>
                          <a:cs typeface="Courier New"/>
                        </a:rPr>
                        <a:t>???</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0960" marR="41910" algn="ctr">
                        <a:lnSpc>
                          <a:spcPts val="1505"/>
                        </a:lnSpc>
                        <a:spcAft>
                          <a:spcPts val="0"/>
                        </a:spcAft>
                      </a:pPr>
                      <a:r>
                        <a:rPr lang="ru-RU" sz="1400" b="1">
                          <a:effectLst/>
                          <a:latin typeface="Times New Roman"/>
                          <a:ea typeface="Courier New"/>
                          <a:cs typeface="Courier New"/>
                        </a:rPr>
                        <a:t>???</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0960" marR="43815" algn="ctr">
                        <a:lnSpc>
                          <a:spcPts val="1505"/>
                        </a:lnSpc>
                        <a:spcAft>
                          <a:spcPts val="0"/>
                        </a:spcAft>
                      </a:pPr>
                      <a:r>
                        <a:rPr lang="ru-RU" sz="1400" b="1">
                          <a:effectLst/>
                          <a:latin typeface="Times New Roman"/>
                          <a:ea typeface="Courier New"/>
                          <a:cs typeface="Courier New"/>
                        </a:rPr>
                        <a:t>???</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55245" marR="33655" algn="ctr">
                        <a:lnSpc>
                          <a:spcPts val="1505"/>
                        </a:lnSpc>
                        <a:spcAft>
                          <a:spcPts val="0"/>
                        </a:spcAft>
                      </a:pPr>
                      <a:r>
                        <a:rPr lang="ru-RU" sz="1400" b="1">
                          <a:effectLst/>
                          <a:latin typeface="Times New Roman"/>
                          <a:ea typeface="Courier New"/>
                          <a:cs typeface="Courier New"/>
                        </a:rPr>
                        <a:t>???</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4605" algn="ctr">
                        <a:lnSpc>
                          <a:spcPts val="1505"/>
                        </a:lnSpc>
                        <a:spcAft>
                          <a:spcPts val="0"/>
                        </a:spcAft>
                      </a:pPr>
                      <a:r>
                        <a:rPr lang="ru-RU" sz="1400" b="1" i="1">
                          <a:effectLst/>
                          <a:latin typeface="Times New Roman"/>
                          <a:ea typeface="Courier New"/>
                          <a:cs typeface="Courier New"/>
                        </a:rPr>
                        <a:t>F</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4470">
                <a:tc>
                  <a:txBody>
                    <a:bodyPr/>
                    <a:lstStyle/>
                    <a:p>
                      <a:pPr marL="12065"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lnSpc>
                          <a:spcPts val="1515"/>
                        </a:lnSpc>
                        <a:spcAft>
                          <a:spcPts val="0"/>
                        </a:spcAft>
                      </a:pPr>
                      <a:r>
                        <a:rPr lang="ru-RU" sz="1400">
                          <a:effectLst/>
                          <a:latin typeface="Times New Roman"/>
                          <a:ea typeface="Courier New"/>
                          <a:cs typeface="Courier New"/>
                        </a:rPr>
                        <a:t>0</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lnSpc>
                          <a:spcPts val="1515"/>
                        </a:lnSpc>
                        <a:spcAft>
                          <a:spcPts val="0"/>
                        </a:spcAft>
                      </a:pPr>
                      <a:r>
                        <a:rPr lang="ru-RU" sz="1400" dirty="0">
                          <a:effectLst/>
                          <a:latin typeface="Times New Roman"/>
                          <a:ea typeface="Courier New"/>
                          <a:cs typeface="Courier New"/>
                        </a:rPr>
                        <a:t>0</a:t>
                      </a:r>
                      <a:endParaRPr lang="ru-RU" sz="1100" dirty="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12065"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chemeClr val="accent6">
                              <a:lumMod val="75000"/>
                            </a:schemeClr>
                          </a:solidFill>
                          <a:effectLst/>
                          <a:latin typeface="Times New Roman"/>
                          <a:ea typeface="Courier New"/>
                          <a:cs typeface="Courier New"/>
                        </a:rPr>
                        <a:t> </a:t>
                      </a:r>
                      <a:r>
                        <a:rPr lang="ru-RU" sz="1200" dirty="0" smtClean="0">
                          <a:solidFill>
                            <a:schemeClr val="accent6">
                              <a:lumMod val="75000"/>
                            </a:schemeClr>
                          </a:solidFill>
                          <a:effectLst/>
                          <a:latin typeface="Times New Roman"/>
                          <a:ea typeface="Courier New"/>
                          <a:cs typeface="Courier New"/>
                        </a:rPr>
                        <a:t>0</a:t>
                      </a:r>
                      <a:endParaRPr lang="ru-RU" sz="1100" dirty="0">
                        <a:solidFill>
                          <a:schemeClr val="accent6">
                            <a:lumMod val="75000"/>
                          </a:schemeClr>
                        </a:solidFill>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chemeClr val="accent6">
                              <a:lumMod val="75000"/>
                            </a:schemeClr>
                          </a:solidFill>
                          <a:effectLst/>
                          <a:latin typeface="Times New Roman"/>
                          <a:ea typeface="Courier New"/>
                          <a:cs typeface="Courier New"/>
                        </a:rPr>
                        <a:t> </a:t>
                      </a:r>
                      <a:r>
                        <a:rPr lang="ru-RU" sz="1200" dirty="0" smtClean="0">
                          <a:solidFill>
                            <a:schemeClr val="accent6">
                              <a:lumMod val="75000"/>
                            </a:schemeClr>
                          </a:solidFill>
                          <a:effectLst/>
                          <a:latin typeface="Times New Roman"/>
                          <a:ea typeface="Courier New"/>
                          <a:cs typeface="Courier New"/>
                        </a:rPr>
                        <a:t>0</a:t>
                      </a:r>
                      <a:endParaRPr lang="ru-RU" sz="1100" dirty="0">
                        <a:solidFill>
                          <a:schemeClr val="accent6">
                            <a:lumMod val="75000"/>
                          </a:schemeClr>
                        </a:solidFill>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lgn="ctr">
                        <a:lnSpc>
                          <a:spcPts val="1515"/>
                        </a:lnSpc>
                        <a:spcAft>
                          <a:spcPts val="0"/>
                        </a:spcAft>
                      </a:pPr>
                      <a:r>
                        <a:rPr lang="ru-RU" sz="1400">
                          <a:effectLst/>
                          <a:latin typeface="Times New Roman"/>
                          <a:ea typeface="Courier New"/>
                          <a:cs typeface="Courier New"/>
                        </a:rPr>
                        <a:t>0</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70">
                <a:tc>
                  <a:txBody>
                    <a:bodyPr/>
                    <a:lstStyle/>
                    <a:p>
                      <a:pPr algn="ctr">
                        <a:spcAft>
                          <a:spcPts val="0"/>
                        </a:spcAft>
                      </a:pPr>
                      <a:r>
                        <a:rPr lang="ru-RU" sz="1200" dirty="0">
                          <a:effectLst/>
                          <a:latin typeface="Times New Roman"/>
                          <a:ea typeface="Courier New"/>
                          <a:cs typeface="Courier New"/>
                        </a:rPr>
                        <a:t> </a:t>
                      </a:r>
                      <a:r>
                        <a:rPr lang="ru-RU" sz="1200" dirty="0" smtClean="0">
                          <a:solidFill>
                            <a:srgbClr val="0070C0"/>
                          </a:solidFill>
                          <a:effectLst/>
                          <a:latin typeface="Times New Roman"/>
                          <a:ea typeface="Courier New"/>
                          <a:cs typeface="Courier New"/>
                        </a:rPr>
                        <a:t>1</a:t>
                      </a:r>
                      <a:endParaRPr lang="ru-RU" sz="1100" dirty="0">
                        <a:solidFill>
                          <a:srgbClr val="0070C0"/>
                        </a:solidFill>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0955" algn="ctr">
                        <a:lnSpc>
                          <a:spcPts val="1515"/>
                        </a:lnSpc>
                        <a:spcAft>
                          <a:spcPts val="0"/>
                        </a:spcAft>
                      </a:pPr>
                      <a:r>
                        <a:rPr lang="ru-RU" sz="1400">
                          <a:effectLst/>
                          <a:latin typeface="Times New Roman"/>
                          <a:ea typeface="Courier New"/>
                          <a:cs typeface="Courier New"/>
                        </a:rPr>
                        <a:t>0</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9050" algn="ctr">
                        <a:lnSpc>
                          <a:spcPts val="1515"/>
                        </a:lnSpc>
                        <a:spcAft>
                          <a:spcPts val="0"/>
                        </a:spcAft>
                      </a:pPr>
                      <a:r>
                        <a:rPr lang="ru-RU" sz="1400">
                          <a:effectLst/>
                          <a:latin typeface="Times New Roman"/>
                          <a:ea typeface="Courier New"/>
                          <a:cs typeface="Courier New"/>
                        </a:rPr>
                        <a:t>1</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7030A0"/>
                          </a:solidFill>
                          <a:effectLst/>
                          <a:latin typeface="Times New Roman"/>
                          <a:ea typeface="Courier New"/>
                          <a:cs typeface="Courier New"/>
                        </a:rPr>
                        <a:t> </a:t>
                      </a:r>
                      <a:r>
                        <a:rPr lang="ru-RU" sz="1200" dirty="0" smtClean="0">
                          <a:solidFill>
                            <a:srgbClr val="FF0000"/>
                          </a:solidFill>
                          <a:effectLst/>
                          <a:latin typeface="Times New Roman"/>
                          <a:ea typeface="Courier New"/>
                          <a:cs typeface="Courier New"/>
                        </a:rPr>
                        <a:t>1</a:t>
                      </a:r>
                      <a:endParaRPr lang="ru-RU" sz="1100" dirty="0">
                        <a:solidFill>
                          <a:srgbClr val="FF0000"/>
                        </a:solidFill>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5240" algn="ctr">
                        <a:lnSpc>
                          <a:spcPts val="1515"/>
                        </a:lnSpc>
                        <a:spcAft>
                          <a:spcPts val="0"/>
                        </a:spcAft>
                      </a:pPr>
                      <a:r>
                        <a:rPr lang="ru-RU" sz="1400" dirty="0">
                          <a:effectLst/>
                          <a:latin typeface="Times New Roman"/>
                          <a:ea typeface="Courier New"/>
                          <a:cs typeface="Courier New"/>
                        </a:rPr>
                        <a:t>1</a:t>
                      </a:r>
                      <a:endParaRPr lang="ru-RU" sz="1100" dirty="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617929" y="6381328"/>
            <a:ext cx="1300036" cy="369332"/>
          </a:xfrm>
          <a:prstGeom prst="rect">
            <a:avLst/>
          </a:prstGeom>
        </p:spPr>
        <p:txBody>
          <a:bodyPr wrap="none">
            <a:spAutoFit/>
          </a:bodyPr>
          <a:lstStyle/>
          <a:p>
            <a:r>
              <a:rPr lang="ru-RU" dirty="0"/>
              <a:t>Итог: </a:t>
            </a:r>
            <a:r>
              <a:rPr lang="en-US" b="1" u="sng" dirty="0"/>
              <a:t>YZWX</a:t>
            </a:r>
            <a:endParaRPr lang="ru-RU" b="1" u="sng" dirty="0"/>
          </a:p>
        </p:txBody>
      </p:sp>
    </p:spTree>
    <p:extLst>
      <p:ext uri="{BB962C8B-B14F-4D97-AF65-F5344CB8AC3E}">
        <p14:creationId xmlns:p14="http://schemas.microsoft.com/office/powerpoint/2010/main" val="148540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a:t>3</a:t>
            </a:r>
            <a:r>
              <a:rPr lang="ru-RU" sz="1800" dirty="0" smtClean="0"/>
              <a:t>. </a:t>
            </a:r>
            <a:r>
              <a:rPr lang="ru-RU" sz="1800" dirty="0"/>
              <a:t>Даны фрагменты двух таблиц из базы данных. Каждая строка таблицы </a:t>
            </a:r>
            <a:br>
              <a:rPr lang="ru-RU" sz="1800" dirty="0"/>
            </a:br>
            <a:r>
              <a:rPr lang="ru-RU" sz="1800" dirty="0"/>
              <a:t>2 содержит информацию о ребёнке и об одном из его родителей. Информация представлена значением поля ID в соответствующей строке таблицы 1. </a:t>
            </a:r>
            <a:r>
              <a:rPr lang="ru-RU" sz="1600" dirty="0"/>
              <a:t>На основании имеющихся данных определите количество людей, у которых  в момент достижения 50 полных лет было не меньше двух внуков и внучек.</a:t>
            </a:r>
            <a:endParaRPr lang="ru-RU" sz="1800" dirty="0"/>
          </a:p>
        </p:txBody>
      </p:sp>
      <p:sp>
        <p:nvSpPr>
          <p:cNvPr id="9" name="Объект 8"/>
          <p:cNvSpPr>
            <a:spLocks noGrp="1"/>
          </p:cNvSpPr>
          <p:nvPr>
            <p:ph sz="half" idx="2"/>
          </p:nvPr>
        </p:nvSpPr>
        <p:spPr>
          <a:xfrm>
            <a:off x="6156176" y="1600200"/>
            <a:ext cx="2530624" cy="4525963"/>
          </a:xfrm>
        </p:spPr>
        <p:txBody>
          <a:bodyPr>
            <a:normAutofit lnSpcReduction="10000"/>
          </a:bodyPr>
          <a:lstStyle/>
          <a:p>
            <a:pPr marL="0" indent="0">
              <a:buNone/>
            </a:pPr>
            <a:r>
              <a:rPr lang="ru-RU" sz="1600" dirty="0" smtClean="0">
                <a:solidFill>
                  <a:srgbClr val="00B050"/>
                </a:solidFill>
              </a:rPr>
              <a:t>162</a:t>
            </a:r>
            <a:r>
              <a:rPr lang="ru-RU" sz="1600" dirty="0" smtClean="0"/>
              <a:t> – 717 – 169+</a:t>
            </a:r>
          </a:p>
          <a:p>
            <a:pPr marL="0" indent="0">
              <a:buNone/>
            </a:pPr>
            <a:r>
              <a:rPr lang="ru-RU" sz="1600" dirty="0"/>
              <a:t> </a:t>
            </a:r>
            <a:r>
              <a:rPr lang="ru-RU" sz="1600" dirty="0" smtClean="0"/>
              <a:t>                  - 918+</a:t>
            </a:r>
          </a:p>
          <a:p>
            <a:pPr marL="0" indent="0">
              <a:buNone/>
            </a:pPr>
            <a:r>
              <a:rPr lang="ru-RU" sz="1600" dirty="0" smtClean="0">
                <a:solidFill>
                  <a:srgbClr val="00B050"/>
                </a:solidFill>
              </a:rPr>
              <a:t>351</a:t>
            </a:r>
            <a:r>
              <a:rPr lang="ru-RU" sz="1600" dirty="0" smtClean="0"/>
              <a:t> – 162 – 717+</a:t>
            </a:r>
          </a:p>
          <a:p>
            <a:pPr marL="0" indent="0">
              <a:buNone/>
            </a:pPr>
            <a:r>
              <a:rPr lang="ru-RU" sz="1600" dirty="0" smtClean="0"/>
              <a:t>        – 394 – 253+</a:t>
            </a:r>
            <a:endParaRPr lang="ru-RU" sz="1600" dirty="0"/>
          </a:p>
          <a:p>
            <a:pPr marL="0" indent="0">
              <a:buNone/>
            </a:pPr>
            <a:r>
              <a:rPr lang="ru-RU" sz="1600" dirty="0" smtClean="0"/>
              <a:t>         - 748 – 844</a:t>
            </a:r>
          </a:p>
          <a:p>
            <a:pPr marL="0" indent="0">
              <a:buNone/>
            </a:pPr>
            <a:r>
              <a:rPr lang="ru-RU" sz="1600" dirty="0"/>
              <a:t> </a:t>
            </a:r>
            <a:r>
              <a:rPr lang="ru-RU" sz="1600" dirty="0" smtClean="0"/>
              <a:t>                  - 949</a:t>
            </a:r>
          </a:p>
          <a:p>
            <a:pPr marL="0" indent="0">
              <a:buNone/>
            </a:pPr>
            <a:r>
              <a:rPr lang="ru-RU" sz="1600" dirty="0" smtClean="0">
                <a:solidFill>
                  <a:srgbClr val="00B050"/>
                </a:solidFill>
              </a:rPr>
              <a:t>966</a:t>
            </a:r>
            <a:r>
              <a:rPr lang="ru-RU" sz="1600" dirty="0" smtClean="0"/>
              <a:t> – 844 – 529</a:t>
            </a:r>
          </a:p>
          <a:p>
            <a:pPr marL="0" indent="0">
              <a:buNone/>
            </a:pPr>
            <a:r>
              <a:rPr lang="ru-RU" sz="1600" dirty="0"/>
              <a:t> </a:t>
            </a:r>
            <a:r>
              <a:rPr lang="ru-RU" sz="1600" dirty="0" smtClean="0"/>
              <a:t>       - 949 – 609+</a:t>
            </a:r>
          </a:p>
          <a:p>
            <a:pPr marL="0" indent="0">
              <a:buNone/>
            </a:pPr>
            <a:r>
              <a:rPr lang="ru-RU" sz="1600" dirty="0"/>
              <a:t> </a:t>
            </a:r>
            <a:r>
              <a:rPr lang="ru-RU" sz="1600" dirty="0" smtClean="0"/>
              <a:t>                  - 807+</a:t>
            </a:r>
          </a:p>
          <a:p>
            <a:pPr marL="0" indent="0">
              <a:buNone/>
            </a:pPr>
            <a:r>
              <a:rPr lang="ru-RU" sz="1600" dirty="0" smtClean="0"/>
              <a:t>748 – 844 – 529</a:t>
            </a:r>
          </a:p>
          <a:p>
            <a:pPr marL="0" indent="0">
              <a:buNone/>
            </a:pPr>
            <a:r>
              <a:rPr lang="ru-RU" sz="1600" dirty="0"/>
              <a:t> </a:t>
            </a:r>
            <a:r>
              <a:rPr lang="ru-RU" sz="1600" dirty="0" smtClean="0"/>
              <a:t>        - 949 – 609</a:t>
            </a:r>
          </a:p>
          <a:p>
            <a:pPr marL="0" indent="0">
              <a:buNone/>
            </a:pPr>
            <a:r>
              <a:rPr lang="ru-RU" sz="1600" dirty="0"/>
              <a:t> </a:t>
            </a:r>
            <a:r>
              <a:rPr lang="ru-RU" sz="1600" dirty="0" smtClean="0"/>
              <a:t>                   - 807+</a:t>
            </a: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r>
              <a:rPr lang="ru-RU" sz="1600" dirty="0" smtClean="0"/>
              <a:t>Итог: </a:t>
            </a:r>
            <a:r>
              <a:rPr lang="ru-RU" sz="1600" b="1" u="sng" dirty="0" smtClean="0"/>
              <a:t>3</a:t>
            </a:r>
            <a:endParaRPr lang="ru-RU" sz="1600" b="1" u="sng" dirty="0"/>
          </a:p>
        </p:txBody>
      </p:sp>
      <p:graphicFrame>
        <p:nvGraphicFramePr>
          <p:cNvPr id="3" name="Таблица 2"/>
          <p:cNvGraphicFramePr>
            <a:graphicFrameLocks noGrp="1"/>
          </p:cNvGraphicFramePr>
          <p:nvPr>
            <p:extLst>
              <p:ext uri="{D42A27DB-BD31-4B8C-83A1-F6EECF244321}">
                <p14:modId xmlns:p14="http://schemas.microsoft.com/office/powerpoint/2010/main" val="371923963"/>
              </p:ext>
            </p:extLst>
          </p:nvPr>
        </p:nvGraphicFramePr>
        <p:xfrm>
          <a:off x="-108520" y="1700808"/>
          <a:ext cx="3616325" cy="3761740"/>
        </p:xfrm>
        <a:graphic>
          <a:graphicData uri="http://schemas.openxmlformats.org/drawingml/2006/table">
            <a:tbl>
              <a:tblPr firstRow="1" firstCol="1" lastRow="1" lastCol="1" bandRow="1" bandCol="1"/>
              <a:tblGrid>
                <a:gridCol w="458470"/>
                <a:gridCol w="1635125"/>
                <a:gridCol w="475615"/>
                <a:gridCol w="1047115"/>
              </a:tblGrid>
              <a:tr h="203200">
                <a:tc gridSpan="4">
                  <a:txBody>
                    <a:bodyPr/>
                    <a:lstStyle/>
                    <a:p>
                      <a:pPr marL="1382395" marR="1365250" algn="ctr">
                        <a:lnSpc>
                          <a:spcPts val="1500"/>
                        </a:lnSpc>
                        <a:spcAft>
                          <a:spcPts val="0"/>
                        </a:spcAft>
                      </a:pPr>
                      <a:r>
                        <a:rPr lang="ru-RU" sz="1400" b="1">
                          <a:effectLst/>
                          <a:latin typeface="Times New Roman"/>
                          <a:ea typeface="Courier New"/>
                          <a:cs typeface="Courier New"/>
                        </a:rPr>
                        <a:t>Таблица 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08940">
                <a:tc>
                  <a:txBody>
                    <a:bodyPr/>
                    <a:lstStyle/>
                    <a:p>
                      <a:pPr marL="128905">
                        <a:spcBef>
                          <a:spcPts val="800"/>
                        </a:spcBef>
                        <a:spcAft>
                          <a:spcPts val="0"/>
                        </a:spcAft>
                      </a:pPr>
                      <a:r>
                        <a:rPr lang="ru-RU" sz="1400" b="1">
                          <a:effectLst/>
                          <a:latin typeface="Times New Roman"/>
                          <a:ea typeface="Courier New"/>
                          <a:cs typeface="Courier New"/>
                        </a:rPr>
                        <a:t>ID</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1455">
                        <a:spcBef>
                          <a:spcPts val="800"/>
                        </a:spcBef>
                        <a:spcAft>
                          <a:spcPts val="0"/>
                        </a:spcAft>
                      </a:pPr>
                      <a:r>
                        <a:rPr lang="ru-RU" sz="1400" b="1">
                          <a:effectLst/>
                          <a:latin typeface="Times New Roman"/>
                          <a:ea typeface="Courier New"/>
                          <a:cs typeface="Courier New"/>
                        </a:rPr>
                        <a:t>Фамилия_И.О.</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4135" marR="45720" algn="ctr">
                        <a:spcBef>
                          <a:spcPts val="800"/>
                        </a:spcBef>
                        <a:spcAft>
                          <a:spcPts val="0"/>
                        </a:spcAft>
                      </a:pPr>
                      <a:r>
                        <a:rPr lang="ru-RU" sz="1400" b="1">
                          <a:effectLst/>
                          <a:latin typeface="Times New Roman"/>
                          <a:ea typeface="Courier New"/>
                          <a:cs typeface="Courier New"/>
                        </a:rPr>
                        <a:t>Пол</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33985" marR="97790" indent="199390">
                        <a:lnSpc>
                          <a:spcPts val="1610"/>
                        </a:lnSpc>
                        <a:spcBef>
                          <a:spcPts val="15"/>
                        </a:spcBef>
                        <a:spcAft>
                          <a:spcPts val="0"/>
                        </a:spcAft>
                      </a:pPr>
                      <a:r>
                        <a:rPr lang="ru-RU" sz="1400" b="1">
                          <a:effectLst/>
                          <a:latin typeface="Times New Roman"/>
                          <a:ea typeface="Courier New"/>
                          <a:cs typeface="Courier New"/>
                        </a:rPr>
                        <a:t>Дата рождения</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marL="122555">
                        <a:lnSpc>
                          <a:spcPts val="1505"/>
                        </a:lnSpc>
                        <a:spcAft>
                          <a:spcPts val="0"/>
                        </a:spcAft>
                      </a:pPr>
                      <a:r>
                        <a:rPr lang="ru-RU" sz="1400">
                          <a:effectLst/>
                          <a:latin typeface="Times New Roman"/>
                          <a:ea typeface="Courier New"/>
                          <a:cs typeface="Courier New"/>
                        </a:rPr>
                        <a:t>162</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05"/>
                        </a:lnSpc>
                        <a:spcAft>
                          <a:spcPts val="0"/>
                        </a:spcAft>
                      </a:pPr>
                      <a:r>
                        <a:rPr lang="ru-RU" sz="1400">
                          <a:effectLst/>
                          <a:latin typeface="Times New Roman"/>
                          <a:ea typeface="Courier New"/>
                          <a:cs typeface="Courier New"/>
                        </a:rPr>
                        <a:t>Горбатко С.И.</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05"/>
                        </a:lnSpc>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05"/>
                        </a:lnSpc>
                        <a:spcAft>
                          <a:spcPts val="0"/>
                        </a:spcAft>
                      </a:pPr>
                      <a:r>
                        <a:rPr lang="ru-RU" sz="1400">
                          <a:effectLst/>
                          <a:latin typeface="Times New Roman"/>
                          <a:ea typeface="Courier New"/>
                          <a:cs typeface="Courier New"/>
                        </a:rPr>
                        <a:t>09.05.1968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169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Горбатко Е.М.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40"/>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11.11.2016</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40"/>
                        </a:lnSpc>
                        <a:spcBef>
                          <a:spcPts val="20"/>
                        </a:spcBef>
                        <a:spcAft>
                          <a:spcPts val="0"/>
                        </a:spcAft>
                      </a:pPr>
                      <a:r>
                        <a:rPr lang="ru-RU" sz="1400">
                          <a:effectLst/>
                          <a:latin typeface="Times New Roman"/>
                          <a:ea typeface="Courier New"/>
                          <a:cs typeface="Courier New"/>
                        </a:rPr>
                        <a:t>253</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20"/>
                        </a:spcBef>
                        <a:spcAft>
                          <a:spcPts val="0"/>
                        </a:spcAft>
                      </a:pPr>
                      <a:r>
                        <a:rPr lang="ru-RU" sz="1400">
                          <a:effectLst/>
                          <a:latin typeface="Times New Roman"/>
                          <a:ea typeface="Courier New"/>
                          <a:cs typeface="Courier New"/>
                        </a:rPr>
                        <a:t>Попович П.Н.</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40"/>
                        </a:lnSpc>
                        <a:spcBef>
                          <a:spcPts val="2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20"/>
                        </a:spcBef>
                        <a:spcAft>
                          <a:spcPts val="0"/>
                        </a:spcAft>
                      </a:pPr>
                      <a:r>
                        <a:rPr lang="ru-RU" sz="1400">
                          <a:effectLst/>
                          <a:latin typeface="Times New Roman"/>
                          <a:ea typeface="Courier New"/>
                          <a:cs typeface="Courier New"/>
                        </a:rPr>
                        <a:t>12.05.1998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351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Климук А.П.</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40"/>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13.04.1942</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40"/>
                        </a:lnSpc>
                        <a:spcBef>
                          <a:spcPts val="20"/>
                        </a:spcBef>
                        <a:spcAft>
                          <a:spcPts val="0"/>
                        </a:spcAft>
                      </a:pPr>
                      <a:r>
                        <a:rPr lang="ru-RU" sz="1400">
                          <a:effectLst/>
                          <a:latin typeface="Times New Roman"/>
                          <a:ea typeface="Courier New"/>
                          <a:cs typeface="Courier New"/>
                        </a:rPr>
                        <a:t>394</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20"/>
                        </a:spcBef>
                        <a:spcAft>
                          <a:spcPts val="0"/>
                        </a:spcAft>
                      </a:pPr>
                      <a:r>
                        <a:rPr lang="ru-RU" sz="1400">
                          <a:effectLst/>
                          <a:latin typeface="Times New Roman"/>
                          <a:ea typeface="Courier New"/>
                          <a:cs typeface="Courier New"/>
                        </a:rPr>
                        <a:t>Попович Н.И.</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40"/>
                        </a:lnSpc>
                        <a:spcBef>
                          <a:spcPts val="2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20"/>
                        </a:spcBef>
                        <a:spcAft>
                          <a:spcPts val="0"/>
                        </a:spcAft>
                      </a:pPr>
                      <a:r>
                        <a:rPr lang="ru-RU" sz="1400">
                          <a:effectLst/>
                          <a:latin typeface="Times New Roman"/>
                          <a:ea typeface="Courier New"/>
                          <a:cs typeface="Courier New"/>
                        </a:rPr>
                        <a:t>08.09.1971</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529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Савиных Г.А.</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40"/>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13.11.2017</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55"/>
                        </a:lnSpc>
                        <a:spcBef>
                          <a:spcPts val="10"/>
                        </a:spcBef>
                        <a:spcAft>
                          <a:spcPts val="0"/>
                        </a:spcAft>
                      </a:pPr>
                      <a:r>
                        <a:rPr lang="ru-RU" sz="1400">
                          <a:effectLst/>
                          <a:latin typeface="Times New Roman"/>
                          <a:ea typeface="Courier New"/>
                          <a:cs typeface="Courier New"/>
                        </a:rPr>
                        <a:t>609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55"/>
                        </a:lnSpc>
                        <a:spcBef>
                          <a:spcPts val="10"/>
                        </a:spcBef>
                        <a:spcAft>
                          <a:spcPts val="0"/>
                        </a:spcAft>
                      </a:pPr>
                      <a:r>
                        <a:rPr lang="ru-RU" sz="1400">
                          <a:effectLst/>
                          <a:latin typeface="Times New Roman"/>
                          <a:ea typeface="Courier New"/>
                          <a:cs typeface="Courier New"/>
                        </a:rPr>
                        <a:t>Климук Н.П.</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55"/>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55"/>
                        </a:lnSpc>
                        <a:spcBef>
                          <a:spcPts val="10"/>
                        </a:spcBef>
                        <a:spcAft>
                          <a:spcPts val="0"/>
                        </a:spcAft>
                      </a:pPr>
                      <a:r>
                        <a:rPr lang="ru-RU" sz="1400">
                          <a:effectLst/>
                          <a:latin typeface="Times New Roman"/>
                          <a:ea typeface="Courier New"/>
                          <a:cs typeface="Courier New"/>
                        </a:rPr>
                        <a:t>24.08.2015</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717</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Горбатко М.И.</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40"/>
                        </a:lnSpc>
                        <a:spcBef>
                          <a:spcPts val="1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17.06.1988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55"/>
                        </a:lnSpc>
                        <a:spcBef>
                          <a:spcPts val="10"/>
                        </a:spcBef>
                        <a:spcAft>
                          <a:spcPts val="0"/>
                        </a:spcAft>
                      </a:pPr>
                      <a:r>
                        <a:rPr lang="ru-RU" sz="1400">
                          <a:effectLst/>
                          <a:latin typeface="Times New Roman"/>
                          <a:ea typeface="Courier New"/>
                          <a:cs typeface="Courier New"/>
                        </a:rPr>
                        <a:t>748</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55"/>
                        </a:lnSpc>
                        <a:spcBef>
                          <a:spcPts val="10"/>
                        </a:spcBef>
                        <a:spcAft>
                          <a:spcPts val="0"/>
                        </a:spcAft>
                      </a:pPr>
                      <a:r>
                        <a:rPr lang="ru-RU" sz="1400">
                          <a:effectLst/>
                          <a:latin typeface="Times New Roman"/>
                          <a:ea typeface="Courier New"/>
                          <a:cs typeface="Courier New"/>
                        </a:rPr>
                        <a:t>Климук О.И.</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55"/>
                        </a:lnSpc>
                        <a:spcBef>
                          <a:spcPts val="1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55"/>
                        </a:lnSpc>
                        <a:spcBef>
                          <a:spcPts val="10"/>
                        </a:spcBef>
                        <a:spcAft>
                          <a:spcPts val="0"/>
                        </a:spcAft>
                      </a:pPr>
                      <a:r>
                        <a:rPr lang="ru-RU" sz="1400">
                          <a:effectLst/>
                          <a:latin typeface="Times New Roman"/>
                          <a:ea typeface="Courier New"/>
                          <a:cs typeface="Courier New"/>
                        </a:rPr>
                        <a:t>14.07.1961</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807</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Климук И.П.</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40"/>
                        </a:lnSpc>
                        <a:spcBef>
                          <a:spcPts val="1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01.03.2012</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55"/>
                        </a:lnSpc>
                        <a:spcBef>
                          <a:spcPts val="10"/>
                        </a:spcBef>
                        <a:spcAft>
                          <a:spcPts val="0"/>
                        </a:spcAft>
                      </a:pPr>
                      <a:r>
                        <a:rPr lang="ru-RU" sz="1400">
                          <a:effectLst/>
                          <a:latin typeface="Times New Roman"/>
                          <a:ea typeface="Courier New"/>
                          <a:cs typeface="Courier New"/>
                        </a:rPr>
                        <a:t>844</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55"/>
                        </a:lnSpc>
                        <a:spcBef>
                          <a:spcPts val="10"/>
                        </a:spcBef>
                        <a:spcAft>
                          <a:spcPts val="0"/>
                        </a:spcAft>
                      </a:pPr>
                      <a:r>
                        <a:rPr lang="ru-RU" sz="1400">
                          <a:effectLst/>
                          <a:latin typeface="Times New Roman"/>
                          <a:ea typeface="Courier New"/>
                          <a:cs typeface="Courier New"/>
                        </a:rPr>
                        <a:t>Савиных А.О.</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55"/>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55"/>
                        </a:lnSpc>
                        <a:spcBef>
                          <a:spcPts val="10"/>
                        </a:spcBef>
                        <a:spcAft>
                          <a:spcPts val="0"/>
                        </a:spcAft>
                      </a:pPr>
                      <a:r>
                        <a:rPr lang="ru-RU" sz="1400">
                          <a:effectLst/>
                          <a:latin typeface="Times New Roman"/>
                          <a:ea typeface="Courier New"/>
                          <a:cs typeface="Courier New"/>
                        </a:rPr>
                        <a:t>22.12.1991</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918</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Горбатко Н.М.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40"/>
                        </a:lnSpc>
                        <a:spcBef>
                          <a:spcPts val="1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12.04.2018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5">
                <a:tc>
                  <a:txBody>
                    <a:bodyPr/>
                    <a:lstStyle/>
                    <a:p>
                      <a:pPr marL="122555">
                        <a:lnSpc>
                          <a:spcPts val="1555"/>
                        </a:lnSpc>
                        <a:spcBef>
                          <a:spcPts val="10"/>
                        </a:spcBef>
                        <a:spcAft>
                          <a:spcPts val="0"/>
                        </a:spcAft>
                      </a:pPr>
                      <a:r>
                        <a:rPr lang="ru-RU" sz="1400">
                          <a:effectLst/>
                          <a:latin typeface="Times New Roman"/>
                          <a:ea typeface="Courier New"/>
                          <a:cs typeface="Courier New"/>
                        </a:rPr>
                        <a:t>949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55"/>
                        </a:lnSpc>
                        <a:spcBef>
                          <a:spcPts val="10"/>
                        </a:spcBef>
                        <a:spcAft>
                          <a:spcPts val="0"/>
                        </a:spcAft>
                      </a:pPr>
                      <a:r>
                        <a:rPr lang="ru-RU" sz="1400">
                          <a:effectLst/>
                          <a:latin typeface="Times New Roman"/>
                          <a:ea typeface="Courier New"/>
                          <a:cs typeface="Courier New"/>
                        </a:rPr>
                        <a:t>Климук П.О.</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lnSpc>
                          <a:spcPts val="1555"/>
                        </a:lnSpc>
                        <a:spcBef>
                          <a:spcPts val="10"/>
                        </a:spcBef>
                        <a:spcAft>
                          <a:spcPts val="0"/>
                        </a:spcAft>
                      </a:pPr>
                      <a:r>
                        <a:rPr lang="ru-RU" sz="1400">
                          <a:effectLst/>
                          <a:latin typeface="Times New Roman"/>
                          <a:ea typeface="Courier New"/>
                          <a:cs typeface="Courier New"/>
                        </a:rPr>
                        <a:t>М</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55"/>
                        </a:lnSpc>
                        <a:spcBef>
                          <a:spcPts val="10"/>
                        </a:spcBef>
                        <a:spcAft>
                          <a:spcPts val="0"/>
                        </a:spcAft>
                      </a:pPr>
                      <a:r>
                        <a:rPr lang="ru-RU" sz="1400">
                          <a:effectLst/>
                          <a:latin typeface="Times New Roman"/>
                          <a:ea typeface="Courier New"/>
                          <a:cs typeface="Courier New"/>
                        </a:rPr>
                        <a:t>19.10.1988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122555">
                        <a:lnSpc>
                          <a:spcPts val="1540"/>
                        </a:lnSpc>
                        <a:spcBef>
                          <a:spcPts val="10"/>
                        </a:spcBef>
                        <a:spcAft>
                          <a:spcPts val="0"/>
                        </a:spcAft>
                      </a:pPr>
                      <a:r>
                        <a:rPr lang="ru-RU" sz="1400">
                          <a:effectLst/>
                          <a:latin typeface="Times New Roman"/>
                          <a:ea typeface="Courier New"/>
                          <a:cs typeface="Courier New"/>
                        </a:rPr>
                        <a:t>966</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
                        <a:lnSpc>
                          <a:spcPts val="1540"/>
                        </a:lnSpc>
                        <a:spcBef>
                          <a:spcPts val="10"/>
                        </a:spcBef>
                        <a:spcAft>
                          <a:spcPts val="0"/>
                        </a:spcAft>
                      </a:pPr>
                      <a:r>
                        <a:rPr lang="ru-RU" sz="1400">
                          <a:effectLst/>
                          <a:latin typeface="Times New Roman"/>
                          <a:ea typeface="Courier New"/>
                          <a:cs typeface="Courier New"/>
                        </a:rPr>
                        <a:t>Климук И.С.</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lnSpc>
                          <a:spcPts val="1540"/>
                        </a:lnSpc>
                        <a:spcBef>
                          <a:spcPts val="10"/>
                        </a:spcBef>
                        <a:spcAft>
                          <a:spcPts val="0"/>
                        </a:spcAft>
                      </a:pPr>
                      <a:r>
                        <a:rPr lang="ru-RU" sz="1400">
                          <a:effectLst/>
                          <a:latin typeface="Times New Roman"/>
                          <a:ea typeface="Courier New"/>
                          <a:cs typeface="Courier New"/>
                        </a:rPr>
                        <a:t>Ж</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lnSpc>
                          <a:spcPts val="1540"/>
                        </a:lnSpc>
                        <a:spcBef>
                          <a:spcPts val="10"/>
                        </a:spcBef>
                        <a:spcAft>
                          <a:spcPts val="0"/>
                        </a:spcAft>
                      </a:pPr>
                      <a:r>
                        <a:rPr lang="ru-RU" sz="1400">
                          <a:effectLst/>
                          <a:latin typeface="Times New Roman"/>
                          <a:ea typeface="Courier New"/>
                          <a:cs typeface="Courier New"/>
                        </a:rPr>
                        <a:t>15.02.1966</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20">
                <a:tc>
                  <a:txBody>
                    <a:bodyPr/>
                    <a:lstStyle/>
                    <a:p>
                      <a:pPr marL="139700">
                        <a:lnSpc>
                          <a:spcPts val="1535"/>
                        </a:lnSpc>
                        <a:spcBef>
                          <a:spcPts val="30"/>
                        </a:spcBef>
                        <a:spcAft>
                          <a:spcPts val="0"/>
                        </a:spcAft>
                      </a:pPr>
                      <a:r>
                        <a:rPr lang="ru-RU" sz="1400">
                          <a:effectLst/>
                          <a:latin typeface="Arial"/>
                          <a:ea typeface="Courier New"/>
                          <a:cs typeface="Courier New"/>
                        </a:rPr>
                        <a:t>…</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8415" algn="ctr">
                        <a:lnSpc>
                          <a:spcPts val="1535"/>
                        </a:lnSpc>
                        <a:spcBef>
                          <a:spcPts val="30"/>
                        </a:spcBef>
                        <a:spcAft>
                          <a:spcPts val="0"/>
                        </a:spcAft>
                      </a:pPr>
                      <a:r>
                        <a:rPr lang="ru-RU" sz="1400">
                          <a:effectLst/>
                          <a:latin typeface="Arial"/>
                          <a:ea typeface="Courier New"/>
                          <a:cs typeface="Courier New"/>
                        </a:rPr>
                        <a:t>…</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7145" algn="ctr">
                        <a:lnSpc>
                          <a:spcPts val="1535"/>
                        </a:lnSpc>
                        <a:spcBef>
                          <a:spcPts val="30"/>
                        </a:spcBef>
                        <a:spcAft>
                          <a:spcPts val="0"/>
                        </a:spcAft>
                      </a:pPr>
                      <a:r>
                        <a:rPr lang="ru-RU" sz="1400">
                          <a:effectLst/>
                          <a:latin typeface="Arial"/>
                          <a:ea typeface="Courier New"/>
                          <a:cs typeface="Courier New"/>
                        </a:rPr>
                        <a:t>…</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ru-RU" sz="1200" dirty="0">
                          <a:effectLst/>
                          <a:latin typeface="Times New Roman"/>
                          <a:ea typeface="Courier New"/>
                          <a:cs typeface="Courier New"/>
                        </a:rPr>
                        <a:t> </a:t>
                      </a:r>
                      <a:endParaRPr lang="ru-RU" sz="1100" dirty="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477593097"/>
              </p:ext>
            </p:extLst>
          </p:nvPr>
        </p:nvGraphicFramePr>
        <p:xfrm>
          <a:off x="3563888" y="1772816"/>
          <a:ext cx="2308860" cy="3674110"/>
        </p:xfrm>
        <a:graphic>
          <a:graphicData uri="http://schemas.openxmlformats.org/drawingml/2006/table">
            <a:tbl>
              <a:tblPr firstRow="1" firstCol="1" lastRow="1" lastCol="1" bandRow="1" bandCol="1"/>
              <a:tblGrid>
                <a:gridCol w="1207135"/>
                <a:gridCol w="1101725"/>
              </a:tblGrid>
              <a:tr h="203200">
                <a:tc gridSpan="2">
                  <a:txBody>
                    <a:bodyPr/>
                    <a:lstStyle/>
                    <a:p>
                      <a:pPr marL="742950">
                        <a:lnSpc>
                          <a:spcPts val="1500"/>
                        </a:lnSpc>
                        <a:spcAft>
                          <a:spcPts val="0"/>
                        </a:spcAft>
                      </a:pPr>
                      <a:r>
                        <a:rPr lang="ru-RU" sz="1400" b="1" dirty="0">
                          <a:effectLst/>
                          <a:latin typeface="Times New Roman"/>
                          <a:ea typeface="Courier New"/>
                          <a:cs typeface="Courier New"/>
                        </a:rPr>
                        <a:t>Таблица 2</a:t>
                      </a:r>
                      <a:endParaRPr lang="ru-RU" sz="1100" dirty="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ru-RU"/>
                    </a:p>
                  </a:txBody>
                  <a:tcPr/>
                </a:tc>
              </a:tr>
              <a:tr h="408940">
                <a:tc>
                  <a:txBody>
                    <a:bodyPr/>
                    <a:lstStyle/>
                    <a:p>
                      <a:pPr marL="72390" marR="54610" algn="ctr">
                        <a:spcBef>
                          <a:spcPts val="800"/>
                        </a:spcBef>
                        <a:spcAft>
                          <a:spcPts val="0"/>
                        </a:spcAft>
                      </a:pPr>
                      <a:r>
                        <a:rPr lang="ru-RU" sz="1400" b="1">
                          <a:effectLst/>
                          <a:latin typeface="Times New Roman"/>
                          <a:ea typeface="Courier New"/>
                          <a:cs typeface="Courier New"/>
                        </a:rPr>
                        <a:t>ID_Родителя</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3660" marR="50800" algn="ctr">
                        <a:spcBef>
                          <a:spcPts val="800"/>
                        </a:spcBef>
                        <a:spcAft>
                          <a:spcPts val="0"/>
                        </a:spcAft>
                      </a:pPr>
                      <a:r>
                        <a:rPr lang="ru-RU" sz="1400" b="1">
                          <a:effectLst/>
                          <a:latin typeface="Times New Roman"/>
                          <a:ea typeface="Courier New"/>
                          <a:cs typeface="Courier New"/>
                        </a:rPr>
                        <a:t>ID_Ребёнка</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4470">
                <a:tc>
                  <a:txBody>
                    <a:bodyPr/>
                    <a:lstStyle/>
                    <a:p>
                      <a:pPr marL="71120" marR="54610" algn="ctr">
                        <a:lnSpc>
                          <a:spcPts val="1515"/>
                        </a:lnSpc>
                        <a:spcAft>
                          <a:spcPts val="0"/>
                        </a:spcAft>
                      </a:pPr>
                      <a:r>
                        <a:rPr lang="ru-RU" sz="1400">
                          <a:effectLst/>
                          <a:latin typeface="Times New Roman"/>
                          <a:ea typeface="Courier New"/>
                          <a:cs typeface="Courier New"/>
                        </a:rPr>
                        <a:t>351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162</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717</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169</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394</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253</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351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394</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844</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529</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949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609</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162</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717</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351</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748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949</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807</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748</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844</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966</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844</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717</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918</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marL="71120" marR="54610" algn="ctr">
                        <a:lnSpc>
                          <a:spcPts val="1515"/>
                        </a:lnSpc>
                        <a:spcAft>
                          <a:spcPts val="0"/>
                        </a:spcAft>
                      </a:pPr>
                      <a:r>
                        <a:rPr lang="ru-RU" sz="1400">
                          <a:effectLst/>
                          <a:latin typeface="Times New Roman"/>
                          <a:ea typeface="Courier New"/>
                          <a:cs typeface="Courier New"/>
                        </a:rPr>
                        <a:t>748</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15"/>
                        </a:lnSpc>
                        <a:spcAft>
                          <a:spcPts val="0"/>
                        </a:spcAft>
                      </a:pPr>
                      <a:r>
                        <a:rPr lang="ru-RU" sz="1400">
                          <a:effectLst/>
                          <a:latin typeface="Times New Roman"/>
                          <a:ea typeface="Courier New"/>
                          <a:cs typeface="Courier New"/>
                        </a:rPr>
                        <a:t>949</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71120" marR="54610" algn="ctr">
                        <a:lnSpc>
                          <a:spcPts val="1505"/>
                        </a:lnSpc>
                        <a:spcAft>
                          <a:spcPts val="0"/>
                        </a:spcAft>
                      </a:pPr>
                      <a:r>
                        <a:rPr lang="ru-RU" sz="1400">
                          <a:effectLst/>
                          <a:latin typeface="Times New Roman"/>
                          <a:ea typeface="Courier New"/>
                          <a:cs typeface="Courier New"/>
                        </a:rPr>
                        <a:t>966</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50800" algn="ctr">
                        <a:lnSpc>
                          <a:spcPts val="1505"/>
                        </a:lnSpc>
                        <a:spcAft>
                          <a:spcPts val="0"/>
                        </a:spcAft>
                      </a:pPr>
                      <a:r>
                        <a:rPr lang="ru-RU" sz="1400">
                          <a:effectLst/>
                          <a:latin typeface="Times New Roman"/>
                          <a:ea typeface="Courier New"/>
                          <a:cs typeface="Courier New"/>
                        </a:rPr>
                        <a:t>949</a:t>
                      </a:r>
                      <a:endParaRPr lang="ru-RU" sz="110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70">
                <a:tc>
                  <a:txBody>
                    <a:bodyPr/>
                    <a:lstStyle/>
                    <a:p>
                      <a:pPr marL="16510" algn="ctr">
                        <a:lnSpc>
                          <a:spcPts val="1515"/>
                        </a:lnSpc>
                        <a:spcAft>
                          <a:spcPts val="0"/>
                        </a:spcAft>
                      </a:pPr>
                      <a:r>
                        <a:rPr lang="ru-RU" sz="1400">
                          <a:effectLst/>
                          <a:latin typeface="Arial"/>
                          <a:ea typeface="Courier New"/>
                          <a:cs typeface="Courier New"/>
                        </a:rPr>
                        <a:t>…</a:t>
                      </a:r>
                      <a:endParaRPr lang="ru-RU" sz="1100">
                        <a:effectLst/>
                        <a:latin typeface="Courier New"/>
                        <a:ea typeface="Courier New"/>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0955" algn="ctr">
                        <a:lnSpc>
                          <a:spcPts val="1515"/>
                        </a:lnSpc>
                        <a:spcAft>
                          <a:spcPts val="0"/>
                        </a:spcAft>
                      </a:pPr>
                      <a:r>
                        <a:rPr lang="ru-RU" sz="1400" dirty="0">
                          <a:effectLst/>
                          <a:latin typeface="Arial"/>
                          <a:ea typeface="Courier New"/>
                          <a:cs typeface="Courier New"/>
                        </a:rPr>
                        <a:t>…</a:t>
                      </a:r>
                      <a:endParaRPr lang="ru-RU" sz="1100" dirty="0">
                        <a:effectLst/>
                        <a:latin typeface="Courier New"/>
                        <a:ea typeface="Courier New"/>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173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down)">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down)">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wipe(down)">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wipe(down)">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wipe(down)">
                                      <p:cBhvr>
                                        <p:cTn id="47" dur="500"/>
                                        <p:tgtEl>
                                          <p:spTgt spid="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wipe(down)">
                                      <p:cBhvr>
                                        <p:cTn id="52" dur="500"/>
                                        <p:tgtEl>
                                          <p:spTgt spid="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9">
                                            <p:txEl>
                                              <p:pRg st="10" end="10"/>
                                            </p:txEl>
                                          </p:spTgt>
                                        </p:tgtEl>
                                        <p:attrNameLst>
                                          <p:attrName>style.visibility</p:attrName>
                                        </p:attrNameLst>
                                      </p:cBhvr>
                                      <p:to>
                                        <p:strVal val="visible"/>
                                      </p:to>
                                    </p:set>
                                    <p:animEffect transition="in" filter="wipe(down)">
                                      <p:cBhvr>
                                        <p:cTn id="57" dur="500"/>
                                        <p:tgtEl>
                                          <p:spTgt spid="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
                                            <p:txEl>
                                              <p:pRg st="11" end="11"/>
                                            </p:txEl>
                                          </p:spTgt>
                                        </p:tgtEl>
                                        <p:attrNameLst>
                                          <p:attrName>style.visibility</p:attrName>
                                        </p:attrNameLst>
                                      </p:cBhvr>
                                      <p:to>
                                        <p:strVal val="visible"/>
                                      </p:to>
                                    </p:set>
                                    <p:animEffect transition="in" filter="wipe(down)">
                                      <p:cBhvr>
                                        <p:cTn id="62" dur="500"/>
                                        <p:tgtEl>
                                          <p:spTgt spid="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
                                            <p:txEl>
                                              <p:pRg st="15" end="15"/>
                                            </p:txEl>
                                          </p:spTgt>
                                        </p:tgtEl>
                                        <p:attrNameLst>
                                          <p:attrName>style.visibility</p:attrName>
                                        </p:attrNameLst>
                                      </p:cBhvr>
                                      <p:to>
                                        <p:strVal val="visible"/>
                                      </p:to>
                                    </p:set>
                                    <p:animEffect transition="in" filter="wipe(down)">
                                      <p:cBhvr>
                                        <p:cTn id="67" dur="5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772400" cy="1470025"/>
          </a:xfrm>
        </p:spPr>
        <p:txBody>
          <a:bodyPr>
            <a:noAutofit/>
          </a:bodyPr>
          <a:lstStyle/>
          <a:p>
            <a:r>
              <a:rPr lang="ru-RU" sz="1800" dirty="0"/>
              <a:t> </a:t>
            </a:r>
            <a:r>
              <a:rPr lang="ru-RU" sz="1800" dirty="0" smtClean="0"/>
              <a:t> </a:t>
            </a:r>
            <a:r>
              <a:rPr lang="ru-RU" sz="1800" dirty="0"/>
              <a:t/>
            </a:r>
            <a:br>
              <a:rPr lang="ru-RU" sz="1800" dirty="0"/>
            </a:br>
            <a:r>
              <a:rPr lang="ru-RU" sz="1800" dirty="0"/>
              <a:t/>
            </a:r>
            <a:br>
              <a:rPr lang="ru-RU" sz="1800" dirty="0"/>
            </a:br>
            <a:r>
              <a:rPr lang="ru-RU" sz="1800" dirty="0" smtClean="0"/>
              <a:t>4 Для </a:t>
            </a:r>
            <a:r>
              <a:rPr lang="ru-RU" sz="1800" dirty="0"/>
              <a:t>передачи сообщений, составленных из заглавных букв русского алфавита, используется неравномерный двоичный код, в котором никакое кодовое слово не является началом другого кодового слова. Это условие обеспечивает возможность однозначной расшифровки закодированных сообщений. Известны кодовые слова, назначенные для некоторых букв: Б – 01, В – 001, Е – 0001, Ш – 111. Какое наименьшее количество двоичных знаков может содержать сообщение, кодирующее слово КУКУШКА?</a:t>
            </a:r>
          </a:p>
        </p:txBody>
      </p:sp>
      <p:sp>
        <p:nvSpPr>
          <p:cNvPr id="11" name="Подзаголовок 10"/>
          <p:cNvSpPr>
            <a:spLocks noGrp="1"/>
          </p:cNvSpPr>
          <p:nvPr>
            <p:ph type="subTitle" idx="1"/>
          </p:nvPr>
        </p:nvSpPr>
        <p:spPr>
          <a:xfrm>
            <a:off x="4713411" y="2636912"/>
            <a:ext cx="4188041" cy="3888431"/>
          </a:xfrm>
        </p:spPr>
        <p:txBody>
          <a:bodyPr>
            <a:normAutofit fontScale="85000" lnSpcReduction="10000"/>
          </a:bodyPr>
          <a:lstStyle/>
          <a:p>
            <a:r>
              <a:rPr lang="ru-RU" sz="2400" dirty="0" smtClean="0">
                <a:solidFill>
                  <a:schemeClr val="tx1"/>
                </a:solidFill>
              </a:rPr>
              <a:t>КУКУШКА</a:t>
            </a:r>
          </a:p>
          <a:p>
            <a:r>
              <a:rPr lang="ru-RU" sz="2400" u="sng" dirty="0" smtClean="0">
                <a:solidFill>
                  <a:schemeClr val="tx1"/>
                </a:solidFill>
              </a:rPr>
              <a:t>Задание по условию </a:t>
            </a:r>
            <a:r>
              <a:rPr lang="ru-RU" sz="2400" u="sng" dirty="0" err="1" smtClean="0">
                <a:solidFill>
                  <a:schemeClr val="tx1"/>
                </a:solidFill>
              </a:rPr>
              <a:t>Фано</a:t>
            </a:r>
            <a:r>
              <a:rPr lang="ru-RU" sz="2400" u="sng" dirty="0">
                <a:solidFill>
                  <a:schemeClr val="tx1"/>
                </a:solidFill>
              </a:rPr>
              <a:t/>
            </a:r>
            <a:br>
              <a:rPr lang="ru-RU" sz="2400" u="sng" dirty="0">
                <a:solidFill>
                  <a:schemeClr val="tx1"/>
                </a:solidFill>
              </a:rPr>
            </a:br>
            <a:r>
              <a:rPr lang="ru-RU" sz="2400" u="sng" dirty="0" smtClean="0">
                <a:solidFill>
                  <a:schemeClr val="tx1"/>
                </a:solidFill>
              </a:rPr>
              <a:t>«с ловушкой»!!!</a:t>
            </a:r>
          </a:p>
          <a:p>
            <a:r>
              <a:rPr lang="ru-RU" sz="2400" dirty="0" smtClean="0">
                <a:solidFill>
                  <a:schemeClr val="tx1"/>
                </a:solidFill>
              </a:rPr>
              <a:t>У- 2 раза (110)</a:t>
            </a:r>
          </a:p>
          <a:p>
            <a:r>
              <a:rPr lang="ru-RU" sz="2400" dirty="0" smtClean="0">
                <a:solidFill>
                  <a:schemeClr val="tx1"/>
                </a:solidFill>
              </a:rPr>
              <a:t>К- 3 раза (10)</a:t>
            </a:r>
          </a:p>
          <a:p>
            <a:r>
              <a:rPr lang="ru-RU" sz="2400" dirty="0" smtClean="0">
                <a:solidFill>
                  <a:schemeClr val="tx1"/>
                </a:solidFill>
              </a:rPr>
              <a:t>А - 1 раз – но не 0000!!! (поскольку надо иметь возможность закодировать остальные буквы русского алфавита)</a:t>
            </a:r>
          </a:p>
          <a:p>
            <a:r>
              <a:rPr lang="ru-RU" sz="2400" dirty="0" smtClean="0">
                <a:solidFill>
                  <a:schemeClr val="tx1"/>
                </a:solidFill>
              </a:rPr>
              <a:t>2*3+3*2+3+5=20 </a:t>
            </a:r>
          </a:p>
          <a:p>
            <a:endParaRPr lang="ru-RU" sz="2400" dirty="0">
              <a:solidFill>
                <a:schemeClr val="tx1"/>
              </a:solidFill>
            </a:endParaRPr>
          </a:p>
          <a:p>
            <a:r>
              <a:rPr lang="ru-RU" sz="2400" dirty="0" smtClean="0">
                <a:solidFill>
                  <a:schemeClr val="tx1"/>
                </a:solidFill>
              </a:rPr>
              <a:t>Итог: </a:t>
            </a:r>
            <a:r>
              <a:rPr lang="ru-RU" sz="2400" b="1" u="sng" dirty="0" smtClean="0">
                <a:solidFill>
                  <a:schemeClr val="tx1"/>
                </a:solidFill>
              </a:rPr>
              <a:t>20</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96952"/>
            <a:ext cx="4533900"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193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down)">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down)">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down)">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down)">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wipe(down)">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wipe(down)">
                                      <p:cBhvr>
                                        <p:cTn id="37" dur="500"/>
                                        <p:tgtEl>
                                          <p:spTgt spid="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down)">
                                      <p:cBhvr>
                                        <p:cTn id="42"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1944216"/>
          </a:xfrm>
        </p:spPr>
        <p:txBody>
          <a:bodyPr>
            <a:noAutofit/>
          </a:bodyPr>
          <a:lstStyle/>
          <a:p>
            <a:r>
              <a:rPr lang="ru-RU" sz="1400" b="1" dirty="0" smtClean="0"/>
              <a:t>5</a:t>
            </a:r>
            <a:r>
              <a:rPr lang="ru-RU" sz="1400" dirty="0"/>
              <a:t/>
            </a:r>
            <a:br>
              <a:rPr lang="ru-RU" sz="1400" dirty="0"/>
            </a:br>
            <a:r>
              <a:rPr lang="ru-RU" sz="1400" dirty="0" smtClean="0"/>
              <a:t>5. Алгоритм </a:t>
            </a:r>
            <a:r>
              <a:rPr lang="ru-RU" sz="1400" dirty="0"/>
              <a:t>получает на вход натуральное число </a:t>
            </a:r>
            <a:r>
              <a:rPr lang="ru-RU" sz="1400" i="1" dirty="0"/>
              <a:t>N </a:t>
            </a:r>
            <a:r>
              <a:rPr lang="ru-RU" sz="1400" dirty="0"/>
              <a:t>&gt; 1 и строит по нему новое число </a:t>
            </a:r>
            <a:r>
              <a:rPr lang="ru-RU" sz="1400" i="1" dirty="0"/>
              <a:t>R </a:t>
            </a:r>
            <a:r>
              <a:rPr lang="ru-RU" sz="1400" dirty="0"/>
              <a:t>следующим образом: </a:t>
            </a:r>
            <a:r>
              <a:rPr lang="ru-RU" sz="1400" dirty="0" smtClean="0"/>
              <a:t/>
            </a:r>
            <a:br>
              <a:rPr lang="ru-RU" sz="1400" dirty="0" smtClean="0"/>
            </a:br>
            <a:r>
              <a:rPr lang="ru-RU" sz="1400" dirty="0" smtClean="0"/>
              <a:t>1 Строится </a:t>
            </a:r>
            <a:r>
              <a:rPr lang="ru-RU" sz="1400" dirty="0"/>
              <a:t>двоичная запись числа </a:t>
            </a:r>
            <a:r>
              <a:rPr lang="ru-RU" sz="1400" i="1" dirty="0"/>
              <a:t>N</a:t>
            </a:r>
            <a:r>
              <a:rPr lang="ru-RU" sz="1400" dirty="0"/>
              <a:t>.</a:t>
            </a:r>
            <a:br>
              <a:rPr lang="ru-RU" sz="1400" dirty="0"/>
            </a:br>
            <a:r>
              <a:rPr lang="ru-RU" sz="1400" dirty="0" smtClean="0"/>
              <a:t>2 В </a:t>
            </a:r>
            <a:r>
              <a:rPr lang="ru-RU" sz="1400" dirty="0"/>
              <a:t>конец записи (справа) дописывается вторая </a:t>
            </a:r>
            <a:r>
              <a:rPr lang="ru-RU" sz="1400" i="1" dirty="0"/>
              <a:t>справа </a:t>
            </a:r>
            <a:r>
              <a:rPr lang="ru-RU" sz="1400" dirty="0"/>
              <a:t>цифра двоичной записи.</a:t>
            </a:r>
            <a:br>
              <a:rPr lang="ru-RU" sz="1400" dirty="0"/>
            </a:br>
            <a:r>
              <a:rPr lang="ru-RU" sz="1400" dirty="0" smtClean="0"/>
              <a:t>3 В </a:t>
            </a:r>
            <a:r>
              <a:rPr lang="ru-RU" sz="1400" dirty="0"/>
              <a:t>конец записи (справа) дописывается вторая </a:t>
            </a:r>
            <a:r>
              <a:rPr lang="ru-RU" sz="1400" i="1" dirty="0"/>
              <a:t>слева </a:t>
            </a:r>
            <a:r>
              <a:rPr lang="ru-RU" sz="1400" dirty="0"/>
              <a:t>цифра двоичной записи.</a:t>
            </a:r>
            <a:br>
              <a:rPr lang="ru-RU" sz="1400" dirty="0"/>
            </a:br>
            <a:r>
              <a:rPr lang="ru-RU" sz="1400" dirty="0" smtClean="0"/>
              <a:t>4 Результат </a:t>
            </a:r>
            <a:r>
              <a:rPr lang="ru-RU" sz="1400" dirty="0"/>
              <a:t>переводится в десятичную систему.</a:t>
            </a:r>
            <a:br>
              <a:rPr lang="ru-RU" sz="1400" dirty="0"/>
            </a:br>
            <a:r>
              <a:rPr lang="ru-RU" sz="1400" i="1" dirty="0"/>
              <a:t>Пример. </a:t>
            </a:r>
            <a:r>
              <a:rPr lang="ru-RU" sz="1400" dirty="0"/>
              <a:t>Дано число </a:t>
            </a:r>
            <a:r>
              <a:rPr lang="ru-RU" sz="1400" i="1" dirty="0"/>
              <a:t>N </a:t>
            </a:r>
            <a:r>
              <a:rPr lang="ru-RU" sz="1400" dirty="0"/>
              <a:t>= 13. Алгоритм работает следующим образом:</a:t>
            </a:r>
            <a:br>
              <a:rPr lang="ru-RU" sz="1400" dirty="0"/>
            </a:br>
            <a:r>
              <a:rPr lang="ru-RU" sz="1400" dirty="0" smtClean="0"/>
              <a:t>1 Двоичная </a:t>
            </a:r>
            <a:r>
              <a:rPr lang="ru-RU" sz="1400" dirty="0"/>
              <a:t>запись числа </a:t>
            </a:r>
            <a:r>
              <a:rPr lang="ru-RU" sz="1400" i="1" dirty="0"/>
              <a:t>N</a:t>
            </a:r>
            <a:r>
              <a:rPr lang="ru-RU" sz="1400" dirty="0"/>
              <a:t>: 1101.</a:t>
            </a:r>
            <a:br>
              <a:rPr lang="ru-RU" sz="1400" dirty="0"/>
            </a:br>
            <a:r>
              <a:rPr lang="ru-RU" sz="1400" dirty="0" smtClean="0"/>
              <a:t>2 Вторая </a:t>
            </a:r>
            <a:r>
              <a:rPr lang="ru-RU" sz="1400" dirty="0"/>
              <a:t>справа цифра 0, новая запись 11010.</a:t>
            </a:r>
            <a:br>
              <a:rPr lang="ru-RU" sz="1400" dirty="0"/>
            </a:br>
            <a:r>
              <a:rPr lang="ru-RU" sz="1400" dirty="0" smtClean="0"/>
              <a:t>3 Вторая </a:t>
            </a:r>
            <a:r>
              <a:rPr lang="ru-RU" sz="1400" dirty="0"/>
              <a:t>слева цифра 1, новая запись 110101.</a:t>
            </a:r>
            <a:br>
              <a:rPr lang="ru-RU" sz="1400" dirty="0"/>
            </a:br>
            <a:r>
              <a:rPr lang="ru-RU" sz="1400" dirty="0" smtClean="0"/>
              <a:t>4 Результат </a:t>
            </a:r>
            <a:r>
              <a:rPr lang="ru-RU" sz="1400" dirty="0"/>
              <a:t>работы алгоритма </a:t>
            </a:r>
            <a:r>
              <a:rPr lang="ru-RU" sz="1400" i="1" dirty="0"/>
              <a:t>R </a:t>
            </a:r>
            <a:r>
              <a:rPr lang="ru-RU" sz="1400" dirty="0"/>
              <a:t>= 53.</a:t>
            </a:r>
            <a:br>
              <a:rPr lang="ru-RU" sz="1400" dirty="0"/>
            </a:br>
            <a:r>
              <a:rPr lang="ru-RU" sz="1400" dirty="0"/>
              <a:t>При каком наименьшем числе </a:t>
            </a:r>
            <a:r>
              <a:rPr lang="ru-RU" sz="1400" i="1" dirty="0"/>
              <a:t>N </a:t>
            </a:r>
            <a:r>
              <a:rPr lang="ru-RU" sz="1400" dirty="0"/>
              <a:t>в результате работы алгоритма получится</a:t>
            </a:r>
            <a:br>
              <a:rPr lang="ru-RU" sz="1400" dirty="0"/>
            </a:br>
            <a:r>
              <a:rPr lang="ru-RU" sz="1400" i="1" dirty="0"/>
              <a:t>R </a:t>
            </a:r>
            <a:r>
              <a:rPr lang="ru-RU" sz="1400" dirty="0"/>
              <a:t>&gt; 150? В ответе запишите это число в десятичной системе счисления. </a:t>
            </a:r>
            <a:r>
              <a:rPr lang="ru-RU" sz="1400" dirty="0" smtClean="0"/>
              <a:t/>
            </a:r>
            <a:br>
              <a:rPr lang="ru-RU" sz="1400" dirty="0" smtClean="0"/>
            </a:br>
            <a:endParaRPr lang="ru-RU" sz="1400" dirty="0"/>
          </a:p>
        </p:txBody>
      </p:sp>
      <p:sp>
        <p:nvSpPr>
          <p:cNvPr id="3" name="Объект 2"/>
          <p:cNvSpPr>
            <a:spLocks noGrp="1"/>
          </p:cNvSpPr>
          <p:nvPr>
            <p:ph idx="1"/>
          </p:nvPr>
        </p:nvSpPr>
        <p:spPr>
          <a:xfrm>
            <a:off x="395536" y="3429000"/>
            <a:ext cx="8229600" cy="2481139"/>
          </a:xfrm>
        </p:spPr>
        <p:txBody>
          <a:bodyPr>
            <a:normAutofit/>
          </a:bodyPr>
          <a:lstStyle/>
          <a:p>
            <a:pPr marL="0" indent="0">
              <a:buNone/>
            </a:pPr>
            <a:r>
              <a:rPr lang="ru-RU" sz="1800" dirty="0" smtClean="0"/>
              <a:t>151 -</a:t>
            </a:r>
            <a:r>
              <a:rPr lang="ru-RU" sz="1800" b="1" dirty="0" smtClean="0"/>
              <a:t>1</a:t>
            </a:r>
            <a:r>
              <a:rPr lang="ru-RU" sz="1800" b="1" u="sng" dirty="0" smtClean="0"/>
              <a:t>0</a:t>
            </a:r>
            <a:r>
              <a:rPr lang="ru-RU" sz="1800" b="1" dirty="0" smtClean="0"/>
              <a:t>01</a:t>
            </a:r>
            <a:r>
              <a:rPr lang="ru-RU" sz="1800" b="1" u="sng" dirty="0" smtClean="0"/>
              <a:t>0</a:t>
            </a:r>
            <a:r>
              <a:rPr lang="ru-RU" sz="1800" b="1" dirty="0" smtClean="0"/>
              <a:t>1</a:t>
            </a:r>
            <a:r>
              <a:rPr lang="ru-RU" sz="1800" b="1" dirty="0" smtClean="0">
                <a:solidFill>
                  <a:srgbClr val="FF0000"/>
                </a:solidFill>
              </a:rPr>
              <a:t>11</a:t>
            </a:r>
            <a:r>
              <a:rPr lang="ru-RU" sz="1800" baseline="-25000" dirty="0" smtClean="0"/>
              <a:t>2</a:t>
            </a:r>
            <a:r>
              <a:rPr lang="ru-RU" sz="1800" dirty="0" smtClean="0"/>
              <a:t> - последние 2 цифры по алгоритму не могут быть 11, по алгоритму для этого числа они должны быть</a:t>
            </a:r>
          </a:p>
          <a:p>
            <a:pPr marL="0" indent="0">
              <a:buNone/>
            </a:pPr>
            <a:r>
              <a:rPr lang="ru-RU" sz="1800" dirty="0" smtClean="0"/>
              <a:t>Следующее </a:t>
            </a:r>
            <a:r>
              <a:rPr lang="ru-RU" sz="1800" dirty="0" err="1" smtClean="0"/>
              <a:t>бОльшее</a:t>
            </a:r>
            <a:r>
              <a:rPr lang="ru-RU" sz="1800" dirty="0" smtClean="0"/>
              <a:t> число будет</a:t>
            </a:r>
            <a:r>
              <a:rPr lang="ru-RU" sz="1800" b="1" dirty="0" smtClean="0"/>
              <a:t>1</a:t>
            </a:r>
            <a:r>
              <a:rPr lang="ru-RU" sz="1800" b="1" u="sng" dirty="0" smtClean="0"/>
              <a:t>0</a:t>
            </a:r>
            <a:r>
              <a:rPr lang="ru-RU" sz="1800" b="1" dirty="0" smtClean="0"/>
              <a:t>01</a:t>
            </a:r>
            <a:r>
              <a:rPr lang="ru-RU" sz="1800" b="1" u="sng" dirty="0" smtClean="0"/>
              <a:t>1</a:t>
            </a:r>
            <a:r>
              <a:rPr lang="ru-RU" sz="1800" b="1" dirty="0" smtClean="0"/>
              <a:t>0</a:t>
            </a:r>
            <a:r>
              <a:rPr lang="ru-RU" sz="1800" b="1" dirty="0" smtClean="0">
                <a:solidFill>
                  <a:srgbClr val="FF0000"/>
                </a:solidFill>
              </a:rPr>
              <a:t>00</a:t>
            </a:r>
            <a:r>
              <a:rPr lang="ru-RU" sz="1800" baseline="-25000" dirty="0" smtClean="0"/>
              <a:t>2    </a:t>
            </a:r>
            <a:r>
              <a:rPr lang="ru-RU" sz="1800" dirty="0" smtClean="0"/>
              <a:t>- и здесь алгоритм не выполнен, а вот выполнен алгоритм будет для числа  </a:t>
            </a:r>
            <a:r>
              <a:rPr lang="ru-RU" sz="1800" b="1" dirty="0" smtClean="0"/>
              <a:t>1</a:t>
            </a:r>
            <a:r>
              <a:rPr lang="ru-RU" sz="1800" b="1" u="sng" dirty="0" smtClean="0"/>
              <a:t>0</a:t>
            </a:r>
            <a:r>
              <a:rPr lang="ru-RU" sz="1800" b="1" dirty="0" smtClean="0"/>
              <a:t>01</a:t>
            </a:r>
            <a:r>
              <a:rPr lang="ru-RU" sz="1800" b="1" u="sng" dirty="0" smtClean="0"/>
              <a:t>1</a:t>
            </a:r>
            <a:r>
              <a:rPr lang="ru-RU" sz="1800" b="1" dirty="0" smtClean="0"/>
              <a:t>0</a:t>
            </a:r>
            <a:r>
              <a:rPr lang="ru-RU" sz="1800" b="1" dirty="0" smtClean="0">
                <a:solidFill>
                  <a:srgbClr val="00B050"/>
                </a:solidFill>
              </a:rPr>
              <a:t>10</a:t>
            </a:r>
            <a:r>
              <a:rPr lang="ru-RU" sz="1800" baseline="-25000" dirty="0" smtClean="0"/>
              <a:t>2</a:t>
            </a:r>
            <a:r>
              <a:rPr lang="ru-RU" sz="1800" dirty="0" smtClean="0"/>
              <a:t> . </a:t>
            </a:r>
            <a:r>
              <a:rPr lang="ru-RU" sz="1800" dirty="0"/>
              <a:t>С</a:t>
            </a:r>
            <a:r>
              <a:rPr lang="ru-RU" sz="1800" dirty="0" smtClean="0"/>
              <a:t>ледовательно число, удовлетворяющее алгоритму, </a:t>
            </a:r>
            <a:r>
              <a:rPr lang="ru-RU" sz="1800" b="1" dirty="0" smtClean="0"/>
              <a:t>100110</a:t>
            </a:r>
            <a:r>
              <a:rPr lang="ru-RU" sz="1800" baseline="-25000" dirty="0" smtClean="0"/>
              <a:t>2</a:t>
            </a:r>
            <a:r>
              <a:rPr lang="ru-RU" sz="1800" dirty="0" smtClean="0"/>
              <a:t> =</a:t>
            </a:r>
            <a:r>
              <a:rPr lang="ru-RU" sz="1800" b="1" u="sng" dirty="0" smtClean="0"/>
              <a:t>38</a:t>
            </a:r>
          </a:p>
          <a:p>
            <a:pPr marL="0" indent="0">
              <a:buNone/>
            </a:pPr>
            <a:endParaRPr lang="ru-RU" sz="1800" b="1" u="sng" dirty="0"/>
          </a:p>
          <a:p>
            <a:pPr marL="0" indent="0">
              <a:buNone/>
            </a:pPr>
            <a:r>
              <a:rPr lang="ru-RU" sz="1800" dirty="0" smtClean="0"/>
              <a:t>Итог: </a:t>
            </a:r>
            <a:r>
              <a:rPr lang="ru-RU" sz="1800" b="1" u="sng" dirty="0" smtClean="0"/>
              <a:t>38</a:t>
            </a:r>
          </a:p>
          <a:p>
            <a:pPr marL="0" indent="0">
              <a:buNone/>
            </a:pPr>
            <a:endParaRPr lang="ru-RU" sz="1800" b="1" u="sng" dirty="0" smtClean="0"/>
          </a:p>
          <a:p>
            <a:pPr marL="0" indent="0">
              <a:buNone/>
            </a:pPr>
            <a:endParaRPr lang="ru-RU" sz="1800" b="1" u="sng" dirty="0"/>
          </a:p>
        </p:txBody>
      </p:sp>
    </p:spTree>
    <p:extLst>
      <p:ext uri="{BB962C8B-B14F-4D97-AF65-F5344CB8AC3E}">
        <p14:creationId xmlns:p14="http://schemas.microsoft.com/office/powerpoint/2010/main" val="325504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199" y="-19190"/>
            <a:ext cx="8229600" cy="1143000"/>
          </a:xfrm>
        </p:spPr>
        <p:txBody>
          <a:bodyPr>
            <a:noAutofit/>
          </a:bodyPr>
          <a:lstStyle/>
          <a:p>
            <a:r>
              <a:rPr lang="ru-RU" sz="2000" dirty="0" smtClean="0"/>
              <a:t> </a:t>
            </a:r>
            <a:r>
              <a:rPr lang="ru-RU" sz="2000" dirty="0"/>
              <a:t/>
            </a:r>
            <a:br>
              <a:rPr lang="ru-RU" sz="2000" dirty="0"/>
            </a:br>
            <a:r>
              <a:rPr lang="ru-RU" sz="2000" dirty="0" smtClean="0"/>
              <a:t>6.Определите</a:t>
            </a:r>
            <a:r>
              <a:rPr lang="ru-RU" sz="2000" dirty="0"/>
              <a:t>, при каком наименьшем введённом значении переменной </a:t>
            </a:r>
            <a:r>
              <a:rPr lang="ru-RU" sz="2000" i="1" dirty="0"/>
              <a:t>s </a:t>
            </a:r>
            <a:r>
              <a:rPr lang="ru-RU" sz="2000" dirty="0"/>
              <a:t>программа выведет число 60. Для Вашего удобства программа представлена на четырёх языках программирования. </a:t>
            </a:r>
          </a:p>
        </p:txBody>
      </p:sp>
      <p:sp>
        <p:nvSpPr>
          <p:cNvPr id="4" name="Заголовок 1"/>
          <p:cNvSpPr txBox="1">
            <a:spLocks/>
          </p:cNvSpPr>
          <p:nvPr/>
        </p:nvSpPr>
        <p:spPr>
          <a:xfrm>
            <a:off x="539552" y="436510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t>По переменной </a:t>
            </a:r>
            <a:r>
              <a:rPr lang="en-US" sz="2000" dirty="0" smtClean="0"/>
              <a:t>n</a:t>
            </a:r>
            <a:r>
              <a:rPr lang="ru-RU" sz="2000" dirty="0" smtClean="0"/>
              <a:t>: 60-36=24, т.е. цикл выполняется 8 раз (8 раз выполнили +3)</a:t>
            </a:r>
          </a:p>
          <a:p>
            <a:r>
              <a:rPr lang="ru-RU" sz="2000" dirty="0" smtClean="0"/>
              <a:t>Следовательно </a:t>
            </a:r>
            <a:r>
              <a:rPr lang="en-US" sz="2000" dirty="0" smtClean="0"/>
              <a:t>S</a:t>
            </a:r>
            <a:r>
              <a:rPr lang="ru-RU" sz="2000" dirty="0" smtClean="0"/>
              <a:t>*2</a:t>
            </a:r>
            <a:r>
              <a:rPr lang="ru-RU" sz="2000" baseline="30000" dirty="0" smtClean="0"/>
              <a:t>8</a:t>
            </a:r>
            <a:r>
              <a:rPr lang="en-US" sz="2000" dirty="0" smtClean="0"/>
              <a:t>&gt;=</a:t>
            </a:r>
            <a:r>
              <a:rPr lang="ru-RU" sz="2000" dirty="0" smtClean="0"/>
              <a:t>2020</a:t>
            </a:r>
            <a:endParaRPr lang="en-US" sz="2000" dirty="0" smtClean="0"/>
          </a:p>
          <a:p>
            <a:r>
              <a:rPr lang="en-US" sz="2000" dirty="0" smtClean="0"/>
              <a:t>S&gt;=</a:t>
            </a:r>
            <a:r>
              <a:rPr lang="ru-RU" sz="2000" dirty="0"/>
              <a:t>8</a:t>
            </a:r>
            <a:endParaRPr lang="en-US" sz="2000" dirty="0" smtClean="0"/>
          </a:p>
          <a:p>
            <a:r>
              <a:rPr lang="ru-RU" sz="2000" dirty="0" smtClean="0"/>
              <a:t>Итог: </a:t>
            </a:r>
            <a:r>
              <a:rPr lang="ru-RU" sz="2000" b="1" u="sng" dirty="0"/>
              <a:t>8</a:t>
            </a:r>
            <a:endParaRPr lang="ru-RU" sz="2000" b="1" u="sng" dirty="0" smtClean="0"/>
          </a:p>
          <a:p>
            <a:endParaRPr lang="en-US" sz="2000" b="1" u="sng" dirty="0" smtClean="0"/>
          </a:p>
          <a:p>
            <a:endParaRPr lang="ru-RU" sz="2000" i="1" dirty="0">
              <a:solidFill>
                <a:srgbClr val="00B050"/>
              </a:solidFill>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516537539"/>
              </p:ext>
            </p:extLst>
          </p:nvPr>
        </p:nvGraphicFramePr>
        <p:xfrm>
          <a:off x="1403648" y="1412776"/>
          <a:ext cx="6071870" cy="2072005"/>
        </p:xfrm>
        <a:graphic>
          <a:graphicData uri="http://schemas.openxmlformats.org/drawingml/2006/table">
            <a:tbl>
              <a:tblPr firstRow="1" firstCol="1" lastRow="1" lastCol="1" bandRow="1" bandCol="1"/>
              <a:tblGrid>
                <a:gridCol w="3046730"/>
                <a:gridCol w="3025140"/>
              </a:tblGrid>
              <a:tr h="243205">
                <a:tc>
                  <a:txBody>
                    <a:bodyPr/>
                    <a:lstStyle/>
                    <a:p>
                      <a:pPr marL="62230">
                        <a:spcBef>
                          <a:spcPts val="140"/>
                        </a:spcBef>
                        <a:spcAft>
                          <a:spcPts val="0"/>
                        </a:spcAft>
                      </a:pPr>
                      <a:r>
                        <a:rPr lang="ru-RU" sz="1400" b="1">
                          <a:effectLst/>
                          <a:latin typeface="Times New Roman"/>
                          <a:ea typeface="Courier New"/>
                          <a:cs typeface="Courier New"/>
                        </a:rPr>
                        <a:t>Паскаль</a:t>
                      </a:r>
                      <a:endParaRPr lang="ru-RU" sz="1100">
                        <a:effectLst/>
                        <a:latin typeface="Courier New"/>
                        <a:ea typeface="Courier New"/>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marL="61595">
                        <a:spcBef>
                          <a:spcPts val="140"/>
                        </a:spcBef>
                        <a:spcAft>
                          <a:spcPts val="0"/>
                        </a:spcAft>
                      </a:pPr>
                      <a:r>
                        <a:rPr lang="ru-RU" sz="1400" b="1">
                          <a:effectLst/>
                          <a:latin typeface="Times New Roman"/>
                          <a:ea typeface="Courier New"/>
                          <a:cs typeface="Courier New"/>
                        </a:rPr>
                        <a:t>Python</a:t>
                      </a:r>
                      <a:endParaRPr lang="ru-RU" sz="1100">
                        <a:effectLst/>
                        <a:latin typeface="Courier New"/>
                        <a:ea typeface="Courier New"/>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r>
              <a:tr h="1764030">
                <a:tc>
                  <a:txBody>
                    <a:bodyPr/>
                    <a:lstStyle/>
                    <a:p>
                      <a:pPr marL="62230" marR="1315720">
                        <a:spcBef>
                          <a:spcPts val="175"/>
                        </a:spcBef>
                        <a:spcAft>
                          <a:spcPts val="0"/>
                        </a:spcAft>
                      </a:pPr>
                      <a:r>
                        <a:rPr lang="en-US" sz="1200">
                          <a:effectLst/>
                          <a:latin typeface="Courier New"/>
                          <a:ea typeface="Courier New"/>
                        </a:rPr>
                        <a:t>var s, n: integer; begin</a:t>
                      </a:r>
                      <a:endParaRPr lang="ru-RU" sz="1100">
                        <a:effectLst/>
                        <a:latin typeface="Courier New"/>
                        <a:ea typeface="Courier New"/>
                      </a:endParaRPr>
                    </a:p>
                    <a:p>
                      <a:pPr marL="245110" marR="1864360">
                        <a:spcBef>
                          <a:spcPts val="5"/>
                        </a:spcBef>
                        <a:spcAft>
                          <a:spcPts val="0"/>
                        </a:spcAft>
                      </a:pPr>
                      <a:r>
                        <a:rPr lang="en-US" sz="1200">
                          <a:effectLst/>
                          <a:latin typeface="Courier New"/>
                          <a:ea typeface="Courier New"/>
                        </a:rPr>
                        <a:t>readln(s); n := 36;</a:t>
                      </a:r>
                      <a:endParaRPr lang="ru-RU" sz="1100">
                        <a:effectLst/>
                        <a:latin typeface="Courier New"/>
                        <a:ea typeface="Courier New"/>
                      </a:endParaRPr>
                    </a:p>
                    <a:p>
                      <a:pPr marL="427990" marR="675640" indent="-182880">
                        <a:spcBef>
                          <a:spcPts val="5"/>
                        </a:spcBef>
                        <a:spcAft>
                          <a:spcPts val="0"/>
                        </a:spcAft>
                      </a:pPr>
                      <a:r>
                        <a:rPr lang="en-US" sz="1200">
                          <a:effectLst/>
                          <a:latin typeface="Courier New"/>
                          <a:ea typeface="Courier New"/>
                        </a:rPr>
                        <a:t>while s &lt; 2020 do begin s := s * 2;</a:t>
                      </a:r>
                      <a:endParaRPr lang="ru-RU" sz="1100">
                        <a:effectLst/>
                        <a:latin typeface="Courier New"/>
                        <a:ea typeface="Courier New"/>
                      </a:endParaRPr>
                    </a:p>
                    <a:p>
                      <a:pPr marL="245110" marR="1681480" indent="182880">
                        <a:spcAft>
                          <a:spcPts val="0"/>
                        </a:spcAft>
                      </a:pPr>
                      <a:r>
                        <a:rPr lang="en-US" sz="1200">
                          <a:effectLst/>
                          <a:latin typeface="Courier New"/>
                          <a:ea typeface="Courier New"/>
                        </a:rPr>
                        <a:t>n := n + 3 end; writeln(n)</a:t>
                      </a:r>
                      <a:endParaRPr lang="ru-RU" sz="1100">
                        <a:effectLst/>
                        <a:latin typeface="Courier New"/>
                        <a:ea typeface="Courier New"/>
                      </a:endParaRPr>
                    </a:p>
                    <a:p>
                      <a:pPr marL="62230">
                        <a:spcAft>
                          <a:spcPts val="0"/>
                        </a:spcAft>
                      </a:pPr>
                      <a:r>
                        <a:rPr lang="ru-RU" sz="1200">
                          <a:effectLst/>
                          <a:latin typeface="Courier New"/>
                          <a:ea typeface="Courier New"/>
                        </a:rPr>
                        <a:t>end.</a:t>
                      </a:r>
                      <a:endParaRPr lang="ru-RU" sz="1100">
                        <a:effectLst/>
                        <a:latin typeface="Courier New"/>
                        <a:ea typeface="Courier New"/>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marL="61595" marR="1477645">
                        <a:spcBef>
                          <a:spcPts val="175"/>
                        </a:spcBef>
                        <a:spcAft>
                          <a:spcPts val="0"/>
                        </a:spcAft>
                      </a:pPr>
                      <a:r>
                        <a:rPr lang="en-US" sz="1200" dirty="0">
                          <a:effectLst/>
                          <a:latin typeface="Courier New"/>
                          <a:ea typeface="Courier New"/>
                        </a:rPr>
                        <a:t>s = </a:t>
                      </a:r>
                      <a:r>
                        <a:rPr lang="en-US" sz="1200" dirty="0" err="1">
                          <a:effectLst/>
                          <a:latin typeface="Courier New"/>
                          <a:ea typeface="Courier New"/>
                        </a:rPr>
                        <a:t>int</a:t>
                      </a:r>
                      <a:r>
                        <a:rPr lang="en-US" sz="1200" dirty="0">
                          <a:effectLst/>
                          <a:latin typeface="Courier New"/>
                          <a:ea typeface="Courier New"/>
                        </a:rPr>
                        <a:t>(input()) n = 36</a:t>
                      </a:r>
                      <a:endParaRPr lang="ru-RU" sz="1100" dirty="0">
                        <a:effectLst/>
                        <a:latin typeface="Courier New"/>
                        <a:ea typeface="Courier New"/>
                      </a:endParaRPr>
                    </a:p>
                    <a:p>
                      <a:pPr marL="244475" marR="1569085" indent="-182880">
                        <a:spcBef>
                          <a:spcPts val="5"/>
                        </a:spcBef>
                        <a:spcAft>
                          <a:spcPts val="0"/>
                        </a:spcAft>
                      </a:pPr>
                      <a:r>
                        <a:rPr lang="en-US" sz="1200" dirty="0">
                          <a:effectLst/>
                          <a:latin typeface="Courier New"/>
                          <a:ea typeface="Courier New"/>
                        </a:rPr>
                        <a:t>while s &lt; 2020: s = s * 2</a:t>
                      </a:r>
                      <a:endParaRPr lang="ru-RU" sz="1100" dirty="0">
                        <a:effectLst/>
                        <a:latin typeface="Courier New"/>
                        <a:ea typeface="Courier New"/>
                      </a:endParaRPr>
                    </a:p>
                    <a:p>
                      <a:pPr marL="61595" marR="1934845" indent="182880">
                        <a:spcBef>
                          <a:spcPts val="5"/>
                        </a:spcBef>
                        <a:spcAft>
                          <a:spcPts val="0"/>
                        </a:spcAft>
                      </a:pPr>
                      <a:r>
                        <a:rPr lang="ru-RU" sz="1200" dirty="0">
                          <a:effectLst/>
                          <a:latin typeface="Courier New"/>
                          <a:ea typeface="Courier New"/>
                        </a:rPr>
                        <a:t>n = n + 3 </a:t>
                      </a:r>
                      <a:r>
                        <a:rPr lang="ru-RU" sz="1200" dirty="0" err="1">
                          <a:effectLst/>
                          <a:latin typeface="Courier New"/>
                          <a:ea typeface="Courier New"/>
                        </a:rPr>
                        <a:t>print</a:t>
                      </a:r>
                      <a:r>
                        <a:rPr lang="ru-RU" sz="1200" dirty="0">
                          <a:effectLst/>
                          <a:latin typeface="Courier New"/>
                          <a:ea typeface="Courier New"/>
                        </a:rPr>
                        <a:t>(n)</a:t>
                      </a:r>
                      <a:endParaRPr lang="ru-RU" sz="1100" dirty="0">
                        <a:effectLst/>
                        <a:latin typeface="Courier New"/>
                        <a:ea typeface="Courier New"/>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919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Autofit/>
          </a:bodyPr>
          <a:lstStyle/>
          <a:p>
            <a:r>
              <a:rPr lang="ru-RU" sz="1800" dirty="0"/>
              <a:t/>
            </a:r>
            <a:br>
              <a:rPr lang="ru-RU" sz="1800" dirty="0"/>
            </a:br>
            <a:r>
              <a:rPr lang="ru-RU" sz="1800" dirty="0"/>
              <a:t/>
            </a:r>
            <a:br>
              <a:rPr lang="ru-RU" sz="1800" dirty="0"/>
            </a:br>
            <a:r>
              <a:rPr lang="ru-RU" sz="1800" dirty="0"/>
              <a:t>7</a:t>
            </a:r>
            <a:r>
              <a:rPr lang="ru-RU" sz="1800" dirty="0" smtClean="0"/>
              <a:t>. </a:t>
            </a:r>
            <a:r>
              <a:rPr lang="ru-RU" sz="1800" dirty="0"/>
              <a:t>Для   хранения    в    информационной    системе    документы    сканируются с разрешением 300 </a:t>
            </a:r>
            <a:r>
              <a:rPr lang="ru-RU" sz="1800" dirty="0" err="1"/>
              <a:t>dpi</a:t>
            </a:r>
            <a:r>
              <a:rPr lang="ru-RU" sz="1800" dirty="0"/>
              <a:t> и цветовой системой, содержащей 2</a:t>
            </a:r>
            <a:r>
              <a:rPr lang="ru-RU" sz="1800" baseline="30000" dirty="0"/>
              <a:t>16</a:t>
            </a:r>
            <a:r>
              <a:rPr lang="ru-RU" sz="1800" dirty="0"/>
              <a:t> = 65 536 цветов. Методы сжатия изображений не используются. Средний размер отсканированного документа составляет 9 Мбайт. В целях экономии было решено перейти на разрешение 200 </a:t>
            </a:r>
            <a:r>
              <a:rPr lang="ru-RU" sz="1800" dirty="0" err="1"/>
              <a:t>dpi</a:t>
            </a:r>
            <a:r>
              <a:rPr lang="ru-RU" sz="1800" dirty="0"/>
              <a:t> и цветовую систему,  содержащую 256 цветов. Сколько Мбайт будет составлять средний размер документа, отсканированного с изменёнными параметрами?</a:t>
            </a:r>
          </a:p>
        </p:txBody>
      </p:sp>
      <p:sp>
        <p:nvSpPr>
          <p:cNvPr id="3" name="Объект 2"/>
          <p:cNvSpPr>
            <a:spLocks noGrp="1"/>
          </p:cNvSpPr>
          <p:nvPr>
            <p:ph idx="1"/>
          </p:nvPr>
        </p:nvSpPr>
        <p:spPr>
          <a:xfrm>
            <a:off x="457200" y="2924944"/>
            <a:ext cx="8229600" cy="3201219"/>
          </a:xfrm>
        </p:spPr>
        <p:txBody>
          <a:bodyPr>
            <a:normAutofit fontScale="85000" lnSpcReduction="20000"/>
          </a:bodyPr>
          <a:lstStyle/>
          <a:p>
            <a:r>
              <a:rPr lang="ru-RU" sz="2400" i="1" dirty="0" smtClean="0"/>
              <a:t>Справка: </a:t>
            </a:r>
            <a:r>
              <a:rPr lang="en-US" sz="2400" i="1" dirty="0" err="1" smtClean="0"/>
              <a:t>ppi</a:t>
            </a:r>
            <a:r>
              <a:rPr lang="en-US" sz="2400" i="1" dirty="0" smtClean="0"/>
              <a:t> – </a:t>
            </a:r>
            <a:r>
              <a:rPr lang="ru-RU" sz="2400" i="1" dirty="0" smtClean="0"/>
              <a:t>пиксели на дюйм в изображении на экране, а </a:t>
            </a:r>
            <a:r>
              <a:rPr lang="en-US" sz="2400" i="1" dirty="0" smtClean="0"/>
              <a:t>dpi</a:t>
            </a:r>
            <a:r>
              <a:rPr lang="ru-RU" sz="2400" i="1" dirty="0" smtClean="0"/>
              <a:t>- точки на дюйм в печатном изображении (1 дюйм – 2,54 см)</a:t>
            </a:r>
          </a:p>
          <a:p>
            <a:r>
              <a:rPr lang="ru-RU" sz="2400" dirty="0" smtClean="0"/>
              <a:t>По условию сначала в 1 дюйме было 300х300 точек, а стало 200х200 точек</a:t>
            </a:r>
          </a:p>
          <a:p>
            <a:r>
              <a:rPr lang="ru-RU" sz="2400" dirty="0" smtClean="0"/>
              <a:t>Если бы </a:t>
            </a:r>
            <a:r>
              <a:rPr lang="en-US" sz="2400" dirty="0" smtClean="0"/>
              <a:t>dpi</a:t>
            </a:r>
            <a:r>
              <a:rPr lang="ru-RU" sz="2400" dirty="0" smtClean="0"/>
              <a:t> не изменилось, то размер изображения уменьшился бы только из-за глубины цвета (было 16 бит, стало 8 бит – 256=2</a:t>
            </a:r>
            <a:r>
              <a:rPr lang="ru-RU" sz="2400" baseline="30000" dirty="0" smtClean="0"/>
              <a:t>8</a:t>
            </a:r>
            <a:r>
              <a:rPr lang="ru-RU" sz="2400" dirty="0" smtClean="0"/>
              <a:t>) в 2 раза, т.е. был бы 9</a:t>
            </a:r>
            <a:r>
              <a:rPr lang="en-US" sz="2400" dirty="0" smtClean="0"/>
              <a:t>/2</a:t>
            </a:r>
            <a:endParaRPr lang="ru-RU" sz="2400" dirty="0" smtClean="0"/>
          </a:p>
          <a:p>
            <a:r>
              <a:rPr lang="ru-RU" sz="2400" dirty="0" smtClean="0"/>
              <a:t>Во сколько раз изменилось количество точек в дюйме (300*300)</a:t>
            </a:r>
            <a:r>
              <a:rPr lang="en-US" sz="2400" dirty="0" smtClean="0"/>
              <a:t>/(200*200)=9/</a:t>
            </a:r>
            <a:r>
              <a:rPr lang="ru-RU" sz="2400" dirty="0" smtClean="0"/>
              <a:t>4</a:t>
            </a:r>
          </a:p>
          <a:p>
            <a:r>
              <a:rPr lang="ru-RU" sz="2400" dirty="0" smtClean="0"/>
              <a:t>Получается 9</a:t>
            </a:r>
            <a:r>
              <a:rPr lang="en-US" sz="2400" dirty="0" smtClean="0"/>
              <a:t>/2 </a:t>
            </a:r>
            <a:r>
              <a:rPr lang="ru-RU" sz="2400" dirty="0" smtClean="0"/>
              <a:t>надо разделить еще на 9</a:t>
            </a:r>
            <a:r>
              <a:rPr lang="en-US" sz="2400" dirty="0" smtClean="0"/>
              <a:t>/</a:t>
            </a:r>
            <a:r>
              <a:rPr lang="ru-RU" sz="2400" dirty="0" smtClean="0"/>
              <a:t>4, что дает ответ 2</a:t>
            </a:r>
          </a:p>
          <a:p>
            <a:pPr marL="0" indent="0">
              <a:buNone/>
            </a:pPr>
            <a:r>
              <a:rPr lang="ru-RU" sz="2400" dirty="0" smtClean="0"/>
              <a:t>Итог: </a:t>
            </a:r>
            <a:r>
              <a:rPr lang="ru-RU" sz="2400" b="1" u="sng" dirty="0" smtClean="0"/>
              <a:t>2</a:t>
            </a:r>
          </a:p>
        </p:txBody>
      </p:sp>
    </p:spTree>
    <p:extLst>
      <p:ext uri="{BB962C8B-B14F-4D97-AF65-F5344CB8AC3E}">
        <p14:creationId xmlns:p14="http://schemas.microsoft.com/office/powerpoint/2010/main" val="135799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 </a:t>
            </a:r>
            <a:r>
              <a:rPr lang="ru-RU" sz="1800" dirty="0"/>
              <a:t/>
            </a:r>
            <a:br>
              <a:rPr lang="ru-RU" sz="1800" dirty="0"/>
            </a:br>
            <a:r>
              <a:rPr lang="ru-RU" sz="1800" dirty="0"/>
              <a:t/>
            </a:r>
            <a:br>
              <a:rPr lang="ru-RU" sz="1800" dirty="0"/>
            </a:br>
            <a:r>
              <a:rPr lang="ru-RU" sz="1800" dirty="0"/>
              <a:t>8</a:t>
            </a:r>
            <a:r>
              <a:rPr lang="ru-RU" sz="1800" dirty="0" smtClean="0"/>
              <a:t>. </a:t>
            </a:r>
            <a:r>
              <a:rPr lang="ru-RU" sz="1800" dirty="0"/>
              <a:t>Тимофей составляет 5-буквенные коды из букв Т, И, М, О, Ф, Е, Й. Буква Й может использоваться в коде не более одного раза, при этом она не может стоять на первом месте, на последнем месте и рядом с буквой И. Все остальные буквы могут встречаться произвольное количество раз или не встречаться совсем. Сколько различных кодов может составить Тимофей?</a:t>
            </a:r>
          </a:p>
        </p:txBody>
      </p:sp>
      <p:sp>
        <p:nvSpPr>
          <p:cNvPr id="3" name="Объект 2"/>
          <p:cNvSpPr>
            <a:spLocks noGrp="1"/>
          </p:cNvSpPr>
          <p:nvPr>
            <p:ph idx="1"/>
          </p:nvPr>
        </p:nvSpPr>
        <p:spPr>
          <a:xfrm>
            <a:off x="457200" y="1916832"/>
            <a:ext cx="4042792" cy="4209331"/>
          </a:xfrm>
        </p:spPr>
        <p:txBody>
          <a:bodyPr>
            <a:normAutofit/>
          </a:bodyPr>
          <a:lstStyle/>
          <a:p>
            <a:pPr marL="0" lvl="0" indent="0">
              <a:buNone/>
            </a:pPr>
            <a:endParaRPr lang="ru-RU" i="1" dirty="0"/>
          </a:p>
          <a:p>
            <a:pPr marL="0" indent="0">
              <a:buNone/>
            </a:pPr>
            <a:endParaRPr lang="ru-RU" dirty="0"/>
          </a:p>
        </p:txBody>
      </p:sp>
      <p:sp>
        <p:nvSpPr>
          <p:cNvPr id="4" name="Объект 2"/>
          <p:cNvSpPr txBox="1">
            <a:spLocks/>
          </p:cNvSpPr>
          <p:nvPr/>
        </p:nvSpPr>
        <p:spPr>
          <a:xfrm>
            <a:off x="4644008" y="1916832"/>
            <a:ext cx="4042792" cy="41659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ru-RU" sz="2400" dirty="0" smtClean="0"/>
              <a:t/>
            </a:r>
            <a:br>
              <a:rPr lang="ru-RU" sz="2400" dirty="0" smtClean="0"/>
            </a:br>
            <a:endParaRPr lang="ru-RU" sz="2400" b="1" u="sng" dirty="0"/>
          </a:p>
          <a:p>
            <a:pPr marL="0" indent="0">
              <a:buNone/>
            </a:pPr>
            <a:endParaRPr lang="ru-RU" sz="2400" dirty="0" smtClean="0"/>
          </a:p>
          <a:p>
            <a:pPr marL="0" indent="0">
              <a:buFont typeface="Arial" panose="020B0604020202020204" pitchFamily="34" charset="0"/>
              <a:buNone/>
            </a:pPr>
            <a:endParaRPr lang="ru-RU" dirty="0"/>
          </a:p>
        </p:txBody>
      </p:sp>
      <p:sp>
        <p:nvSpPr>
          <p:cNvPr id="6" name="Объект 2"/>
          <p:cNvSpPr txBox="1">
            <a:spLocks/>
          </p:cNvSpPr>
          <p:nvPr/>
        </p:nvSpPr>
        <p:spPr>
          <a:xfrm>
            <a:off x="609600" y="2069232"/>
            <a:ext cx="4042792" cy="420933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ru-RU" sz="2400" dirty="0"/>
              <a:t>Е</a:t>
            </a:r>
            <a:r>
              <a:rPr lang="ru-RU" sz="2400" dirty="0" smtClean="0"/>
              <a:t>сли слово состоит из </a:t>
            </a:r>
            <a:r>
              <a:rPr lang="en-US" sz="2400" i="1" dirty="0" smtClean="0"/>
              <a:t>L</a:t>
            </a:r>
            <a:r>
              <a:rPr lang="ru-RU" sz="2400" dirty="0" smtClean="0"/>
              <a:t> букв, причем есть </a:t>
            </a:r>
            <a:r>
              <a:rPr lang="en-US" sz="2400" i="1" dirty="0" smtClean="0"/>
              <a:t>n</a:t>
            </a:r>
            <a:r>
              <a:rPr lang="en-US" sz="2400" baseline="-25000" dirty="0" smtClean="0"/>
              <a:t>1</a:t>
            </a:r>
            <a:r>
              <a:rPr lang="ru-RU" sz="2400" dirty="0" smtClean="0"/>
              <a:t> вариантов выбора первой буквы, </a:t>
            </a:r>
            <a:r>
              <a:rPr lang="en-US" sz="2400" i="1" dirty="0" smtClean="0"/>
              <a:t>n</a:t>
            </a:r>
            <a:r>
              <a:rPr lang="en-US" sz="2400" baseline="-25000" dirty="0" smtClean="0"/>
              <a:t>2</a:t>
            </a:r>
            <a:r>
              <a:rPr lang="ru-RU" sz="2400" dirty="0" smtClean="0"/>
              <a:t> вариантов выбора второй буквы и т.д., то число возможных слов вычисляется как произведение </a:t>
            </a:r>
          </a:p>
          <a:p>
            <a:pPr marL="0" indent="0">
              <a:buFont typeface="Arial" panose="020B0604020202020204" pitchFamily="34" charset="0"/>
              <a:buNone/>
            </a:pPr>
            <a:r>
              <a:rPr lang="ru-RU" sz="2400" i="1" dirty="0" smtClean="0"/>
              <a:t>	</a:t>
            </a:r>
            <a:r>
              <a:rPr lang="en-US" sz="2400" i="1" dirty="0" smtClean="0"/>
              <a:t>N = n</a:t>
            </a:r>
            <a:r>
              <a:rPr lang="en-US" sz="2400" baseline="-25000" dirty="0" smtClean="0"/>
              <a:t>1</a:t>
            </a:r>
            <a:r>
              <a:rPr lang="en-US" sz="2400" i="1" dirty="0" smtClean="0"/>
              <a:t> · n</a:t>
            </a:r>
            <a:r>
              <a:rPr lang="en-US" sz="2400" baseline="-25000" dirty="0" smtClean="0"/>
              <a:t>2</a:t>
            </a:r>
            <a:r>
              <a:rPr lang="en-US" sz="2400" i="1" dirty="0" smtClean="0"/>
              <a:t> ·  … · </a:t>
            </a:r>
            <a:r>
              <a:rPr lang="en-US" sz="2400" i="1" dirty="0" err="1" smtClean="0"/>
              <a:t>n</a:t>
            </a:r>
            <a:r>
              <a:rPr lang="en-US" sz="2400" i="1" baseline="-25000" dirty="0" err="1" smtClean="0"/>
              <a:t>L</a:t>
            </a:r>
            <a:endParaRPr lang="ru-RU" sz="2400" dirty="0" smtClean="0"/>
          </a:p>
          <a:p>
            <a:pPr marL="0" indent="0">
              <a:buFont typeface="Arial" panose="020B0604020202020204" pitchFamily="34" charset="0"/>
              <a:buNone/>
            </a:pPr>
            <a:r>
              <a:rPr lang="ru-RU" sz="2400" dirty="0" smtClean="0"/>
              <a:t>Но также в этом задании надо учесть, что Й может быть в слове 1 раз, а может ни одного, следовательно нужны 2 разных случая</a:t>
            </a:r>
            <a:endParaRPr lang="ru-RU" sz="2400" dirty="0"/>
          </a:p>
        </p:txBody>
      </p:sp>
      <p:sp>
        <p:nvSpPr>
          <p:cNvPr id="9" name="Объект 2"/>
          <p:cNvSpPr txBox="1">
            <a:spLocks/>
          </p:cNvSpPr>
          <p:nvPr/>
        </p:nvSpPr>
        <p:spPr>
          <a:xfrm>
            <a:off x="4796408" y="1772816"/>
            <a:ext cx="4042792" cy="50851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arenR"/>
            </a:pPr>
            <a:r>
              <a:rPr lang="ru-RU" sz="2400" dirty="0" smtClean="0"/>
              <a:t>Й есть в слове</a:t>
            </a:r>
          </a:p>
          <a:p>
            <a:pPr marL="0" indent="0">
              <a:buNone/>
            </a:pPr>
            <a:r>
              <a:rPr lang="ru-RU" sz="2400" u="sng" dirty="0"/>
              <a:t>5</a:t>
            </a:r>
            <a:r>
              <a:rPr lang="ru-RU" sz="2400" dirty="0" smtClean="0"/>
              <a:t>   </a:t>
            </a:r>
            <a:r>
              <a:rPr lang="ru-RU" sz="2400" u="sng" dirty="0"/>
              <a:t>Й</a:t>
            </a:r>
            <a:r>
              <a:rPr lang="ru-RU" sz="2400" dirty="0" smtClean="0"/>
              <a:t>   </a:t>
            </a:r>
            <a:r>
              <a:rPr lang="ru-RU" sz="2400" u="sng" dirty="0"/>
              <a:t>5</a:t>
            </a:r>
            <a:r>
              <a:rPr lang="ru-RU" sz="2400" dirty="0" smtClean="0"/>
              <a:t>   </a:t>
            </a:r>
            <a:r>
              <a:rPr lang="ru-RU" sz="2400" u="sng" dirty="0" smtClean="0"/>
              <a:t>6</a:t>
            </a:r>
            <a:r>
              <a:rPr lang="ru-RU" sz="2400" dirty="0" smtClean="0"/>
              <a:t>  </a:t>
            </a:r>
            <a:r>
              <a:rPr lang="ru-RU" sz="2400" u="sng" dirty="0" smtClean="0"/>
              <a:t>6</a:t>
            </a:r>
            <a:r>
              <a:rPr lang="ru-RU" sz="2400" dirty="0" smtClean="0"/>
              <a:t>  </a:t>
            </a:r>
            <a:endParaRPr lang="ru-RU" sz="2400" u="sng" dirty="0" smtClean="0"/>
          </a:p>
          <a:p>
            <a:pPr marL="0" indent="0">
              <a:buNone/>
            </a:pPr>
            <a:r>
              <a:rPr lang="ru-RU" sz="2400" u="sng" dirty="0" smtClean="0"/>
              <a:t>6</a:t>
            </a:r>
            <a:r>
              <a:rPr lang="ru-RU" sz="2400" dirty="0" smtClean="0"/>
              <a:t>   </a:t>
            </a:r>
            <a:r>
              <a:rPr lang="ru-RU" sz="2400" u="sng" dirty="0" smtClean="0"/>
              <a:t>5</a:t>
            </a:r>
            <a:r>
              <a:rPr lang="ru-RU" sz="2400" dirty="0" smtClean="0"/>
              <a:t>   </a:t>
            </a:r>
            <a:r>
              <a:rPr lang="ru-RU" sz="2400" u="sng" dirty="0" smtClean="0"/>
              <a:t>Й</a:t>
            </a:r>
            <a:r>
              <a:rPr lang="ru-RU" sz="2400" dirty="0" smtClean="0"/>
              <a:t>   </a:t>
            </a:r>
            <a:r>
              <a:rPr lang="ru-RU" sz="2400" u="sng" dirty="0" smtClean="0"/>
              <a:t>5</a:t>
            </a:r>
            <a:r>
              <a:rPr lang="ru-RU" sz="2400" dirty="0" smtClean="0"/>
              <a:t>  </a:t>
            </a:r>
            <a:r>
              <a:rPr lang="ru-RU" sz="2400" u="sng" dirty="0"/>
              <a:t>6</a:t>
            </a:r>
            <a:r>
              <a:rPr lang="ru-RU" sz="2400" dirty="0"/>
              <a:t>  </a:t>
            </a:r>
            <a:endParaRPr lang="ru-RU" sz="2400" u="sng" dirty="0"/>
          </a:p>
          <a:p>
            <a:pPr marL="0" indent="0">
              <a:buNone/>
            </a:pPr>
            <a:r>
              <a:rPr lang="ru-RU" sz="2400" u="sng" dirty="0" smtClean="0"/>
              <a:t>6</a:t>
            </a:r>
            <a:r>
              <a:rPr lang="ru-RU" sz="2400" dirty="0" smtClean="0"/>
              <a:t>   </a:t>
            </a:r>
            <a:r>
              <a:rPr lang="ru-RU" sz="2400" u="sng" dirty="0" smtClean="0"/>
              <a:t>6</a:t>
            </a:r>
            <a:r>
              <a:rPr lang="ru-RU" sz="2400" dirty="0" smtClean="0"/>
              <a:t>   </a:t>
            </a:r>
            <a:r>
              <a:rPr lang="ru-RU" sz="2400" u="sng" dirty="0"/>
              <a:t>5</a:t>
            </a:r>
            <a:r>
              <a:rPr lang="ru-RU" sz="2400" dirty="0"/>
              <a:t>   </a:t>
            </a:r>
            <a:r>
              <a:rPr lang="ru-RU" sz="2400" u="sng" dirty="0" smtClean="0"/>
              <a:t>Й</a:t>
            </a:r>
            <a:r>
              <a:rPr lang="ru-RU" sz="2400" dirty="0" smtClean="0"/>
              <a:t>  </a:t>
            </a:r>
            <a:r>
              <a:rPr lang="ru-RU" sz="2400" u="sng" dirty="0" smtClean="0"/>
              <a:t>5</a:t>
            </a:r>
            <a:r>
              <a:rPr lang="ru-RU" sz="2400" dirty="0" smtClean="0"/>
              <a:t>  </a:t>
            </a:r>
            <a:endParaRPr lang="ru-RU" sz="2400" u="sng" dirty="0"/>
          </a:p>
          <a:p>
            <a:pPr marL="0" indent="0">
              <a:buFont typeface="Arial" panose="020B0604020202020204" pitchFamily="34" charset="0"/>
              <a:buNone/>
            </a:pPr>
            <a:r>
              <a:rPr lang="ru-RU" sz="2400" dirty="0" smtClean="0"/>
              <a:t>5*5*6*6 = 900</a:t>
            </a:r>
          </a:p>
          <a:p>
            <a:pPr marL="0" indent="0">
              <a:buFont typeface="Arial" panose="020B0604020202020204" pitchFamily="34" charset="0"/>
              <a:buNone/>
            </a:pPr>
            <a:r>
              <a:rPr lang="ru-RU" sz="2400" dirty="0" smtClean="0"/>
              <a:t>900 * 3 = 2700</a:t>
            </a:r>
          </a:p>
          <a:p>
            <a:pPr marL="0" indent="0">
              <a:buNone/>
            </a:pPr>
            <a:r>
              <a:rPr lang="ru-RU" sz="2400" dirty="0" smtClean="0"/>
              <a:t>2) Й нет </a:t>
            </a:r>
            <a:r>
              <a:rPr lang="ru-RU" sz="2400" dirty="0"/>
              <a:t>в слове</a:t>
            </a:r>
          </a:p>
          <a:p>
            <a:pPr marL="0" indent="0">
              <a:buNone/>
            </a:pPr>
            <a:r>
              <a:rPr lang="ru-RU" sz="2400" u="sng" dirty="0" smtClean="0"/>
              <a:t>6</a:t>
            </a:r>
            <a:r>
              <a:rPr lang="ru-RU" sz="2400" dirty="0" smtClean="0"/>
              <a:t>   </a:t>
            </a:r>
            <a:r>
              <a:rPr lang="ru-RU" sz="2400" u="sng" dirty="0" smtClean="0"/>
              <a:t>6</a:t>
            </a:r>
            <a:r>
              <a:rPr lang="ru-RU" sz="2400" dirty="0" smtClean="0"/>
              <a:t>   </a:t>
            </a:r>
            <a:r>
              <a:rPr lang="ru-RU" sz="2400" u="sng" dirty="0" smtClean="0"/>
              <a:t>6</a:t>
            </a:r>
            <a:r>
              <a:rPr lang="ru-RU" sz="2400" dirty="0" smtClean="0"/>
              <a:t>   </a:t>
            </a:r>
            <a:r>
              <a:rPr lang="ru-RU" sz="2400" u="sng" dirty="0"/>
              <a:t>6</a:t>
            </a:r>
            <a:r>
              <a:rPr lang="ru-RU" sz="2400" dirty="0"/>
              <a:t>  </a:t>
            </a:r>
            <a:r>
              <a:rPr lang="ru-RU" sz="2400" u="sng" dirty="0"/>
              <a:t>6</a:t>
            </a:r>
            <a:r>
              <a:rPr lang="ru-RU" dirty="0"/>
              <a:t>  </a:t>
            </a:r>
            <a:endParaRPr lang="ru-RU" u="sng" dirty="0"/>
          </a:p>
          <a:p>
            <a:pPr marL="0" indent="0">
              <a:buNone/>
            </a:pPr>
            <a:r>
              <a:rPr lang="ru-RU" sz="2400" dirty="0" smtClean="0"/>
              <a:t>6*6*6*6*6 </a:t>
            </a:r>
            <a:r>
              <a:rPr lang="ru-RU" sz="2400" dirty="0"/>
              <a:t>= </a:t>
            </a:r>
            <a:r>
              <a:rPr lang="ru-RU" sz="2400" dirty="0" smtClean="0"/>
              <a:t>7776</a:t>
            </a:r>
          </a:p>
          <a:p>
            <a:pPr marL="0" indent="0">
              <a:buNone/>
            </a:pPr>
            <a:r>
              <a:rPr lang="ru-RU" sz="2400" dirty="0" smtClean="0"/>
              <a:t>7776+2700=10476</a:t>
            </a:r>
          </a:p>
          <a:p>
            <a:pPr marL="0" indent="0">
              <a:buNone/>
            </a:pPr>
            <a:r>
              <a:rPr lang="ru-RU" sz="2400" dirty="0" smtClean="0"/>
              <a:t>Итог: </a:t>
            </a:r>
            <a:r>
              <a:rPr lang="ru-RU" sz="2400" b="1" u="sng" dirty="0" smtClean="0"/>
              <a:t>10476</a:t>
            </a:r>
            <a:endParaRPr lang="ru-RU" sz="2400" b="1" u="sng" dirty="0"/>
          </a:p>
          <a:p>
            <a:pPr marL="0" indent="0">
              <a:buFont typeface="Arial" panose="020B0604020202020204" pitchFamily="34" charset="0"/>
              <a:buNone/>
            </a:pPr>
            <a:endParaRPr lang="ru-RU" dirty="0"/>
          </a:p>
        </p:txBody>
      </p:sp>
    </p:spTree>
    <p:extLst>
      <p:ext uri="{BB962C8B-B14F-4D97-AF65-F5344CB8AC3E}">
        <p14:creationId xmlns:p14="http://schemas.microsoft.com/office/powerpoint/2010/main" val="93065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wipe(down)">
                                      <p:cBhvr>
                                        <p:cTn id="27" dur="500"/>
                                        <p:tgtEl>
                                          <p:spTgt spid="9">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wipe(down)">
                                      <p:cBhvr>
                                        <p:cTn id="30" dur="500"/>
                                        <p:tgtEl>
                                          <p:spTgt spid="9">
                                            <p:txEl>
                                              <p:pRg st="7" end="7"/>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9">
                                            <p:txEl>
                                              <p:pRg st="8" end="8"/>
                                            </p:txEl>
                                          </p:spTgt>
                                        </p:tgtEl>
                                        <p:attrNameLst>
                                          <p:attrName>style.visibility</p:attrName>
                                        </p:attrNameLst>
                                      </p:cBhvr>
                                      <p:to>
                                        <p:strVal val="visible"/>
                                      </p:to>
                                    </p:set>
                                    <p:animEffect transition="in" filter="wipe(down)">
                                      <p:cBhvr>
                                        <p:cTn id="33" dur="500"/>
                                        <p:tgtEl>
                                          <p:spTgt spid="9">
                                            <p:txEl>
                                              <p:pRg st="8" end="8"/>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9">
                                            <p:txEl>
                                              <p:pRg st="9" end="9"/>
                                            </p:txEl>
                                          </p:spTgt>
                                        </p:tgtEl>
                                        <p:attrNameLst>
                                          <p:attrName>style.visibility</p:attrName>
                                        </p:attrNameLst>
                                      </p:cBhvr>
                                      <p:to>
                                        <p:strVal val="visible"/>
                                      </p:to>
                                    </p:set>
                                    <p:animEffect transition="in" filter="wipe(down)">
                                      <p:cBhvr>
                                        <p:cTn id="36" dur="500"/>
                                        <p:tgtEl>
                                          <p:spTgt spid="9">
                                            <p:txEl>
                                              <p:pRg st="9" end="9"/>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9">
                                            <p:txEl>
                                              <p:pRg st="10" end="10"/>
                                            </p:txEl>
                                          </p:spTgt>
                                        </p:tgtEl>
                                        <p:attrNameLst>
                                          <p:attrName>style.visibility</p:attrName>
                                        </p:attrNameLst>
                                      </p:cBhvr>
                                      <p:to>
                                        <p:strVal val="visible"/>
                                      </p:to>
                                    </p:set>
                                    <p:animEffect transition="in" filter="wipe(down)">
                                      <p:cBhvr>
                                        <p:cTn id="39"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P spid="9"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2637</TotalTime>
  <Words>1236</Words>
  <Application>Microsoft Office PowerPoint</Application>
  <PresentationFormat>Экран (4:3)</PresentationFormat>
  <Paragraphs>383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Тренировочная работа №2 2020-2021  </vt:lpstr>
      <vt:lpstr>3.  1. На рисунке схема дорог изображена в виде графа, в таблице звёздочками обозначено наличие дороги между населёнными пунктами. Так как таблицу и схему рисовали независимо друг от друга, нумерация населённых пунктов в таблице никак не связана с буквенными обозначениями на графе. Выпишите последовательно, без пробелов и знаков препинания указанные на графе буквенные обозначения пунктов от П1 до П7: сначала букву, соответствующую П1, затем букву, соответствующую П2, и т. д.   </vt:lpstr>
      <vt:lpstr>2. Логическая функция F задаётся выражением: (w \/ ¬x) /\ (w ≡ ¬y) /\ (w → z) или (w \/ ¬x) /\ (w ≡ ¬y) /\ (¬ w \/ z )  Дан частично заполненный фрагмент, содержащий неповторяющиеся строки таблицы истинности функции F. Определите, какому столбцу таблицы истинности соответствует каждая из переменных w, x, y, z. </vt:lpstr>
      <vt:lpstr>3. Даны фрагменты двух таблиц из базы данных. Каждая строка таблицы  2 содержит информацию о ребёнке и об одном из его родителей. Информация представлена значением поля ID в соответствующей строке таблицы 1. На основании имеющихся данных определите количество людей, у которых  в момент достижения 50 полных лет было не меньше двух внуков и внучек.</vt:lpstr>
      <vt:lpstr>    4 Для передачи сообщений, составленных из заглавных букв русского алфавита, используется неравномерный двоичный код, в котором никакое кодовое слово не является началом другого кодового слова. Это условие обеспечивает возможность однозначной расшифровки закодированных сообщений. Известны кодовые слова, назначенные для некоторых букв: Б – 01, В – 001, Е – 0001, Ш – 111. Какое наименьшее количество двоичных знаков может содержать сообщение, кодирующее слово КУКУШКА?</vt:lpstr>
      <vt:lpstr>5 5. Алгоритм получает на вход натуральное число N &gt; 1 и строит по нему новое число R следующим образом:  1 Строится двоичная запись числа N. 2 В конец записи (справа) дописывается вторая справа цифра двоичной записи. 3 В конец записи (справа) дописывается вторая слева цифра двоичной записи. 4 Результат переводится в десятичную систему. Пример. Дано число N = 13. Алгоритм работает следующим образом: 1 Двоичная запись числа N: 1101. 2 Вторая справа цифра 0, новая запись 11010. 3 Вторая слева цифра 1, новая запись 110101. 4 Результат работы алгоритма R = 53. При каком наименьшем числе N в результате работы алгоритма получится R &gt; 150? В ответе запишите это число в десятичной системе счисления.  </vt:lpstr>
      <vt:lpstr>  6.Определите, при каком наименьшем введённом значении переменной s программа выведет число 60. Для Вашего удобства программа представлена на четырёх языках программирования. </vt:lpstr>
      <vt:lpstr>  7. Для   хранения    в    информационной    системе    документы    сканируются с разрешением 300 dpi и цветовой системой, содержащей 216 = 65 536 цветов. Методы сжатия изображений не используются. Средний размер отсканированного документа составляет 9 Мбайт. В целях экономии было решено перейти на разрешение 200 dpi и цветовую систему,  содержащую 256 цветов. Сколько Мбайт будет составлять средний размер документа, отсканированного с изменёнными параметрами?</vt:lpstr>
      <vt:lpstr>   8. Тимофей составляет 5-буквенные коды из букв Т, И, М, О, Ф, Е, Й. Буква Й может использоваться в коде не более одного раза, при этом она не может стоять на первом месте, на последнем месте и рядом с буквой И. Все остальные буквы могут встречаться произвольное количество раз или не встречаться совсем. Сколько различных кодов может составить Тимофей?</vt:lpstr>
      <vt:lpstr>  9. Электронная таблица содержит результаты ежечасного измерения температуры воздуха на протяжении трёх месяцев. Определите, сколько раз за время наблюдений температура в 8:00 была выше среднесуточной температуры того же дня.</vt:lpstr>
      <vt:lpstr>  10. Определите, сколько раз в тексте произведения А.С. Пушкина «Капитанская дочка» встречается имя Емельян в любом падеже. </vt:lpstr>
      <vt:lpstr>    11. При регистрации на сервере каждый пользователь получает уникальный персональный код, состоящий из двух частей. Первая часть кода содержит  12 символов, каждый из которых может быть одной из 26 заглавных латинских букв. Вторая часть кода содержит 5 символов, каждый из которых может быть одной из 9 цифр (цифра 0 не используется). При этом в базе данных сервера формируется запись, содержащая этот код и дополнительную информацию о пользователе. Для представления кода используют посимвольное кодирование, все символы в пределах одной части кода кодируют одинаковым минимально возможным для этой части количеством битов, а для кода в целом выделяется минимально возможное целое количество байтов. Для хранения данных о 30 пользователях потребовалось 2100 байт. Сколько байтов выделено для хранения дополнительной информации об одном пользователе? В ответе запишите только целое число – количество байтов.</vt:lpstr>
      <vt:lpstr>12. Известно, что исходная строка содержала более 100 единиц и не содержала других цифр. Укажите минимально возможную длину исходной строки, при которой в результате работы этой программы получится строка, содержащая минимально возможное количество единиц. </vt:lpstr>
      <vt:lpstr>  13. На рисунке представлена схема дорог, связывающих пункты А, Б, В, Г, Д, Е, Ж, И, К, Л, М, Н,  П, Р, С.  По каждой дороге можно передвигаться только     в направлении, указанном стрелкой. Сколько существует различных путей  из пункта А в пункт С, проходящих через пункт К?</vt:lpstr>
      <vt:lpstr>Перерисуем граф с учетом проезда через К</vt:lpstr>
      <vt:lpstr>  14. Значение выражения 3435  – 79 + 48 записали в системе счисления с основанием 7. Сколько цифр 6 содержится в этой записи? </vt:lpstr>
      <vt:lpstr>Презентация PowerPoint</vt:lpstr>
      <vt:lpstr>   16. Обозначим через a mod b остаток от деления натурального числа a на натуральное число b. Алгоритм вычисления значения функции F(n), где n – целое неотрицательное число, задан следующими соотношениями: F(0) = 0; F(n) = n + F(n – 3), если n &gt; 0 и при этом n mod 3 = 0; F(n) = n + F(n – (n mod 3)), если n mod 3 &gt; 0. Чему равно значение функции F(22)?  </vt:lpstr>
      <vt:lpstr>     17. Назовём натуральное число подходящим, если ровно два из его делителей входят в список (11, 13, 17, 19). Определите количество подходящих чисел, принадлежащих отрезку [11 000; 22 000], а также наименьшее из таких чисел. В ответе запишите два целых числа: сначала количество, затем наименьшее число.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Тренировочная работа №4 по ИНФОРМАТИКЕ 11 класс 4 марта 2020 года Вариант ИН1910402</dc:title>
  <dc:creator>galina</dc:creator>
  <cp:lastModifiedBy>galina</cp:lastModifiedBy>
  <cp:revision>173</cp:revision>
  <dcterms:created xsi:type="dcterms:W3CDTF">2020-04-10T12:42:41Z</dcterms:created>
  <dcterms:modified xsi:type="dcterms:W3CDTF">2020-12-21T11:42:59Z</dcterms:modified>
</cp:coreProperties>
</file>