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750EF23-6CA6-462C-81B3-7AAAAC5009B1}" type="datetimeFigureOut">
              <a:rPr lang="ru-RU" smtClean="0"/>
              <a:t>11.11.2020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1652882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50EF23-6CA6-462C-81B3-7AAAAC5009B1}" type="datetimeFigureOut">
              <a:rPr lang="ru-RU" smtClean="0"/>
              <a:t>11.11.2020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2071912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50EF23-6CA6-462C-81B3-7AAAAC5009B1}" type="datetimeFigureOut">
              <a:rPr lang="ru-RU" smtClean="0"/>
              <a:t>11.11.2020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79216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50EF23-6CA6-462C-81B3-7AAAAC5009B1}" type="datetimeFigureOut">
              <a:rPr lang="ru-RU" smtClean="0"/>
              <a:t>11.11.2020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382039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750EF23-6CA6-462C-81B3-7AAAAC5009B1}" type="datetimeFigureOut">
              <a:rPr lang="ru-RU" smtClean="0"/>
              <a:t>11.11.2020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178159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750EF23-6CA6-462C-81B3-7AAAAC5009B1}" type="datetimeFigureOut">
              <a:rPr lang="ru-RU" smtClean="0"/>
              <a:t>11.11.2020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299801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750EF23-6CA6-462C-81B3-7AAAAC5009B1}" type="datetimeFigureOut">
              <a:rPr lang="ru-RU" smtClean="0"/>
              <a:t>11.11.2020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174381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750EF23-6CA6-462C-81B3-7AAAAC5009B1}" type="datetimeFigureOut">
              <a:rPr lang="ru-RU" smtClean="0"/>
              <a:t>11.11.2020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318794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750EF23-6CA6-462C-81B3-7AAAAC5009B1}" type="datetimeFigureOut">
              <a:rPr lang="ru-RU" smtClean="0"/>
              <a:t>11.11.2020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356084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50EF23-6CA6-462C-81B3-7AAAAC5009B1}" type="datetimeFigureOut">
              <a:rPr lang="ru-RU" smtClean="0"/>
              <a:t>11.11.2020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217596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50EF23-6CA6-462C-81B3-7AAAAC5009B1}" type="datetimeFigureOut">
              <a:rPr lang="ru-RU" smtClean="0"/>
              <a:t>11.11.2020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BCEA6D-8383-42D8-8289-638738CA5630}" type="slidenum">
              <a:rPr lang="ru-RU" smtClean="0"/>
              <a:t>‹#›</a:t>
            </a:fld>
            <a:endParaRPr lang="ru-RU"/>
          </a:p>
        </p:txBody>
      </p:sp>
    </p:spTree>
    <p:extLst>
      <p:ext uri="{BB962C8B-B14F-4D97-AF65-F5344CB8AC3E}">
        <p14:creationId xmlns:p14="http://schemas.microsoft.com/office/powerpoint/2010/main" val="404344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0EF23-6CA6-462C-81B3-7AAAAC5009B1}" type="datetimeFigureOut">
              <a:rPr lang="ru-RU" smtClean="0"/>
              <a:t>11.11.2020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CEA6D-8383-42D8-8289-638738CA5630}" type="slidenum">
              <a:rPr lang="ru-RU" smtClean="0"/>
              <a:t>‹#›</a:t>
            </a:fld>
            <a:endParaRPr lang="ru-RU"/>
          </a:p>
        </p:txBody>
      </p:sp>
    </p:spTree>
    <p:extLst>
      <p:ext uri="{BB962C8B-B14F-4D97-AF65-F5344CB8AC3E}">
        <p14:creationId xmlns:p14="http://schemas.microsoft.com/office/powerpoint/2010/main" val="422340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Демонстрационный вариант</a:t>
            </a:r>
            <a:br>
              <a:rPr lang="ru-RU" dirty="0"/>
            </a:br>
            <a:r>
              <a:rPr lang="ru-RU" dirty="0"/>
              <a:t>диагностической работы по информатике и ИКТ</a:t>
            </a:r>
            <a:br>
              <a:rPr lang="ru-RU" dirty="0"/>
            </a:br>
            <a:r>
              <a:rPr lang="ru-RU" dirty="0"/>
              <a:t>для 11-х инженерных, медицинских и академических классов</a:t>
            </a: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823116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Autofit/>
          </a:bodyPr>
          <a:lstStyle/>
          <a:p>
            <a:r>
              <a:rPr lang="ru-RU" sz="2400" dirty="0"/>
              <a:t/>
            </a:r>
            <a:br>
              <a:rPr lang="ru-RU" sz="2400" dirty="0"/>
            </a:br>
            <a:r>
              <a:rPr lang="ru-RU" sz="2000" dirty="0" smtClean="0"/>
              <a:t>9. </a:t>
            </a:r>
            <a:r>
              <a:rPr lang="ru-RU" sz="2000" dirty="0" smtClean="0">
                <a:effectLst/>
              </a:rPr>
              <a:t>Для презентации требуется таблица со структурой, приведённой на рисунке. </a:t>
            </a:r>
            <a:r>
              <a:rPr lang="ru-RU" sz="2000" dirty="0"/>
              <a:t>Известно, что данную таблицу получили из исходной, используя </a:t>
            </a:r>
            <a:r>
              <a:rPr lang="ru-RU" sz="2000" b="1" i="1" dirty="0" smtClean="0"/>
              <a:t>только </a:t>
            </a:r>
            <a:r>
              <a:rPr lang="ru-RU" sz="2000" dirty="0" smtClean="0"/>
              <a:t>операцию </a:t>
            </a:r>
            <a:r>
              <a:rPr lang="ru-RU" sz="2000" dirty="0"/>
              <a:t>объединения </a:t>
            </a:r>
            <a:r>
              <a:rPr lang="ru-RU" sz="2000" dirty="0" smtClean="0"/>
              <a:t>ячеек. Определите </a:t>
            </a:r>
            <a:r>
              <a:rPr lang="ru-RU" sz="2000" dirty="0"/>
              <a:t>количество строк и столбцов исходной таблицы.</a:t>
            </a:r>
            <a:br>
              <a:rPr lang="ru-RU" sz="2000" dirty="0"/>
            </a:br>
            <a:r>
              <a:rPr lang="ru-RU" sz="2000" i="1" dirty="0" smtClean="0"/>
              <a:t>В </a:t>
            </a:r>
            <a:r>
              <a:rPr lang="ru-RU" sz="2000" i="1" dirty="0"/>
              <a:t>ответе укажите сначала количество строк, затем количество столбцов, слитно, без </a:t>
            </a:r>
            <a:r>
              <a:rPr lang="ru-RU" sz="2000" i="1" dirty="0" smtClean="0"/>
              <a:t>пробелов. Например</a:t>
            </a:r>
            <a:r>
              <a:rPr lang="ru-RU" sz="2000" i="1" dirty="0"/>
              <a:t>, если исходная таблица состояла из 3 строк и 4 столбцов, то в ответе следует записать число 34.</a:t>
            </a:r>
            <a:r>
              <a:rPr lang="ru-RU" sz="2000" dirty="0"/>
              <a:t/>
            </a:r>
            <a:br>
              <a:rPr lang="ru-RU" sz="2000" dirty="0"/>
            </a:br>
            <a:endParaRPr lang="ru-RU" sz="20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035931737"/>
              </p:ext>
            </p:extLst>
          </p:nvPr>
        </p:nvGraphicFramePr>
        <p:xfrm>
          <a:off x="611560" y="3140968"/>
          <a:ext cx="4320478" cy="1296144"/>
        </p:xfrm>
        <a:graphic>
          <a:graphicData uri="http://schemas.openxmlformats.org/drawingml/2006/table">
            <a:tbl>
              <a:tblPr firstRow="1" firstCol="1" lastRow="1" lastCol="1" bandRow="1" bandCol="1"/>
              <a:tblGrid>
                <a:gridCol w="719641"/>
                <a:gridCol w="720299"/>
                <a:gridCol w="720299"/>
                <a:gridCol w="720299"/>
                <a:gridCol w="720299"/>
                <a:gridCol w="719641"/>
              </a:tblGrid>
              <a:tr h="259922">
                <a:tc rowSpan="3">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922">
                <a:tc vMerge="1">
                  <a:txBody>
                    <a:bodyPr/>
                    <a:lstStyle/>
                    <a:p>
                      <a:endParaRPr lang="ru-RU"/>
                    </a:p>
                  </a:txBody>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59922">
                <a:tc vMerge="1">
                  <a:txBody>
                    <a:bodyPr/>
                    <a:lstStyle/>
                    <a:p>
                      <a:endParaRPr lang="ru-RU"/>
                    </a:p>
                  </a:txBody>
                  <a:tcPr/>
                </a:tc>
                <a:tc rowSpan="2">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gridSpan="2">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3">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456">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59922">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ru-RU" sz="700" dirty="0">
                          <a:effectLst/>
                          <a:latin typeface="Times New Roman"/>
                          <a:ea typeface="Times New Roman"/>
                        </a:rPr>
                        <a:t> </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vMerge="1">
                  <a:txBody>
                    <a:bodyPr/>
                    <a:lstStyle/>
                    <a:p>
                      <a:endParaRPr lang="ru-RU"/>
                    </a:p>
                  </a:txBody>
                  <a:tcPr/>
                </a:tc>
              </a:tr>
            </a:tbl>
          </a:graphicData>
        </a:graphic>
      </p:graphicFrame>
      <p:sp>
        <p:nvSpPr>
          <p:cNvPr id="6" name="Прямоугольник 5"/>
          <p:cNvSpPr/>
          <p:nvPr/>
        </p:nvSpPr>
        <p:spPr>
          <a:xfrm>
            <a:off x="5796136" y="3789040"/>
            <a:ext cx="1387303" cy="461665"/>
          </a:xfrm>
          <a:prstGeom prst="rect">
            <a:avLst/>
          </a:prstGeom>
        </p:spPr>
        <p:txBody>
          <a:bodyPr wrap="none">
            <a:spAutoFit/>
          </a:bodyPr>
          <a:lstStyle/>
          <a:p>
            <a:r>
              <a:rPr lang="ru-RU" sz="2400" dirty="0" smtClean="0"/>
              <a:t>Ответ: </a:t>
            </a:r>
            <a:r>
              <a:rPr lang="ru-RU" sz="2400" b="1" u="sng" dirty="0" smtClean="0"/>
              <a:t>56</a:t>
            </a:r>
            <a:endParaRPr lang="ru-RU" sz="2400" b="1" u="sng" dirty="0"/>
          </a:p>
        </p:txBody>
      </p:sp>
    </p:spTree>
    <p:extLst>
      <p:ext uri="{BB962C8B-B14F-4D97-AF65-F5344CB8AC3E}">
        <p14:creationId xmlns:p14="http://schemas.microsoft.com/office/powerpoint/2010/main" val="165646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143000"/>
          </a:xfrm>
        </p:spPr>
        <p:txBody>
          <a:bodyPr>
            <a:noAutofit/>
          </a:bodyPr>
          <a:lstStyle/>
          <a:p>
            <a:r>
              <a:rPr lang="ru-RU" sz="2000" dirty="0" smtClean="0"/>
              <a:t>10. </a:t>
            </a:r>
            <a:r>
              <a:rPr lang="ru-RU" sz="1900" dirty="0" smtClean="0"/>
              <a:t>Ниже </a:t>
            </a:r>
            <a:r>
              <a:rPr lang="ru-RU" sz="1900" dirty="0"/>
              <a:t>приведён фрагмент базы данных, описывающей расписание занятий в подготовительной группе некоторого детского сада, проводимых воспитателями.</a:t>
            </a:r>
            <a:br>
              <a:rPr lang="ru-RU" sz="1900" dirty="0"/>
            </a:br>
            <a:r>
              <a:rPr lang="ru-RU" sz="1900" dirty="0" smtClean="0">
                <a:effectLst/>
              </a:rPr>
              <a:t>В таблице «Воспитатели» находятся данные о воспитателе и его специализации. В таблице «Расписание» находятся данные о номере кабинета,</a:t>
            </a:r>
            <a:r>
              <a:rPr lang="ru-RU" sz="1900" dirty="0"/>
              <a:t> </a:t>
            </a:r>
            <a:r>
              <a:rPr lang="ru-RU" sz="1900" dirty="0" smtClean="0">
                <a:effectLst/>
              </a:rPr>
              <a:t>в</a:t>
            </a:r>
            <a:r>
              <a:rPr lang="ru-RU" sz="1900" dirty="0"/>
              <a:t> </a:t>
            </a:r>
            <a:r>
              <a:rPr lang="ru-RU" sz="1900" dirty="0" smtClean="0">
                <a:effectLst/>
              </a:rPr>
              <a:t>котором</a:t>
            </a:r>
            <a:r>
              <a:rPr lang="ru-RU" sz="1900" dirty="0"/>
              <a:t> </a:t>
            </a:r>
            <a:r>
              <a:rPr lang="ru-RU" sz="1900" dirty="0" smtClean="0">
                <a:effectLst/>
              </a:rPr>
              <a:t>данный</a:t>
            </a:r>
            <a:r>
              <a:rPr lang="ru-RU" sz="1900" dirty="0"/>
              <a:t> </a:t>
            </a:r>
            <a:r>
              <a:rPr lang="ru-RU" sz="1900" dirty="0" smtClean="0">
                <a:effectLst/>
              </a:rPr>
              <a:t>воспитатель</a:t>
            </a:r>
            <a:r>
              <a:rPr lang="ru-RU" sz="1900" dirty="0"/>
              <a:t> </a:t>
            </a:r>
            <a:r>
              <a:rPr lang="ru-RU" sz="1900" dirty="0" smtClean="0">
                <a:effectLst/>
              </a:rPr>
              <a:t>проводит</a:t>
            </a:r>
            <a:r>
              <a:rPr lang="ru-RU" sz="1900" dirty="0"/>
              <a:t> </a:t>
            </a:r>
            <a:r>
              <a:rPr lang="ru-RU" sz="1900" dirty="0" smtClean="0">
                <a:effectLst/>
              </a:rPr>
              <a:t>занятия</a:t>
            </a:r>
            <a:r>
              <a:rPr lang="ru-RU" sz="1900" dirty="0"/>
              <a:t> </a:t>
            </a:r>
            <a:r>
              <a:rPr lang="ru-RU" sz="1900" dirty="0" smtClean="0">
                <a:effectLst/>
              </a:rPr>
              <a:t>в</a:t>
            </a:r>
            <a:r>
              <a:rPr lang="ru-RU" sz="1900" dirty="0"/>
              <a:t> </a:t>
            </a:r>
            <a:r>
              <a:rPr lang="ru-RU" sz="1900" dirty="0" smtClean="0">
                <a:effectLst/>
              </a:rPr>
              <a:t>определённое время. </a:t>
            </a:r>
            <a:r>
              <a:rPr lang="ru-RU" sz="1900" dirty="0"/>
              <a:t>Определите на основании этого фрагмента, сколько раз в неделю Тихорецкий И.Д. занимается с детьми по утрам.</a:t>
            </a:r>
            <a:r>
              <a:rPr lang="ru-RU" sz="1900" dirty="0" smtClean="0">
                <a:effectLst/>
              </a:rPr>
              <a:t/>
            </a:r>
            <a:br>
              <a:rPr lang="ru-RU" sz="1900" dirty="0" smtClean="0">
                <a:effectLst/>
              </a:rPr>
            </a:br>
            <a:r>
              <a:rPr lang="ru-RU" sz="2000" dirty="0" smtClean="0"/>
              <a:t>Воспитатели               Расписание</a:t>
            </a: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47250860"/>
              </p:ext>
            </p:extLst>
          </p:nvPr>
        </p:nvGraphicFramePr>
        <p:xfrm>
          <a:off x="323528" y="2708920"/>
          <a:ext cx="4159250" cy="944245"/>
        </p:xfrm>
        <a:graphic>
          <a:graphicData uri="http://schemas.openxmlformats.org/drawingml/2006/table">
            <a:tbl>
              <a:tblPr firstRow="1" firstCol="1" lastRow="1" lastCol="1" bandRow="1" bandCol="1"/>
              <a:tblGrid>
                <a:gridCol w="509905"/>
                <a:gridCol w="2186940"/>
                <a:gridCol w="1462405"/>
              </a:tblGrid>
              <a:tr h="191135">
                <a:tc>
                  <a:txBody>
                    <a:bodyPr/>
                    <a:lstStyle/>
                    <a:p>
                      <a:pPr marL="127000" marR="124460" algn="ctr">
                        <a:spcBef>
                          <a:spcPts val="180"/>
                        </a:spcBef>
                        <a:spcAft>
                          <a:spcPts val="0"/>
                        </a:spcAft>
                      </a:pPr>
                      <a:r>
                        <a:rPr lang="ru-RU" sz="1000" b="1">
                          <a:effectLst/>
                          <a:latin typeface="Courier New"/>
                          <a:ea typeface="Times New Roman"/>
                          <a:cs typeface="Times New Roman"/>
                        </a:rPr>
                        <a:t>ID</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0">
                        <a:spcBef>
                          <a:spcPts val="180"/>
                        </a:spcBef>
                        <a:spcAft>
                          <a:spcPts val="0"/>
                        </a:spcAft>
                      </a:pPr>
                      <a:r>
                        <a:rPr lang="ru-RU" sz="1000" b="1">
                          <a:effectLst/>
                          <a:latin typeface="Courier New"/>
                          <a:ea typeface="Times New Roman"/>
                          <a:cs typeface="Times New Roman"/>
                        </a:rPr>
                        <a:t>Фамилия И.О.</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0" marR="219710" algn="ctr">
                        <a:spcBef>
                          <a:spcPts val="180"/>
                        </a:spcBef>
                        <a:spcAft>
                          <a:spcPts val="0"/>
                        </a:spcAft>
                      </a:pPr>
                      <a:r>
                        <a:rPr lang="ru-RU" sz="1000" b="1">
                          <a:effectLst/>
                          <a:latin typeface="Courier New"/>
                          <a:ea typeface="Times New Roman"/>
                          <a:cs typeface="Times New Roman"/>
                        </a:rPr>
                        <a:t>Специализация</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960">
                <a:tc>
                  <a:txBody>
                    <a:bodyPr/>
                    <a:lstStyle/>
                    <a:p>
                      <a:pPr marL="127635" marR="124460" algn="ctr">
                        <a:spcBef>
                          <a:spcPts val="175"/>
                        </a:spcBef>
                        <a:spcAft>
                          <a:spcPts val="0"/>
                        </a:spcAft>
                      </a:pPr>
                      <a:r>
                        <a:rPr lang="ru-RU" sz="1000">
                          <a:effectLst/>
                          <a:latin typeface="Courier New"/>
                          <a:ea typeface="Times New Roman"/>
                          <a:cs typeface="Times New Roman"/>
                        </a:rPr>
                        <a:t>T01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175"/>
                        </a:spcBef>
                        <a:spcAft>
                          <a:spcPts val="0"/>
                        </a:spcAft>
                      </a:pPr>
                      <a:r>
                        <a:rPr lang="ru-RU" sz="1000">
                          <a:effectLst/>
                          <a:latin typeface="Courier New"/>
                          <a:ea typeface="Times New Roman"/>
                          <a:cs typeface="Times New Roman"/>
                        </a:rPr>
                        <a:t>Василенко О.В.</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0" marR="219710" algn="ctr">
                        <a:spcBef>
                          <a:spcPts val="175"/>
                        </a:spcBef>
                        <a:spcAft>
                          <a:spcPts val="0"/>
                        </a:spcAft>
                      </a:pPr>
                      <a:r>
                        <a:rPr lang="ru-RU" sz="1000">
                          <a:effectLst/>
                          <a:latin typeface="Courier New"/>
                          <a:ea typeface="Times New Roman"/>
                          <a:cs typeface="Times New Roman"/>
                        </a:rPr>
                        <a:t>Логопедия</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27635" marR="124460" algn="ctr">
                        <a:spcBef>
                          <a:spcPts val="180"/>
                        </a:spcBef>
                        <a:spcAft>
                          <a:spcPts val="0"/>
                        </a:spcAft>
                      </a:pPr>
                      <a:r>
                        <a:rPr lang="ru-RU" sz="1000">
                          <a:effectLst/>
                          <a:latin typeface="Courier New"/>
                          <a:ea typeface="Times New Roman"/>
                          <a:cs typeface="Times New Roman"/>
                        </a:rPr>
                        <a:t>T02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180"/>
                        </a:spcBef>
                        <a:spcAft>
                          <a:spcPts val="0"/>
                        </a:spcAft>
                      </a:pPr>
                      <a:r>
                        <a:rPr lang="ru-RU" sz="1000">
                          <a:effectLst/>
                          <a:latin typeface="Courier New"/>
                          <a:ea typeface="Times New Roman"/>
                          <a:cs typeface="Times New Roman"/>
                        </a:rPr>
                        <a:t>Тихорецкий И.Д.</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0" marR="219710" algn="ctr">
                        <a:spcBef>
                          <a:spcPts val="180"/>
                        </a:spcBef>
                        <a:spcAft>
                          <a:spcPts val="0"/>
                        </a:spcAft>
                      </a:pPr>
                      <a:r>
                        <a:rPr lang="ru-RU" sz="1000">
                          <a:effectLst/>
                          <a:latin typeface="Courier New"/>
                          <a:ea typeface="Times New Roman"/>
                          <a:cs typeface="Times New Roman"/>
                        </a:rPr>
                        <a:t>Чтение</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960">
                <a:tc>
                  <a:txBody>
                    <a:bodyPr/>
                    <a:lstStyle/>
                    <a:p>
                      <a:pPr marL="127635" marR="124460" algn="ctr">
                        <a:spcBef>
                          <a:spcPts val="180"/>
                        </a:spcBef>
                        <a:spcAft>
                          <a:spcPts val="0"/>
                        </a:spcAft>
                      </a:pPr>
                      <a:r>
                        <a:rPr lang="ru-RU" sz="1000">
                          <a:effectLst/>
                          <a:latin typeface="Courier New"/>
                          <a:ea typeface="Times New Roman"/>
                          <a:cs typeface="Times New Roman"/>
                        </a:rPr>
                        <a:t>T03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180"/>
                        </a:spcBef>
                        <a:spcAft>
                          <a:spcPts val="0"/>
                        </a:spcAft>
                      </a:pPr>
                      <a:r>
                        <a:rPr lang="ru-RU" sz="1000">
                          <a:effectLst/>
                          <a:latin typeface="Courier New"/>
                          <a:ea typeface="Times New Roman"/>
                          <a:cs typeface="Times New Roman"/>
                        </a:rPr>
                        <a:t>Воеводина И.А.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0" marR="219710" algn="ctr">
                        <a:spcBef>
                          <a:spcPts val="180"/>
                        </a:spcBef>
                        <a:spcAft>
                          <a:spcPts val="0"/>
                        </a:spcAft>
                      </a:pPr>
                      <a:r>
                        <a:rPr lang="ru-RU" sz="1000">
                          <a:effectLst/>
                          <a:latin typeface="Courier New"/>
                          <a:ea typeface="Times New Roman"/>
                          <a:cs typeface="Times New Roman"/>
                        </a:rPr>
                        <a:t>Музыка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27635" marR="124460" algn="ctr">
                        <a:spcBef>
                          <a:spcPts val="185"/>
                        </a:spcBef>
                        <a:spcAft>
                          <a:spcPts val="0"/>
                        </a:spcAft>
                      </a:pPr>
                      <a:r>
                        <a:rPr lang="ru-RU" sz="1000">
                          <a:effectLst/>
                          <a:latin typeface="Courier New"/>
                          <a:ea typeface="Times New Roman"/>
                          <a:cs typeface="Times New Roman"/>
                        </a:rPr>
                        <a:t>T04</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185"/>
                        </a:spcBef>
                        <a:spcAft>
                          <a:spcPts val="0"/>
                        </a:spcAft>
                      </a:pPr>
                      <a:r>
                        <a:rPr lang="ru-RU" sz="1000">
                          <a:effectLst/>
                          <a:latin typeface="Courier New"/>
                          <a:ea typeface="Times New Roman"/>
                          <a:cs typeface="Times New Roman"/>
                        </a:rPr>
                        <a:t>Зинченко Я.И.</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219710" algn="ctr">
                        <a:spcBef>
                          <a:spcPts val="185"/>
                        </a:spcBef>
                        <a:spcAft>
                          <a:spcPts val="0"/>
                        </a:spcAft>
                      </a:pPr>
                      <a:r>
                        <a:rPr lang="ru-RU" sz="1000" dirty="0">
                          <a:effectLst/>
                          <a:latin typeface="Courier New"/>
                          <a:ea typeface="Times New Roman"/>
                          <a:cs typeface="Times New Roman"/>
                        </a:rPr>
                        <a:t>Лепка</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4262951119"/>
              </p:ext>
            </p:extLst>
          </p:nvPr>
        </p:nvGraphicFramePr>
        <p:xfrm>
          <a:off x="4572000" y="2708920"/>
          <a:ext cx="4157980" cy="2261870"/>
        </p:xfrm>
        <a:graphic>
          <a:graphicData uri="http://schemas.openxmlformats.org/drawingml/2006/table">
            <a:tbl>
              <a:tblPr firstRow="1" firstCol="1" lastRow="1" lastCol="1" bandRow="1" bandCol="1"/>
              <a:tblGrid>
                <a:gridCol w="1360170"/>
                <a:gridCol w="1399540"/>
                <a:gridCol w="635000"/>
                <a:gridCol w="763270"/>
              </a:tblGrid>
              <a:tr h="189865">
                <a:tc>
                  <a:txBody>
                    <a:bodyPr/>
                    <a:lstStyle/>
                    <a:p>
                      <a:pPr marL="133350" marR="130175" algn="ctr">
                        <a:spcBef>
                          <a:spcPts val="180"/>
                        </a:spcBef>
                        <a:spcAft>
                          <a:spcPts val="0"/>
                        </a:spcAft>
                      </a:pPr>
                      <a:r>
                        <a:rPr lang="ru-RU" sz="1000" b="1" dirty="0">
                          <a:effectLst/>
                          <a:latin typeface="Courier New"/>
                          <a:ea typeface="Times New Roman"/>
                          <a:cs typeface="Times New Roman"/>
                        </a:rPr>
                        <a:t>ID воспитателя</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115">
                        <a:spcBef>
                          <a:spcPts val="180"/>
                        </a:spcBef>
                        <a:spcAft>
                          <a:spcPts val="0"/>
                        </a:spcAft>
                      </a:pPr>
                      <a:r>
                        <a:rPr lang="ru-RU" sz="1000" b="1">
                          <a:effectLst/>
                          <a:latin typeface="Courier New"/>
                          <a:ea typeface="Times New Roman"/>
                          <a:cs typeface="Times New Roman"/>
                        </a:rPr>
                        <a:t>День недели</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465" marR="34290" algn="ctr">
                        <a:spcBef>
                          <a:spcPts val="180"/>
                        </a:spcBef>
                        <a:spcAft>
                          <a:spcPts val="0"/>
                        </a:spcAft>
                      </a:pPr>
                      <a:r>
                        <a:rPr lang="ru-RU" sz="1000" b="1">
                          <a:effectLst/>
                          <a:latin typeface="Courier New"/>
                          <a:ea typeface="Times New Roman"/>
                          <a:cs typeface="Times New Roman"/>
                        </a:rPr>
                        <a:t>Кабинет</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89230" algn="r">
                        <a:spcBef>
                          <a:spcPts val="180"/>
                        </a:spcBef>
                        <a:spcAft>
                          <a:spcPts val="0"/>
                        </a:spcAft>
                      </a:pPr>
                      <a:r>
                        <a:rPr lang="ru-RU" sz="1000" b="1">
                          <a:effectLst/>
                          <a:latin typeface="Courier New"/>
                          <a:ea typeface="Times New Roman"/>
                          <a:cs typeface="Times New Roman"/>
                        </a:rPr>
                        <a:t>Время</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33350" marR="130175" algn="ctr">
                        <a:spcBef>
                          <a:spcPts val="165"/>
                        </a:spcBef>
                        <a:spcAft>
                          <a:spcPts val="0"/>
                        </a:spcAft>
                      </a:pPr>
                      <a:r>
                        <a:rPr lang="ru-RU" sz="1000">
                          <a:effectLst/>
                          <a:latin typeface="Courier New"/>
                          <a:ea typeface="Times New Roman"/>
                          <a:cs typeface="Times New Roman"/>
                        </a:rPr>
                        <a:t>Т01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65"/>
                        </a:spcBef>
                        <a:spcAft>
                          <a:spcPts val="0"/>
                        </a:spcAft>
                      </a:pPr>
                      <a:r>
                        <a:rPr lang="ru-RU" sz="1000">
                          <a:effectLst/>
                          <a:latin typeface="Courier New"/>
                          <a:ea typeface="Times New Roman"/>
                          <a:cs typeface="Times New Roman"/>
                        </a:rPr>
                        <a:t>Среда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65"/>
                        </a:spcBef>
                        <a:spcAft>
                          <a:spcPts val="0"/>
                        </a:spcAft>
                      </a:pPr>
                      <a:r>
                        <a:rPr lang="ru-RU" sz="1000">
                          <a:effectLst/>
                          <a:latin typeface="Courier New"/>
                          <a:ea typeface="Times New Roman"/>
                          <a:cs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65"/>
                        </a:spcBef>
                        <a:spcAft>
                          <a:spcPts val="0"/>
                        </a:spcAft>
                      </a:pPr>
                      <a:r>
                        <a:rPr lang="ru-RU" sz="1000">
                          <a:effectLst/>
                          <a:latin typeface="Courier New"/>
                          <a:ea typeface="Times New Roman"/>
                          <a:cs typeface="Times New Roman"/>
                        </a:rPr>
                        <a:t>Утро</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33350" marR="130175" algn="ctr">
                        <a:spcBef>
                          <a:spcPts val="165"/>
                        </a:spcBef>
                        <a:spcAft>
                          <a:spcPts val="0"/>
                        </a:spcAft>
                      </a:pPr>
                      <a:r>
                        <a:rPr lang="ru-RU" sz="1000">
                          <a:effectLst/>
                          <a:latin typeface="Courier New"/>
                          <a:ea typeface="Times New Roman"/>
                          <a:cs typeface="Times New Roman"/>
                        </a:rPr>
                        <a:t>Т02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65"/>
                        </a:spcBef>
                        <a:spcAft>
                          <a:spcPts val="0"/>
                        </a:spcAft>
                      </a:pPr>
                      <a:r>
                        <a:rPr lang="ru-RU" sz="1000">
                          <a:effectLst/>
                          <a:latin typeface="Courier New"/>
                          <a:ea typeface="Times New Roman"/>
                          <a:cs typeface="Times New Roman"/>
                        </a:rPr>
                        <a:t>Пятница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65"/>
                        </a:spcBef>
                        <a:spcAft>
                          <a:spcPts val="0"/>
                        </a:spcAft>
                      </a:pPr>
                      <a:r>
                        <a:rPr lang="ru-RU" sz="1000">
                          <a:effectLst/>
                          <a:latin typeface="Courier New"/>
                          <a:ea typeface="Times New Roman"/>
                          <a:cs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65"/>
                        </a:spcBef>
                        <a:spcAft>
                          <a:spcPts val="0"/>
                        </a:spcAft>
                      </a:pPr>
                      <a:r>
                        <a:rPr lang="ru-RU" sz="1000">
                          <a:effectLst/>
                          <a:latin typeface="Courier New"/>
                          <a:ea typeface="Times New Roman"/>
                          <a:cs typeface="Times New Roman"/>
                        </a:rPr>
                        <a:t>Утро</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960">
                <a:tc>
                  <a:txBody>
                    <a:bodyPr/>
                    <a:lstStyle/>
                    <a:p>
                      <a:pPr marL="133350" marR="130175" algn="ctr">
                        <a:spcBef>
                          <a:spcPts val="165"/>
                        </a:spcBef>
                        <a:spcAft>
                          <a:spcPts val="0"/>
                        </a:spcAft>
                      </a:pPr>
                      <a:r>
                        <a:rPr lang="ru-RU" sz="1000">
                          <a:effectLst/>
                          <a:latin typeface="Courier New"/>
                          <a:ea typeface="Times New Roman"/>
                          <a:cs typeface="Times New Roman"/>
                        </a:rPr>
                        <a:t>Т01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65"/>
                        </a:spcBef>
                        <a:spcAft>
                          <a:spcPts val="0"/>
                        </a:spcAft>
                      </a:pPr>
                      <a:r>
                        <a:rPr lang="ru-RU" sz="1000">
                          <a:effectLst/>
                          <a:latin typeface="Courier New"/>
                          <a:ea typeface="Times New Roman"/>
                          <a:cs typeface="Times New Roman"/>
                        </a:rPr>
                        <a:t>Понедельник</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65"/>
                        </a:spcBef>
                        <a:spcAft>
                          <a:spcPts val="0"/>
                        </a:spcAft>
                      </a:pPr>
                      <a:r>
                        <a:rPr lang="ru-RU" sz="1000">
                          <a:effectLst/>
                          <a:latin typeface="Courier New"/>
                          <a:ea typeface="Times New Roman"/>
                          <a:cs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65"/>
                        </a:spcBef>
                        <a:spcAft>
                          <a:spcPts val="0"/>
                        </a:spcAft>
                      </a:pPr>
                      <a:r>
                        <a:rPr lang="ru-RU" sz="1000">
                          <a:effectLst/>
                          <a:latin typeface="Courier New"/>
                          <a:ea typeface="Times New Roman"/>
                          <a:cs typeface="Times New Roman"/>
                        </a:rPr>
                        <a:t>День</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33350" marR="130175" algn="ctr">
                        <a:spcBef>
                          <a:spcPts val="175"/>
                        </a:spcBef>
                        <a:spcAft>
                          <a:spcPts val="0"/>
                        </a:spcAft>
                      </a:pPr>
                      <a:r>
                        <a:rPr lang="ru-RU" sz="1000">
                          <a:effectLst/>
                          <a:latin typeface="Courier New"/>
                          <a:ea typeface="Times New Roman"/>
                          <a:cs typeface="Times New Roman"/>
                        </a:rPr>
                        <a:t>Т04</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75"/>
                        </a:spcBef>
                        <a:spcAft>
                          <a:spcPts val="0"/>
                        </a:spcAft>
                      </a:pPr>
                      <a:r>
                        <a:rPr lang="ru-RU" sz="1000" dirty="0">
                          <a:effectLst/>
                          <a:latin typeface="Courier New"/>
                          <a:ea typeface="Times New Roman"/>
                          <a:cs typeface="Times New Roman"/>
                        </a:rPr>
                        <a:t>Вторник</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75"/>
                        </a:spcBef>
                        <a:spcAft>
                          <a:spcPts val="0"/>
                        </a:spcAft>
                      </a:pPr>
                      <a:r>
                        <a:rPr lang="ru-RU" sz="1000">
                          <a:effectLst/>
                          <a:latin typeface="Courier New"/>
                          <a:ea typeface="Times New Roman"/>
                          <a:cs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75"/>
                        </a:spcBef>
                        <a:spcAft>
                          <a:spcPts val="0"/>
                        </a:spcAft>
                      </a:pPr>
                      <a:r>
                        <a:rPr lang="ru-RU" sz="1000">
                          <a:effectLst/>
                          <a:latin typeface="Courier New"/>
                          <a:ea typeface="Times New Roman"/>
                          <a:cs typeface="Times New Roman"/>
                        </a:rPr>
                        <a:t>День</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960">
                <a:tc>
                  <a:txBody>
                    <a:bodyPr/>
                    <a:lstStyle/>
                    <a:p>
                      <a:pPr marL="133350" marR="130175" algn="ctr">
                        <a:spcBef>
                          <a:spcPts val="175"/>
                        </a:spcBef>
                        <a:spcAft>
                          <a:spcPts val="0"/>
                        </a:spcAft>
                      </a:pPr>
                      <a:r>
                        <a:rPr lang="ru-RU" sz="1000">
                          <a:effectLst/>
                          <a:latin typeface="Courier New"/>
                          <a:ea typeface="Times New Roman"/>
                          <a:cs typeface="Times New Roman"/>
                        </a:rPr>
                        <a:t>Т02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75"/>
                        </a:spcBef>
                        <a:spcAft>
                          <a:spcPts val="0"/>
                        </a:spcAft>
                      </a:pPr>
                      <a:r>
                        <a:rPr lang="ru-RU" sz="1000">
                          <a:effectLst/>
                          <a:latin typeface="Courier New"/>
                          <a:ea typeface="Times New Roman"/>
                          <a:cs typeface="Times New Roman"/>
                        </a:rPr>
                        <a:t>Четверг</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75"/>
                        </a:spcBef>
                        <a:spcAft>
                          <a:spcPts val="0"/>
                        </a:spcAft>
                      </a:pPr>
                      <a:r>
                        <a:rPr lang="ru-RU" sz="1000">
                          <a:effectLst/>
                          <a:latin typeface="Courier New"/>
                          <a:ea typeface="Times New Roman"/>
                          <a:cs typeface="Times New Roman"/>
                        </a:rPr>
                        <a:t>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87960" algn="r">
                        <a:spcBef>
                          <a:spcPts val="175"/>
                        </a:spcBef>
                        <a:spcAft>
                          <a:spcPts val="0"/>
                        </a:spcAft>
                      </a:pPr>
                      <a:r>
                        <a:rPr lang="ru-RU" sz="1000">
                          <a:effectLst/>
                          <a:latin typeface="Courier New"/>
                          <a:ea typeface="Times New Roman"/>
                          <a:cs typeface="Times New Roman"/>
                        </a:rPr>
                        <a:t>Вечер</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33350" marR="130175" algn="ctr">
                        <a:spcBef>
                          <a:spcPts val="165"/>
                        </a:spcBef>
                        <a:spcAft>
                          <a:spcPts val="0"/>
                        </a:spcAft>
                      </a:pPr>
                      <a:r>
                        <a:rPr lang="ru-RU" sz="1000">
                          <a:effectLst/>
                          <a:latin typeface="Courier New"/>
                          <a:ea typeface="Times New Roman"/>
                          <a:cs typeface="Times New Roman"/>
                        </a:rPr>
                        <a:t>Т03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65"/>
                        </a:spcBef>
                        <a:spcAft>
                          <a:spcPts val="0"/>
                        </a:spcAft>
                      </a:pPr>
                      <a:r>
                        <a:rPr lang="ru-RU" sz="1000">
                          <a:effectLst/>
                          <a:latin typeface="Courier New"/>
                          <a:ea typeface="Times New Roman"/>
                          <a:cs typeface="Times New Roman"/>
                        </a:rPr>
                        <a:t>Вторник</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65"/>
                        </a:spcBef>
                        <a:spcAft>
                          <a:spcPts val="0"/>
                        </a:spcAft>
                      </a:pPr>
                      <a:r>
                        <a:rPr lang="ru-RU" sz="1000">
                          <a:effectLst/>
                          <a:latin typeface="Courier New"/>
                          <a:ea typeface="Times New Roman"/>
                          <a:cs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65"/>
                        </a:spcBef>
                        <a:spcAft>
                          <a:spcPts val="0"/>
                        </a:spcAft>
                      </a:pPr>
                      <a:r>
                        <a:rPr lang="ru-RU" sz="1000">
                          <a:effectLst/>
                          <a:latin typeface="Courier New"/>
                          <a:ea typeface="Times New Roman"/>
                          <a:cs typeface="Times New Roman"/>
                        </a:rPr>
                        <a:t>Утро</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960">
                <a:tc>
                  <a:txBody>
                    <a:bodyPr/>
                    <a:lstStyle/>
                    <a:p>
                      <a:pPr marL="133350" marR="130175" algn="ctr">
                        <a:spcBef>
                          <a:spcPts val="165"/>
                        </a:spcBef>
                        <a:spcAft>
                          <a:spcPts val="0"/>
                        </a:spcAft>
                      </a:pPr>
                      <a:r>
                        <a:rPr lang="ru-RU" sz="1000">
                          <a:effectLst/>
                          <a:latin typeface="Courier New"/>
                          <a:ea typeface="Times New Roman"/>
                          <a:cs typeface="Times New Roman"/>
                        </a:rPr>
                        <a:t>Т02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65"/>
                        </a:spcBef>
                        <a:spcAft>
                          <a:spcPts val="0"/>
                        </a:spcAft>
                      </a:pPr>
                      <a:r>
                        <a:rPr lang="ru-RU" sz="1000">
                          <a:effectLst/>
                          <a:latin typeface="Courier New"/>
                          <a:ea typeface="Times New Roman"/>
                          <a:cs typeface="Times New Roman"/>
                        </a:rPr>
                        <a:t>Понедельник</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65"/>
                        </a:spcBef>
                        <a:spcAft>
                          <a:spcPts val="0"/>
                        </a:spcAft>
                      </a:pPr>
                      <a:r>
                        <a:rPr lang="ru-RU" sz="1000">
                          <a:effectLst/>
                          <a:latin typeface="Courier New"/>
                          <a:ea typeface="Times New Roman"/>
                          <a:cs typeface="Times New Roman"/>
                        </a:rPr>
                        <a:t>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65"/>
                        </a:spcBef>
                        <a:spcAft>
                          <a:spcPts val="0"/>
                        </a:spcAft>
                      </a:pPr>
                      <a:r>
                        <a:rPr lang="ru-RU" sz="1000">
                          <a:effectLst/>
                          <a:latin typeface="Courier New"/>
                          <a:ea typeface="Times New Roman"/>
                          <a:cs typeface="Times New Roman"/>
                        </a:rPr>
                        <a:t>Утро</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33350" marR="130175" algn="ctr">
                        <a:spcBef>
                          <a:spcPts val="175"/>
                        </a:spcBef>
                        <a:spcAft>
                          <a:spcPts val="0"/>
                        </a:spcAft>
                      </a:pPr>
                      <a:r>
                        <a:rPr lang="ru-RU" sz="1000">
                          <a:effectLst/>
                          <a:latin typeface="Courier New"/>
                          <a:ea typeface="Times New Roman"/>
                          <a:cs typeface="Times New Roman"/>
                        </a:rPr>
                        <a:t>Т01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75"/>
                        </a:spcBef>
                        <a:spcAft>
                          <a:spcPts val="0"/>
                        </a:spcAft>
                      </a:pPr>
                      <a:r>
                        <a:rPr lang="ru-RU" sz="1000">
                          <a:effectLst/>
                          <a:latin typeface="Courier New"/>
                          <a:ea typeface="Times New Roman"/>
                          <a:cs typeface="Times New Roman"/>
                        </a:rPr>
                        <a:t>Среда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75"/>
                        </a:spcBef>
                        <a:spcAft>
                          <a:spcPts val="0"/>
                        </a:spcAft>
                      </a:pPr>
                      <a:r>
                        <a:rPr lang="ru-RU" sz="1000">
                          <a:effectLst/>
                          <a:latin typeface="Courier New"/>
                          <a:ea typeface="Times New Roman"/>
                          <a:cs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87960" algn="r">
                        <a:spcBef>
                          <a:spcPts val="175"/>
                        </a:spcBef>
                        <a:spcAft>
                          <a:spcPts val="0"/>
                        </a:spcAft>
                      </a:pPr>
                      <a:r>
                        <a:rPr lang="ru-RU" sz="1000">
                          <a:effectLst/>
                          <a:latin typeface="Courier New"/>
                          <a:ea typeface="Times New Roman"/>
                          <a:cs typeface="Times New Roman"/>
                        </a:rPr>
                        <a:t>Вечер</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960">
                <a:tc>
                  <a:txBody>
                    <a:bodyPr/>
                    <a:lstStyle/>
                    <a:p>
                      <a:pPr marL="133350" marR="130175" algn="ctr">
                        <a:spcBef>
                          <a:spcPts val="175"/>
                        </a:spcBef>
                        <a:spcAft>
                          <a:spcPts val="0"/>
                        </a:spcAft>
                      </a:pPr>
                      <a:r>
                        <a:rPr lang="ru-RU" sz="1000">
                          <a:effectLst/>
                          <a:latin typeface="Courier New"/>
                          <a:ea typeface="Times New Roman"/>
                          <a:cs typeface="Times New Roman"/>
                        </a:rPr>
                        <a:t>Т03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75"/>
                        </a:spcBef>
                        <a:spcAft>
                          <a:spcPts val="0"/>
                        </a:spcAft>
                      </a:pPr>
                      <a:r>
                        <a:rPr lang="ru-RU" sz="1000">
                          <a:effectLst/>
                          <a:latin typeface="Courier New"/>
                          <a:ea typeface="Times New Roman"/>
                          <a:cs typeface="Times New Roman"/>
                        </a:rPr>
                        <a:t>Пятница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75"/>
                        </a:spcBef>
                        <a:spcAft>
                          <a:spcPts val="0"/>
                        </a:spcAft>
                      </a:pPr>
                      <a:r>
                        <a:rPr lang="ru-RU" sz="1000">
                          <a:effectLst/>
                          <a:latin typeface="Courier New"/>
                          <a:ea typeface="Times New Roman"/>
                          <a:cs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75"/>
                        </a:spcBef>
                        <a:spcAft>
                          <a:spcPts val="0"/>
                        </a:spcAft>
                      </a:pPr>
                      <a:r>
                        <a:rPr lang="ru-RU" sz="1000">
                          <a:effectLst/>
                          <a:latin typeface="Courier New"/>
                          <a:ea typeface="Times New Roman"/>
                          <a:cs typeface="Times New Roman"/>
                        </a:rPr>
                        <a:t>День</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33350" marR="130175" algn="ctr">
                        <a:spcBef>
                          <a:spcPts val="180"/>
                        </a:spcBef>
                        <a:spcAft>
                          <a:spcPts val="0"/>
                        </a:spcAft>
                      </a:pPr>
                      <a:r>
                        <a:rPr lang="ru-RU" sz="1000">
                          <a:effectLst/>
                          <a:latin typeface="Courier New"/>
                          <a:ea typeface="Times New Roman"/>
                          <a:cs typeface="Times New Roman"/>
                        </a:rPr>
                        <a:t>Т03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80"/>
                        </a:spcBef>
                        <a:spcAft>
                          <a:spcPts val="0"/>
                        </a:spcAft>
                      </a:pPr>
                      <a:r>
                        <a:rPr lang="ru-RU" sz="1000">
                          <a:effectLst/>
                          <a:latin typeface="Courier New"/>
                          <a:ea typeface="Times New Roman"/>
                          <a:cs typeface="Times New Roman"/>
                        </a:rPr>
                        <a:t>Четверг</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80"/>
                        </a:spcBef>
                        <a:spcAft>
                          <a:spcPts val="0"/>
                        </a:spcAft>
                      </a:pPr>
                      <a:r>
                        <a:rPr lang="ru-RU" sz="1000">
                          <a:effectLst/>
                          <a:latin typeface="Courier New"/>
                          <a:ea typeface="Times New Roman"/>
                          <a:cs typeface="Times New Roman"/>
                        </a:rPr>
                        <a:t>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4790" algn="r">
                        <a:spcBef>
                          <a:spcPts val="180"/>
                        </a:spcBef>
                        <a:spcAft>
                          <a:spcPts val="0"/>
                        </a:spcAft>
                      </a:pPr>
                      <a:r>
                        <a:rPr lang="ru-RU" sz="1000">
                          <a:effectLst/>
                          <a:latin typeface="Courier New"/>
                          <a:ea typeface="Times New Roman"/>
                          <a:cs typeface="Times New Roman"/>
                        </a:rPr>
                        <a:t>День</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marL="133350" marR="130175" algn="ctr">
                        <a:spcBef>
                          <a:spcPts val="165"/>
                        </a:spcBef>
                        <a:spcAft>
                          <a:spcPts val="0"/>
                        </a:spcAft>
                      </a:pPr>
                      <a:r>
                        <a:rPr lang="ru-RU" sz="1000">
                          <a:effectLst/>
                          <a:latin typeface="Courier New"/>
                          <a:ea typeface="Times New Roman"/>
                          <a:cs typeface="Times New Roman"/>
                        </a:rPr>
                        <a:t>Т02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65"/>
                        </a:spcBef>
                        <a:spcAft>
                          <a:spcPts val="0"/>
                        </a:spcAft>
                      </a:pPr>
                      <a:r>
                        <a:rPr lang="ru-RU" sz="1000">
                          <a:effectLst/>
                          <a:latin typeface="Courier New"/>
                          <a:ea typeface="Times New Roman"/>
                          <a:cs typeface="Times New Roman"/>
                        </a:rPr>
                        <a:t>Понедельник</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65"/>
                        </a:spcBef>
                        <a:spcAft>
                          <a:spcPts val="0"/>
                        </a:spcAft>
                      </a:pPr>
                      <a:r>
                        <a:rPr lang="ru-RU" sz="1000">
                          <a:effectLst/>
                          <a:latin typeface="Courier New"/>
                          <a:ea typeface="Times New Roman"/>
                          <a:cs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87960" algn="r">
                        <a:spcBef>
                          <a:spcPts val="165"/>
                        </a:spcBef>
                        <a:spcAft>
                          <a:spcPts val="0"/>
                        </a:spcAft>
                      </a:pPr>
                      <a:r>
                        <a:rPr lang="ru-RU" sz="1000" dirty="0">
                          <a:effectLst/>
                          <a:latin typeface="Courier New"/>
                          <a:ea typeface="Times New Roman"/>
                          <a:cs typeface="Times New Roman"/>
                        </a:rPr>
                        <a:t>Вечер</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Прямоугольник 7"/>
          <p:cNvSpPr/>
          <p:nvPr/>
        </p:nvSpPr>
        <p:spPr>
          <a:xfrm>
            <a:off x="1475656" y="4581128"/>
            <a:ext cx="3203848" cy="461665"/>
          </a:xfrm>
          <a:prstGeom prst="rect">
            <a:avLst/>
          </a:prstGeom>
        </p:spPr>
        <p:txBody>
          <a:bodyPr wrap="square">
            <a:spAutoFit/>
          </a:bodyPr>
          <a:lstStyle/>
          <a:p>
            <a:r>
              <a:rPr lang="ru-RU" sz="2400" dirty="0" smtClean="0"/>
              <a:t>Ответ: </a:t>
            </a:r>
            <a:r>
              <a:rPr lang="ru-RU" sz="2400" b="1" u="sng" dirty="0" smtClean="0"/>
              <a:t>2</a:t>
            </a:r>
            <a:endParaRPr lang="ru-RU" sz="2400" b="1" u="sng" dirty="0"/>
          </a:p>
        </p:txBody>
      </p:sp>
    </p:spTree>
    <p:extLst>
      <p:ext uri="{BB962C8B-B14F-4D97-AF65-F5344CB8AC3E}">
        <p14:creationId xmlns:p14="http://schemas.microsoft.com/office/powerpoint/2010/main" val="2318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
            </a:r>
            <a:br>
              <a:rPr lang="ru-RU" sz="2000" dirty="0"/>
            </a:br>
            <a:r>
              <a:rPr lang="ru-RU" sz="2000" dirty="0"/>
              <a:t/>
            </a:r>
            <a:br>
              <a:rPr lang="ru-RU" sz="2000" dirty="0"/>
            </a:br>
            <a:r>
              <a:rPr lang="ru-RU" sz="2000" dirty="0" smtClean="0"/>
              <a:t>11. </a:t>
            </a:r>
            <a:r>
              <a:rPr lang="ru-RU" sz="2000" dirty="0" smtClean="0">
                <a:effectLst/>
              </a:rPr>
              <a:t>На рисунке изображена схема дорог между несколькими пунктами. Далее в таблице содержатся длины дорог в километрах. Однако таблицу и схему рисовали независимо друг от друга, поэтому нумерация пунктов в таблице никак не связана с обозначениями пунктов на схеме. Определите длину дороги из пункта B в пункт C. </a:t>
            </a:r>
            <a:endParaRPr lang="ru-RU" sz="2000" dirty="0"/>
          </a:p>
        </p:txBody>
      </p:sp>
      <p:pic>
        <p:nvPicPr>
          <p:cNvPr id="4" name="image1.png"/>
          <p:cNvPicPr>
            <a:picLocks noGrp="1"/>
          </p:cNvPicPr>
          <p:nvPr>
            <p:ph idx="1"/>
          </p:nvPr>
        </p:nvPicPr>
        <p:blipFill>
          <a:blip r:embed="rId2" cstate="print"/>
          <a:stretch>
            <a:fillRect/>
          </a:stretch>
        </p:blipFill>
        <p:spPr>
          <a:xfrm>
            <a:off x="-1843" y="2204865"/>
            <a:ext cx="5005892" cy="1512168"/>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4261369475"/>
              </p:ext>
            </p:extLst>
          </p:nvPr>
        </p:nvGraphicFramePr>
        <p:xfrm>
          <a:off x="899592" y="4149080"/>
          <a:ext cx="2736303" cy="2016225"/>
        </p:xfrm>
        <a:graphic>
          <a:graphicData uri="http://schemas.openxmlformats.org/drawingml/2006/table">
            <a:tbl>
              <a:tblPr firstRow="1" firstCol="1" lastRow="1" lastCol="1" bandRow="1" bandCol="1"/>
              <a:tblGrid>
                <a:gridCol w="391035"/>
                <a:gridCol w="390093"/>
                <a:gridCol w="391035"/>
                <a:gridCol w="391035"/>
                <a:gridCol w="390093"/>
                <a:gridCol w="391035"/>
                <a:gridCol w="391977"/>
              </a:tblGrid>
              <a:tr h="325336">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465" marR="35560" algn="ctr">
                        <a:spcBef>
                          <a:spcPts val="155"/>
                        </a:spcBef>
                        <a:spcAft>
                          <a:spcPts val="0"/>
                        </a:spcAft>
                      </a:pPr>
                      <a:r>
                        <a:rPr lang="ru-RU" sz="1000">
                          <a:effectLst/>
                          <a:latin typeface="Times New Roman"/>
                          <a:ea typeface="Times New Roman"/>
                        </a:rPr>
                        <a:t>П1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9370" marR="36830" algn="ctr">
                        <a:spcBef>
                          <a:spcPts val="155"/>
                        </a:spcBef>
                        <a:spcAft>
                          <a:spcPts val="0"/>
                        </a:spcAft>
                      </a:pPr>
                      <a:r>
                        <a:rPr lang="ru-RU" sz="1000">
                          <a:effectLst/>
                          <a:latin typeface="Times New Roman"/>
                          <a:ea typeface="Times New Roman"/>
                        </a:rPr>
                        <a:t>П2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34925" algn="ctr">
                        <a:spcBef>
                          <a:spcPts val="155"/>
                        </a:spcBef>
                        <a:spcAft>
                          <a:spcPts val="0"/>
                        </a:spcAft>
                      </a:pPr>
                      <a:r>
                        <a:rPr lang="ru-RU" sz="1000">
                          <a:effectLst/>
                          <a:latin typeface="Times New Roman"/>
                          <a:ea typeface="Times New Roman"/>
                        </a:rPr>
                        <a:t>П3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marR="33020" algn="ctr">
                        <a:spcBef>
                          <a:spcPts val="155"/>
                        </a:spcBef>
                        <a:spcAft>
                          <a:spcPts val="0"/>
                        </a:spcAft>
                      </a:pPr>
                      <a:r>
                        <a:rPr lang="ru-RU" sz="1000">
                          <a:effectLst/>
                          <a:latin typeface="Times New Roman"/>
                          <a:ea typeface="Times New Roman"/>
                        </a:rPr>
                        <a:t>П4</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spcBef>
                          <a:spcPts val="155"/>
                        </a:spcBef>
                        <a:spcAft>
                          <a:spcPts val="0"/>
                        </a:spcAft>
                      </a:pPr>
                      <a:r>
                        <a:rPr lang="ru-RU" sz="1000">
                          <a:effectLst/>
                          <a:latin typeface="Times New Roman"/>
                          <a:ea typeface="Times New Roman"/>
                        </a:rPr>
                        <a:t>П5</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marR="37465" algn="ctr">
                        <a:spcBef>
                          <a:spcPts val="155"/>
                        </a:spcBef>
                        <a:spcAft>
                          <a:spcPts val="0"/>
                        </a:spcAft>
                      </a:pPr>
                      <a:r>
                        <a:rPr lang="ru-RU" sz="1000">
                          <a:effectLst/>
                          <a:latin typeface="Times New Roman"/>
                          <a:ea typeface="Times New Roman"/>
                        </a:rPr>
                        <a:t>П6</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25">
                <a:tc>
                  <a:txBody>
                    <a:bodyPr/>
                    <a:lstStyle/>
                    <a:p>
                      <a:pPr marL="40640" marR="36830" algn="ctr">
                        <a:lnSpc>
                          <a:spcPts val="1105"/>
                        </a:lnSpc>
                        <a:spcAft>
                          <a:spcPts val="0"/>
                        </a:spcAft>
                      </a:pPr>
                      <a:r>
                        <a:rPr lang="ru-RU" sz="1000">
                          <a:effectLst/>
                          <a:latin typeface="Times New Roman"/>
                          <a:ea typeface="Times New Roman"/>
                        </a:rPr>
                        <a:t>П1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lnSpc>
                          <a:spcPts val="1105"/>
                        </a:lnSpc>
                        <a:spcAft>
                          <a:spcPts val="0"/>
                        </a:spcAft>
                      </a:pPr>
                      <a:r>
                        <a:rPr lang="ru-RU" sz="1000">
                          <a:effectLst/>
                          <a:latin typeface="Times New Roman"/>
                          <a:ea typeface="Times New Roman"/>
                        </a:rPr>
                        <a:t>–</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FDF"/>
                    </a:solidFill>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lnSpc>
                          <a:spcPts val="1105"/>
                        </a:lnSpc>
                        <a:spcAft>
                          <a:spcPts val="0"/>
                        </a:spcAft>
                      </a:pPr>
                      <a:r>
                        <a:rPr lang="ru-RU" sz="1000">
                          <a:effectLst/>
                          <a:latin typeface="Times New Roman"/>
                          <a:ea typeface="Times New Roman"/>
                        </a:rPr>
                        <a:t>5</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lnSpc>
                          <a:spcPts val="1105"/>
                        </a:lnSpc>
                        <a:spcAft>
                          <a:spcPts val="0"/>
                        </a:spcAft>
                      </a:pPr>
                      <a:r>
                        <a:rPr lang="ru-RU" sz="1000">
                          <a:effectLst/>
                          <a:latin typeface="Times New Roman"/>
                          <a:ea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58">
                <a:tc>
                  <a:txBody>
                    <a:bodyPr/>
                    <a:lstStyle/>
                    <a:p>
                      <a:pPr marL="40640" marR="36830" algn="ctr">
                        <a:spcBef>
                          <a:spcPts val="55"/>
                        </a:spcBef>
                        <a:spcAft>
                          <a:spcPts val="0"/>
                        </a:spcAft>
                      </a:pPr>
                      <a:r>
                        <a:rPr lang="ru-RU" sz="1000">
                          <a:effectLst/>
                          <a:latin typeface="Times New Roman"/>
                          <a:ea typeface="Times New Roman"/>
                        </a:rPr>
                        <a:t>П2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55"/>
                        </a:spcBef>
                        <a:spcAft>
                          <a:spcPts val="0"/>
                        </a:spcAft>
                      </a:pPr>
                      <a:r>
                        <a:rPr lang="ru-RU" sz="1000">
                          <a:effectLst/>
                          <a:latin typeface="Times New Roman"/>
                          <a:ea typeface="Times New Roman"/>
                        </a:rPr>
                        <a:t>–</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FDF"/>
                    </a:solidFill>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1905" algn="ctr">
                        <a:spcBef>
                          <a:spcPts val="55"/>
                        </a:spcBef>
                        <a:spcAft>
                          <a:spcPts val="0"/>
                        </a:spcAft>
                      </a:pPr>
                      <a:r>
                        <a:rPr lang="ru-RU" sz="1000">
                          <a:effectLst/>
                          <a:latin typeface="Times New Roman"/>
                          <a:ea typeface="Times New Roman"/>
                        </a:rPr>
                        <a:t>8</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0965">
                        <a:spcBef>
                          <a:spcPts val="55"/>
                        </a:spcBef>
                        <a:spcAft>
                          <a:spcPts val="0"/>
                        </a:spcAft>
                      </a:pPr>
                      <a:r>
                        <a:rPr lang="ru-RU" sz="1000">
                          <a:effectLst/>
                          <a:latin typeface="Times New Roman"/>
                          <a:ea typeface="Times New Roman"/>
                        </a:rPr>
                        <a:t>7</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spcBef>
                          <a:spcPts val="55"/>
                        </a:spcBef>
                        <a:spcAft>
                          <a:spcPts val="0"/>
                        </a:spcAft>
                      </a:pPr>
                      <a:r>
                        <a:rPr lang="ru-RU" sz="1000">
                          <a:effectLst/>
                          <a:latin typeface="Times New Roman"/>
                          <a:ea typeface="Times New Roman"/>
                        </a:rPr>
                        <a:t>6</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28">
                <a:tc>
                  <a:txBody>
                    <a:bodyPr/>
                    <a:lstStyle/>
                    <a:p>
                      <a:pPr marL="40640" marR="36830" algn="ctr">
                        <a:spcBef>
                          <a:spcPts val="60"/>
                        </a:spcBef>
                        <a:spcAft>
                          <a:spcPts val="0"/>
                        </a:spcAft>
                      </a:pPr>
                      <a:r>
                        <a:rPr lang="ru-RU" sz="1000">
                          <a:effectLst/>
                          <a:latin typeface="Times New Roman"/>
                          <a:ea typeface="Times New Roman"/>
                        </a:rPr>
                        <a:t>П3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60"/>
                        </a:spcBef>
                        <a:spcAft>
                          <a:spcPts val="0"/>
                        </a:spcAft>
                      </a:pPr>
                      <a:r>
                        <a:rPr lang="ru-RU" sz="1000">
                          <a:effectLst/>
                          <a:latin typeface="Times New Roman"/>
                          <a:ea typeface="Times New Roman"/>
                        </a:rPr>
                        <a:t>–</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FDF"/>
                    </a:solidFill>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spcBef>
                          <a:spcPts val="60"/>
                        </a:spcBef>
                        <a:spcAft>
                          <a:spcPts val="0"/>
                        </a:spcAft>
                      </a:pPr>
                      <a:r>
                        <a:rPr lang="ru-RU" sz="1000">
                          <a:effectLst/>
                          <a:latin typeface="Times New Roman"/>
                          <a:ea typeface="Times New Roman"/>
                        </a:rPr>
                        <a:t>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58">
                <a:tc>
                  <a:txBody>
                    <a:bodyPr/>
                    <a:lstStyle/>
                    <a:p>
                      <a:pPr marL="40640" marR="36830" algn="ctr">
                        <a:spcBef>
                          <a:spcPts val="50"/>
                        </a:spcBef>
                        <a:spcAft>
                          <a:spcPts val="0"/>
                        </a:spcAft>
                      </a:pPr>
                      <a:r>
                        <a:rPr lang="ru-RU" sz="1000">
                          <a:effectLst/>
                          <a:latin typeface="Times New Roman"/>
                          <a:ea typeface="Times New Roman"/>
                        </a:rPr>
                        <a:t>П4</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spcBef>
                          <a:spcPts val="50"/>
                        </a:spcBef>
                        <a:spcAft>
                          <a:spcPts val="0"/>
                        </a:spcAft>
                      </a:pPr>
                      <a:r>
                        <a:rPr lang="ru-RU" sz="1000">
                          <a:effectLst/>
                          <a:latin typeface="Times New Roman"/>
                          <a:ea typeface="Times New Roman"/>
                        </a:rPr>
                        <a:t>5</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spcBef>
                          <a:spcPts val="50"/>
                        </a:spcBef>
                        <a:spcAft>
                          <a:spcPts val="0"/>
                        </a:spcAft>
                      </a:pPr>
                      <a:r>
                        <a:rPr lang="ru-RU" sz="1000">
                          <a:effectLst/>
                          <a:latin typeface="Times New Roman"/>
                          <a:ea typeface="Times New Roman"/>
                        </a:rPr>
                        <a:t>8</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spcBef>
                          <a:spcPts val="50"/>
                        </a:spcBef>
                        <a:spcAft>
                          <a:spcPts val="0"/>
                        </a:spcAft>
                      </a:pPr>
                      <a:r>
                        <a:rPr lang="ru-RU" sz="1000">
                          <a:effectLst/>
                          <a:latin typeface="Times New Roman"/>
                          <a:ea typeface="Times New Roman"/>
                        </a:rPr>
                        <a:t>–</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FDF"/>
                    </a:solidFill>
                  </a:tcPr>
                </a:tc>
                <a:tc>
                  <a:txBody>
                    <a:bodyPr/>
                    <a:lstStyle/>
                    <a:p>
                      <a:pPr marL="100330">
                        <a:spcBef>
                          <a:spcPts val="50"/>
                        </a:spcBef>
                        <a:spcAft>
                          <a:spcPts val="0"/>
                        </a:spcAft>
                      </a:pPr>
                      <a:r>
                        <a:rPr lang="ru-RU" sz="1000">
                          <a:effectLst/>
                          <a:latin typeface="Times New Roman"/>
                          <a:ea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58">
                <a:tc>
                  <a:txBody>
                    <a:bodyPr/>
                    <a:lstStyle/>
                    <a:p>
                      <a:pPr marL="40640" marR="36830" algn="ctr">
                        <a:spcBef>
                          <a:spcPts val="55"/>
                        </a:spcBef>
                        <a:spcAft>
                          <a:spcPts val="0"/>
                        </a:spcAft>
                      </a:pPr>
                      <a:r>
                        <a:rPr lang="ru-RU" sz="1000">
                          <a:effectLst/>
                          <a:latin typeface="Times New Roman"/>
                          <a:ea typeface="Times New Roman"/>
                        </a:rPr>
                        <a:t>П5</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55"/>
                        </a:spcBef>
                        <a:spcAft>
                          <a:spcPts val="0"/>
                        </a:spcAft>
                      </a:pPr>
                      <a:r>
                        <a:rPr lang="ru-RU" sz="1000">
                          <a:effectLst/>
                          <a:latin typeface="Times New Roman"/>
                          <a:ea typeface="Times New Roman"/>
                        </a:rPr>
                        <a:t>7</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55"/>
                        </a:spcBef>
                        <a:spcAft>
                          <a:spcPts val="0"/>
                        </a:spcAft>
                      </a:pPr>
                      <a:r>
                        <a:rPr lang="ru-RU" sz="1000">
                          <a:effectLst/>
                          <a:latin typeface="Times New Roman"/>
                          <a:ea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0330">
                        <a:spcBef>
                          <a:spcPts val="55"/>
                        </a:spcBef>
                        <a:spcAft>
                          <a:spcPts val="0"/>
                        </a:spcAft>
                      </a:pPr>
                      <a:r>
                        <a:rPr lang="ru-RU" sz="1000">
                          <a:effectLst/>
                          <a:latin typeface="Times New Roman"/>
                          <a:ea typeface="Times New Roman"/>
                        </a:rPr>
                        <a:t>–</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FDF"/>
                    </a:solidFill>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02862">
                <a:tc>
                  <a:txBody>
                    <a:bodyPr/>
                    <a:lstStyle/>
                    <a:p>
                      <a:pPr marL="40640" marR="36830" algn="ctr">
                        <a:spcBef>
                          <a:spcPts val="50"/>
                        </a:spcBef>
                        <a:spcAft>
                          <a:spcPts val="0"/>
                        </a:spcAft>
                      </a:pPr>
                      <a:r>
                        <a:rPr lang="ru-RU" sz="1000">
                          <a:effectLst/>
                          <a:latin typeface="Times New Roman"/>
                          <a:ea typeface="Times New Roman"/>
                        </a:rPr>
                        <a:t>П6</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spcBef>
                          <a:spcPts val="50"/>
                        </a:spcBef>
                        <a:spcAft>
                          <a:spcPts val="0"/>
                        </a:spcAft>
                      </a:pPr>
                      <a:r>
                        <a:rPr lang="ru-RU" sz="1000">
                          <a:effectLst/>
                          <a:latin typeface="Times New Roman"/>
                          <a:ea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spcBef>
                          <a:spcPts val="50"/>
                        </a:spcBef>
                        <a:spcAft>
                          <a:spcPts val="0"/>
                        </a:spcAft>
                      </a:pPr>
                      <a:r>
                        <a:rPr lang="ru-RU" sz="1000">
                          <a:effectLst/>
                          <a:latin typeface="Times New Roman"/>
                          <a:ea typeface="Times New Roman"/>
                        </a:rPr>
                        <a:t>6</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spcBef>
                          <a:spcPts val="50"/>
                        </a:spcBef>
                        <a:spcAft>
                          <a:spcPts val="0"/>
                        </a:spcAft>
                      </a:pPr>
                      <a:r>
                        <a:rPr lang="ru-RU" sz="1000">
                          <a:effectLst/>
                          <a:latin typeface="Times New Roman"/>
                          <a:ea typeface="Times New Roman"/>
                        </a:rPr>
                        <a:t>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700">
                          <a:effectLst/>
                          <a:latin typeface="Times New Roman"/>
                          <a:ea typeface="Times New Roman"/>
                        </a:rPr>
                        <a:t> </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spcBef>
                          <a:spcPts val="50"/>
                        </a:spcBef>
                        <a:spcAft>
                          <a:spcPts val="0"/>
                        </a:spcAft>
                      </a:pPr>
                      <a:r>
                        <a:rPr lang="ru-RU" sz="1000" dirty="0">
                          <a:effectLst/>
                          <a:latin typeface="Times New Roman"/>
                          <a:ea typeface="Times New Roman"/>
                        </a:rPr>
                        <a:t>–</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FDF"/>
                    </a:solidFill>
                  </a:tcPr>
                </a:tc>
              </a:tr>
            </a:tbl>
          </a:graphicData>
        </a:graphic>
      </p:graphicFrame>
      <p:sp>
        <p:nvSpPr>
          <p:cNvPr id="6" name="Заголовок 1"/>
          <p:cNvSpPr txBox="1">
            <a:spLocks/>
          </p:cNvSpPr>
          <p:nvPr/>
        </p:nvSpPr>
        <p:spPr>
          <a:xfrm>
            <a:off x="5004048" y="2132856"/>
            <a:ext cx="3816424" cy="2583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t/>
            </a:r>
            <a:br>
              <a:rPr lang="ru-RU" sz="2000" dirty="0" smtClean="0"/>
            </a:br>
            <a:r>
              <a:rPr lang="ru-RU" sz="2000" dirty="0" smtClean="0"/>
              <a:t/>
            </a:r>
            <a:br>
              <a:rPr lang="ru-RU" sz="2000" dirty="0" smtClean="0"/>
            </a:br>
            <a:r>
              <a:rPr lang="ru-RU" sz="2000" dirty="0" smtClean="0"/>
              <a:t>А –П3</a:t>
            </a:r>
          </a:p>
          <a:p>
            <a:r>
              <a:rPr lang="ru-RU" sz="2000" dirty="0" smtClean="0"/>
              <a:t>С – П6, т.к. связан с А</a:t>
            </a:r>
          </a:p>
          <a:p>
            <a:r>
              <a:rPr lang="ru-RU" sz="2000" dirty="0" smtClean="0"/>
              <a:t>Тогда В – П1 (связан с С)</a:t>
            </a:r>
          </a:p>
          <a:p>
            <a:endParaRPr lang="ru-RU" sz="2000" dirty="0" smtClean="0"/>
          </a:p>
          <a:p>
            <a:r>
              <a:rPr lang="ru-RU" sz="2000" dirty="0" smtClean="0"/>
              <a:t>Ответ: </a:t>
            </a:r>
            <a:r>
              <a:rPr lang="ru-RU" sz="2000" b="1" u="sng" dirty="0" smtClean="0"/>
              <a:t>3</a:t>
            </a:r>
            <a:endParaRPr lang="ru-RU" sz="2000" b="1" u="sng" dirty="0"/>
          </a:p>
        </p:txBody>
      </p:sp>
    </p:spTree>
    <p:extLst>
      <p:ext uri="{BB962C8B-B14F-4D97-AF65-F5344CB8AC3E}">
        <p14:creationId xmlns:p14="http://schemas.microsoft.com/office/powerpoint/2010/main" val="174892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
            </a:r>
            <a:br>
              <a:rPr lang="ru-RU" sz="2400" dirty="0"/>
            </a:br>
            <a:r>
              <a:rPr lang="ru-RU" sz="2400" dirty="0" smtClean="0"/>
              <a:t>12. </a:t>
            </a:r>
            <a:r>
              <a:rPr lang="ru-RU" sz="2400" dirty="0" smtClean="0">
                <a:effectLst/>
              </a:rPr>
              <a:t>Найдите значение выражения: 64</a:t>
            </a:r>
            <a:r>
              <a:rPr lang="ru-RU" sz="2400" baseline="-25000" dirty="0" smtClean="0">
                <a:effectLst/>
              </a:rPr>
              <a:t>8</a:t>
            </a:r>
            <a:r>
              <a:rPr lang="ru-RU" sz="2400" dirty="0" smtClean="0">
                <a:effectLst/>
              </a:rPr>
              <a:t> – 2A</a:t>
            </a:r>
            <a:r>
              <a:rPr lang="ru-RU" sz="2400" baseline="-25000" dirty="0" smtClean="0">
                <a:effectLst/>
              </a:rPr>
              <a:t>16</a:t>
            </a:r>
            <a:r>
              <a:rPr lang="ru-RU" sz="2400" dirty="0" smtClean="0">
                <a:effectLst/>
              </a:rPr>
              <a:t> + 10001</a:t>
            </a:r>
            <a:r>
              <a:rPr lang="ru-RU" sz="2400" baseline="-25000" dirty="0" smtClean="0">
                <a:effectLst/>
              </a:rPr>
              <a:t>2</a:t>
            </a:r>
            <a:r>
              <a:rPr lang="ru-RU" sz="2400" dirty="0" smtClean="0">
                <a:effectLst/>
              </a:rPr>
              <a:t> </a:t>
            </a:r>
            <a:r>
              <a:rPr lang="ru-RU" sz="2400" dirty="0"/>
              <a:t>Результат запишите в десятичной системе счисления. </a:t>
            </a:r>
          </a:p>
        </p:txBody>
      </p:sp>
      <p:sp>
        <p:nvSpPr>
          <p:cNvPr id="3" name="Объект 2"/>
          <p:cNvSpPr>
            <a:spLocks noGrp="1"/>
          </p:cNvSpPr>
          <p:nvPr>
            <p:ph idx="1"/>
          </p:nvPr>
        </p:nvSpPr>
        <p:spPr/>
        <p:txBody>
          <a:bodyPr/>
          <a:lstStyle/>
          <a:p>
            <a:r>
              <a:rPr lang="ru-RU" dirty="0" smtClean="0">
                <a:effectLst/>
              </a:rPr>
              <a:t>64</a:t>
            </a:r>
            <a:r>
              <a:rPr lang="ru-RU" baseline="-25000" dirty="0" smtClean="0">
                <a:effectLst/>
              </a:rPr>
              <a:t>8</a:t>
            </a:r>
            <a:r>
              <a:rPr lang="ru-RU" dirty="0" smtClean="0">
                <a:effectLst/>
              </a:rPr>
              <a:t> =52</a:t>
            </a:r>
            <a:r>
              <a:rPr lang="ru-RU" baseline="-25000" dirty="0" smtClean="0">
                <a:effectLst/>
              </a:rPr>
              <a:t>10</a:t>
            </a:r>
          </a:p>
          <a:p>
            <a:r>
              <a:rPr lang="ru-RU" dirty="0" smtClean="0">
                <a:effectLst/>
              </a:rPr>
              <a:t>2A</a:t>
            </a:r>
            <a:r>
              <a:rPr lang="ru-RU" baseline="-25000" dirty="0" smtClean="0">
                <a:effectLst/>
              </a:rPr>
              <a:t>16 </a:t>
            </a:r>
            <a:r>
              <a:rPr lang="ru-RU" dirty="0" smtClean="0">
                <a:effectLst/>
              </a:rPr>
              <a:t>=42</a:t>
            </a:r>
            <a:r>
              <a:rPr lang="ru-RU" baseline="-25000" dirty="0" smtClean="0">
                <a:effectLst/>
              </a:rPr>
              <a:t>10</a:t>
            </a:r>
          </a:p>
          <a:p>
            <a:r>
              <a:rPr lang="ru-RU" dirty="0" smtClean="0">
                <a:effectLst/>
              </a:rPr>
              <a:t>10001</a:t>
            </a:r>
            <a:r>
              <a:rPr lang="ru-RU" baseline="-25000" dirty="0" smtClean="0">
                <a:effectLst/>
              </a:rPr>
              <a:t>2</a:t>
            </a:r>
            <a:r>
              <a:rPr lang="ru-RU" dirty="0" smtClean="0">
                <a:effectLst/>
              </a:rPr>
              <a:t>=17</a:t>
            </a:r>
            <a:r>
              <a:rPr lang="ru-RU" baseline="-25000" dirty="0" smtClean="0">
                <a:effectLst/>
              </a:rPr>
              <a:t>10</a:t>
            </a:r>
          </a:p>
          <a:p>
            <a:r>
              <a:rPr lang="ru-RU" dirty="0" smtClean="0"/>
              <a:t>52 – 42 + 17 = 27</a:t>
            </a:r>
          </a:p>
          <a:p>
            <a:pPr marL="0" indent="0">
              <a:buNone/>
            </a:pPr>
            <a:r>
              <a:rPr lang="ru-RU" dirty="0" smtClean="0"/>
              <a:t>Ответ: </a:t>
            </a:r>
            <a:r>
              <a:rPr lang="ru-RU" b="1" u="sng" dirty="0" smtClean="0"/>
              <a:t>27</a:t>
            </a:r>
            <a:endParaRPr lang="ru-RU" b="1" u="sng" dirty="0"/>
          </a:p>
        </p:txBody>
      </p:sp>
    </p:spTree>
    <p:extLst>
      <p:ext uri="{BB962C8B-B14F-4D97-AF65-F5344CB8AC3E}">
        <p14:creationId xmlns:p14="http://schemas.microsoft.com/office/powerpoint/2010/main" val="176257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836712"/>
            <a:ext cx="8229600" cy="2002234"/>
          </a:xfrm>
        </p:spPr>
        <p:txBody>
          <a:bodyPr>
            <a:noAutofit/>
          </a:bodyPr>
          <a:lstStyle/>
          <a:p>
            <a:r>
              <a:rPr lang="ru-RU" sz="2400" dirty="0" smtClean="0"/>
              <a:t>13. Юра </a:t>
            </a:r>
            <a:r>
              <a:rPr lang="ru-RU" sz="2400" dirty="0"/>
              <a:t>шифрует слова русского языка. Для этого он применяет следующий метод: каждая буква заменяется на противоположную ей в алфавите. Например:</a:t>
            </a:r>
            <a:br>
              <a:rPr lang="ru-RU" sz="2400" dirty="0"/>
            </a:br>
            <a:r>
              <a:rPr lang="ru-RU" sz="2400" dirty="0" smtClean="0">
                <a:effectLst/>
              </a:rPr>
              <a:t>А (первая сначала) будет заменяться на Я (первую с конца); Б (вторая сначала) будет заменяться на Ю (вторую с конца); </a:t>
            </a:r>
            <a:r>
              <a:rPr lang="ru-RU" sz="2400" dirty="0"/>
              <a:t>В (третья сначала) будет заменяться на Э (третью с конца) и т.д. Расшифруйте данное слово: </a:t>
            </a:r>
            <a:r>
              <a:rPr lang="ru-RU" sz="2400" b="1" dirty="0"/>
              <a:t>ЬЯОЯШ</a:t>
            </a:r>
            <a:r>
              <a:rPr lang="ru-RU" sz="2400" dirty="0" smtClean="0"/>
              <a:t>.</a:t>
            </a:r>
            <a:r>
              <a:rPr lang="ru-RU" sz="2400" dirty="0"/>
              <a:t> </a:t>
            </a:r>
            <a:br>
              <a:rPr lang="ru-RU" sz="2400" dirty="0"/>
            </a:br>
            <a:r>
              <a:rPr lang="ru-RU" sz="2400" dirty="0"/>
              <a:t>Русский алфавит (для справки):</a:t>
            </a:r>
            <a:br>
              <a:rPr lang="ru-RU" sz="2400" dirty="0"/>
            </a:br>
            <a:r>
              <a:rPr lang="ru-RU" sz="2400" b="1" dirty="0"/>
              <a:t>А БВГДЕЁЖЗИЙКЛМ НОПРСТУФХЦЧШЩЪЫ ЬЭЮЯ</a:t>
            </a:r>
            <a:br>
              <a:rPr lang="ru-RU" sz="2400" b="1" dirty="0"/>
            </a:br>
            <a:endParaRPr lang="ru-RU" sz="2400" dirty="0"/>
          </a:p>
        </p:txBody>
      </p:sp>
      <p:sp>
        <p:nvSpPr>
          <p:cNvPr id="3" name="Объект 2"/>
          <p:cNvSpPr>
            <a:spLocks noGrp="1"/>
          </p:cNvSpPr>
          <p:nvPr>
            <p:ph idx="1"/>
          </p:nvPr>
        </p:nvSpPr>
        <p:spPr>
          <a:xfrm>
            <a:off x="457200" y="3645024"/>
            <a:ext cx="8229600" cy="2481139"/>
          </a:xfrm>
        </p:spPr>
        <p:txBody>
          <a:bodyPr/>
          <a:lstStyle/>
          <a:p>
            <a:pPr marL="0" indent="0">
              <a:buNone/>
            </a:pPr>
            <a:r>
              <a:rPr lang="ru-RU" dirty="0" smtClean="0"/>
              <a:t>Ответ: </a:t>
            </a:r>
            <a:r>
              <a:rPr lang="ru-RU" b="1" u="sng" dirty="0" smtClean="0"/>
              <a:t>ГАРАЖ</a:t>
            </a:r>
            <a:endParaRPr lang="ru-RU" b="1" u="sng" dirty="0"/>
          </a:p>
        </p:txBody>
      </p:sp>
    </p:spTree>
    <p:extLst>
      <p:ext uri="{BB962C8B-B14F-4D97-AF65-F5344CB8AC3E}">
        <p14:creationId xmlns:p14="http://schemas.microsoft.com/office/powerpoint/2010/main" val="323118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
            </a:r>
            <a:br>
              <a:rPr lang="ru-RU" sz="2400" dirty="0"/>
            </a:br>
            <a:r>
              <a:rPr lang="ru-RU" sz="2400" dirty="0"/>
              <a:t/>
            </a:r>
            <a:br>
              <a:rPr lang="ru-RU" sz="2400" dirty="0"/>
            </a:br>
            <a:r>
              <a:rPr lang="ru-RU" sz="2400" dirty="0" smtClean="0"/>
              <a:t>14. </a:t>
            </a:r>
            <a:r>
              <a:rPr lang="ru-RU" sz="2400" dirty="0" smtClean="0">
                <a:effectLst/>
              </a:rPr>
              <a:t>Растровый рисунок содержит точки шести различных цветов. В некоторой системе</a:t>
            </a:r>
            <a:r>
              <a:rPr lang="ru-RU" sz="2400" dirty="0"/>
              <a:t> </a:t>
            </a:r>
            <a:r>
              <a:rPr lang="ru-RU" sz="2400" dirty="0" smtClean="0">
                <a:effectLst/>
              </a:rPr>
              <a:t>для</a:t>
            </a:r>
            <a:r>
              <a:rPr lang="ru-RU" sz="2400" dirty="0"/>
              <a:t> </a:t>
            </a:r>
            <a:r>
              <a:rPr lang="ru-RU" sz="2400" dirty="0" smtClean="0">
                <a:effectLst/>
              </a:rPr>
              <a:t>хранения</a:t>
            </a:r>
            <a:r>
              <a:rPr lang="ru-RU" sz="2400" dirty="0"/>
              <a:t> </a:t>
            </a:r>
            <a:r>
              <a:rPr lang="ru-RU" sz="2400" dirty="0" smtClean="0">
                <a:effectLst/>
              </a:rPr>
              <a:t>этого</a:t>
            </a:r>
            <a:r>
              <a:rPr lang="ru-RU" sz="2400" dirty="0"/>
              <a:t> </a:t>
            </a:r>
            <a:r>
              <a:rPr lang="ru-RU" sz="2400" dirty="0" smtClean="0">
                <a:effectLst/>
              </a:rPr>
              <a:t>рисунка</a:t>
            </a:r>
            <a:r>
              <a:rPr lang="ru-RU" sz="2400" dirty="0"/>
              <a:t> </a:t>
            </a:r>
            <a:r>
              <a:rPr lang="ru-RU" sz="2400" dirty="0" smtClean="0">
                <a:effectLst/>
              </a:rPr>
              <a:t>применяется</a:t>
            </a:r>
            <a:r>
              <a:rPr lang="ru-RU" sz="2400" dirty="0"/>
              <a:t> </a:t>
            </a:r>
            <a:r>
              <a:rPr lang="ru-RU" sz="2400" dirty="0" smtClean="0">
                <a:effectLst/>
              </a:rPr>
              <a:t>неравномерное</a:t>
            </a:r>
            <a:r>
              <a:rPr lang="ru-RU" sz="2400" dirty="0"/>
              <a:t> </a:t>
            </a:r>
            <a:r>
              <a:rPr lang="ru-RU" sz="2400" dirty="0" smtClean="0">
                <a:effectLst/>
              </a:rPr>
              <a:t>двоичное кодирование. Пусть известны коды пяти цветов. Найдите наиболее короткий код, который можно присвоить шестому</a:t>
            </a:r>
            <a:r>
              <a:rPr lang="ru-RU" sz="2400" dirty="0"/>
              <a:t> </a:t>
            </a:r>
            <a:r>
              <a:rPr lang="ru-RU" sz="2400" dirty="0" smtClean="0">
                <a:effectLst/>
              </a:rPr>
              <a:t>цвету.</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29656556"/>
              </p:ext>
            </p:extLst>
          </p:nvPr>
        </p:nvGraphicFramePr>
        <p:xfrm>
          <a:off x="2339752" y="2348880"/>
          <a:ext cx="4536503" cy="648072"/>
        </p:xfrm>
        <a:graphic>
          <a:graphicData uri="http://schemas.openxmlformats.org/drawingml/2006/table">
            <a:tbl>
              <a:tblPr firstRow="1" firstCol="1" lastRow="1" lastCol="1" bandRow="1" bandCol="1"/>
              <a:tblGrid>
                <a:gridCol w="758412"/>
                <a:gridCol w="755086"/>
                <a:gridCol w="755086"/>
                <a:gridCol w="755086"/>
                <a:gridCol w="755086"/>
                <a:gridCol w="757747"/>
              </a:tblGrid>
              <a:tr h="326189">
                <a:tc>
                  <a:txBody>
                    <a:bodyPr/>
                    <a:lstStyle/>
                    <a:p>
                      <a:pPr marL="24130">
                        <a:spcBef>
                          <a:spcPts val="155"/>
                        </a:spcBef>
                        <a:spcAft>
                          <a:spcPts val="0"/>
                        </a:spcAft>
                      </a:pPr>
                      <a:r>
                        <a:rPr lang="ru-RU" sz="1000">
                          <a:effectLst/>
                          <a:latin typeface="Times New Roman"/>
                          <a:ea typeface="Times New Roman"/>
                        </a:rPr>
                        <a:t>Цвет</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55"/>
                        </a:spcBef>
                        <a:spcAft>
                          <a:spcPts val="0"/>
                        </a:spcAft>
                      </a:pPr>
                      <a:r>
                        <a:rPr lang="ru-RU" sz="1000">
                          <a:effectLst/>
                          <a:latin typeface="Times New Roman"/>
                          <a:ea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55"/>
                        </a:spcBef>
                        <a:spcAft>
                          <a:spcPts val="0"/>
                        </a:spcAft>
                      </a:pPr>
                      <a:r>
                        <a:rPr lang="ru-RU" sz="1000">
                          <a:effectLst/>
                          <a:latin typeface="Times New Roman"/>
                          <a:ea typeface="Times New Roman"/>
                        </a:rPr>
                        <a:t>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55"/>
                        </a:spcBef>
                        <a:spcAft>
                          <a:spcPts val="0"/>
                        </a:spcAft>
                      </a:pPr>
                      <a:r>
                        <a:rPr lang="ru-RU" sz="1000">
                          <a:effectLst/>
                          <a:latin typeface="Times New Roman"/>
                          <a:ea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55"/>
                        </a:spcBef>
                        <a:spcAft>
                          <a:spcPts val="0"/>
                        </a:spcAft>
                      </a:pPr>
                      <a:r>
                        <a:rPr lang="ru-RU" sz="1000">
                          <a:effectLst/>
                          <a:latin typeface="Times New Roman"/>
                          <a:ea typeface="Times New Roman"/>
                        </a:rPr>
                        <a:t>4</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55"/>
                        </a:spcBef>
                        <a:spcAft>
                          <a:spcPts val="0"/>
                        </a:spcAft>
                      </a:pPr>
                      <a:r>
                        <a:rPr lang="ru-RU" sz="1000">
                          <a:effectLst/>
                          <a:latin typeface="Times New Roman"/>
                          <a:ea typeface="Times New Roman"/>
                        </a:rPr>
                        <a:t>5</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883">
                <a:tc>
                  <a:txBody>
                    <a:bodyPr/>
                    <a:lstStyle/>
                    <a:p>
                      <a:pPr marL="24130">
                        <a:spcBef>
                          <a:spcPts val="140"/>
                        </a:spcBef>
                        <a:spcAft>
                          <a:spcPts val="0"/>
                        </a:spcAft>
                      </a:pPr>
                      <a:r>
                        <a:rPr lang="ru-RU" sz="1000">
                          <a:effectLst/>
                          <a:latin typeface="Times New Roman"/>
                          <a:ea typeface="Times New Roman"/>
                        </a:rPr>
                        <a:t>Код</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40"/>
                        </a:spcBef>
                        <a:spcAft>
                          <a:spcPts val="0"/>
                        </a:spcAft>
                      </a:pPr>
                      <a:r>
                        <a:rPr lang="ru-RU" sz="1000">
                          <a:effectLst/>
                          <a:latin typeface="Times New Roman"/>
                          <a:ea typeface="Times New Roman"/>
                        </a:rPr>
                        <a:t>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40"/>
                        </a:spcBef>
                        <a:spcAft>
                          <a:spcPts val="0"/>
                        </a:spcAft>
                      </a:pPr>
                      <a:r>
                        <a:rPr lang="ru-RU" sz="1000">
                          <a:effectLst/>
                          <a:latin typeface="Times New Roman"/>
                          <a:ea typeface="Times New Roman"/>
                        </a:rPr>
                        <a:t>0000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40"/>
                        </a:spcBef>
                        <a:spcAft>
                          <a:spcPts val="0"/>
                        </a:spcAft>
                      </a:pPr>
                      <a:r>
                        <a:rPr lang="ru-RU" sz="1000">
                          <a:effectLst/>
                          <a:latin typeface="Times New Roman"/>
                          <a:ea typeface="Times New Roman"/>
                        </a:rPr>
                        <a:t>01101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40"/>
                        </a:spcBef>
                        <a:spcAft>
                          <a:spcPts val="0"/>
                        </a:spcAft>
                      </a:pPr>
                      <a:r>
                        <a:rPr lang="ru-RU" sz="1000">
                          <a:effectLst/>
                          <a:latin typeface="Times New Roman"/>
                          <a:ea typeface="Times New Roman"/>
                        </a:rPr>
                        <a:t>01100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spcBef>
                          <a:spcPts val="140"/>
                        </a:spcBef>
                        <a:spcAft>
                          <a:spcPts val="0"/>
                        </a:spcAft>
                      </a:pPr>
                      <a:r>
                        <a:rPr lang="ru-RU" sz="1000" dirty="0">
                          <a:effectLst/>
                          <a:latin typeface="Times New Roman"/>
                          <a:ea typeface="Times New Roman"/>
                        </a:rPr>
                        <a:t>001</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1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212976"/>
            <a:ext cx="4105275" cy="3381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5580112" y="4149080"/>
            <a:ext cx="1542795" cy="461665"/>
          </a:xfrm>
          <a:prstGeom prst="rect">
            <a:avLst/>
          </a:prstGeom>
        </p:spPr>
        <p:txBody>
          <a:bodyPr wrap="none">
            <a:spAutoFit/>
          </a:bodyPr>
          <a:lstStyle/>
          <a:p>
            <a:r>
              <a:rPr lang="ru-RU" sz="2400" dirty="0" smtClean="0"/>
              <a:t>Ответ: </a:t>
            </a:r>
            <a:r>
              <a:rPr lang="ru-RU" sz="2400" b="1" u="sng" dirty="0" smtClean="0"/>
              <a:t>010</a:t>
            </a:r>
            <a:endParaRPr lang="ru-RU" sz="2400" b="1" u="sng" dirty="0"/>
          </a:p>
        </p:txBody>
      </p:sp>
    </p:spTree>
    <p:extLst>
      <p:ext uri="{BB962C8B-B14F-4D97-AF65-F5344CB8AC3E}">
        <p14:creationId xmlns:p14="http://schemas.microsoft.com/office/powerpoint/2010/main" val="120134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wipe(down)">
                                      <p:cBhvr>
                                        <p:cTn id="7" dur="500"/>
                                        <p:tgtEl>
                                          <p:spTgt spid="81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
            </a:r>
            <a:br>
              <a:rPr lang="ru-RU" sz="2400" dirty="0"/>
            </a:br>
            <a:r>
              <a:rPr lang="ru-RU" sz="2400" dirty="0"/>
              <a:t/>
            </a:r>
            <a:br>
              <a:rPr lang="ru-RU" sz="2400" dirty="0"/>
            </a:br>
            <a:r>
              <a:rPr lang="ru-RU" sz="2400" dirty="0" smtClean="0"/>
              <a:t>15. </a:t>
            </a:r>
            <a:r>
              <a:rPr lang="ru-RU" sz="2400" dirty="0" smtClean="0">
                <a:effectLst/>
              </a:rPr>
              <a:t>Производится одноканальная (моно) запись звука с разрешением 64 бит. Длительность звука 8 секунд, частота дискретизации – 80 кГц. После записи звуковой файл был сжат в 5 раз от исходного объёма. Определите объём полученного файла в Кбайт. </a:t>
            </a:r>
            <a:endParaRPr lang="ru-RU" sz="2400" dirty="0"/>
          </a:p>
        </p:txBody>
      </p:sp>
      <p:sp>
        <p:nvSpPr>
          <p:cNvPr id="3" name="Объект 2"/>
          <p:cNvSpPr>
            <a:spLocks noGrp="1"/>
          </p:cNvSpPr>
          <p:nvPr>
            <p:ph idx="1"/>
          </p:nvPr>
        </p:nvSpPr>
        <p:spPr>
          <a:xfrm>
            <a:off x="457200" y="2276872"/>
            <a:ext cx="8229600" cy="3849291"/>
          </a:xfrm>
        </p:spPr>
        <p:txBody>
          <a:bodyPr/>
          <a:lstStyle/>
          <a:p>
            <a:r>
              <a:rPr lang="ru-RU" dirty="0" smtClean="0"/>
              <a:t>(64х80000х8):8:1024=5000 Кбайт до сжатия</a:t>
            </a:r>
          </a:p>
          <a:p>
            <a:r>
              <a:rPr lang="ru-RU" dirty="0" smtClean="0"/>
              <a:t>5000:5=1000 Кбайт после сжатия</a:t>
            </a:r>
          </a:p>
          <a:p>
            <a:endParaRPr lang="ru-RU" dirty="0"/>
          </a:p>
          <a:p>
            <a:pPr marL="0" indent="0">
              <a:buNone/>
            </a:pPr>
            <a:r>
              <a:rPr lang="ru-RU" dirty="0" smtClean="0"/>
              <a:t>Ответ: </a:t>
            </a:r>
            <a:r>
              <a:rPr lang="ru-RU" b="1" u="sng" dirty="0" smtClean="0"/>
              <a:t>1000</a:t>
            </a:r>
            <a:endParaRPr lang="ru-RU" b="1" u="sng" dirty="0"/>
          </a:p>
        </p:txBody>
      </p:sp>
    </p:spTree>
    <p:extLst>
      <p:ext uri="{BB962C8B-B14F-4D97-AF65-F5344CB8AC3E}">
        <p14:creationId xmlns:p14="http://schemas.microsoft.com/office/powerpoint/2010/main" val="393172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
            </a:r>
            <a:br>
              <a:rPr lang="ru-RU" sz="2400" dirty="0"/>
            </a:br>
            <a:r>
              <a:rPr lang="ru-RU" sz="2400" dirty="0" smtClean="0">
                <a:effectLst/>
              </a:rPr>
              <a:t>Производится поиск информации по нескольким запросам. Считается, что запросы выполняются практически одновременно. В таблице для каждого запроса приведено количество страниц, найденное по этому запросу. </a:t>
            </a:r>
            <a:r>
              <a:rPr lang="ru-RU" sz="2400" dirty="0"/>
              <a:t>Определите, сколько страниц будет найдено по запросу</a:t>
            </a:r>
            <a:br>
              <a:rPr lang="ru-RU" sz="2400" dirty="0"/>
            </a:br>
            <a:r>
              <a:rPr lang="ru-RU" sz="2400" i="1" dirty="0"/>
              <a:t>мышь &amp; беспроводная</a:t>
            </a:r>
            <a:r>
              <a:rPr lang="ru-RU" sz="2400" dirty="0"/>
              <a:t>.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80135622"/>
              </p:ext>
            </p:extLst>
          </p:nvPr>
        </p:nvGraphicFramePr>
        <p:xfrm>
          <a:off x="1763688" y="2276872"/>
          <a:ext cx="5040560" cy="1224136"/>
        </p:xfrm>
        <a:graphic>
          <a:graphicData uri="http://schemas.openxmlformats.org/drawingml/2006/table">
            <a:tbl>
              <a:tblPr firstRow="1" firstCol="1" lastRow="1" lastCol="1" bandRow="1" bandCol="1"/>
              <a:tblGrid>
                <a:gridCol w="2816025"/>
                <a:gridCol w="2224535"/>
              </a:tblGrid>
              <a:tr h="248081">
                <a:tc>
                  <a:txBody>
                    <a:bodyPr/>
                    <a:lstStyle/>
                    <a:p>
                      <a:pPr marL="933450" marR="931545" algn="ctr">
                        <a:spcBef>
                          <a:spcPts val="170"/>
                        </a:spcBef>
                        <a:spcAft>
                          <a:spcPts val="0"/>
                        </a:spcAft>
                      </a:pPr>
                      <a:r>
                        <a:rPr lang="ru-RU" sz="1000" b="1">
                          <a:effectLst/>
                          <a:latin typeface="Times New Roman"/>
                          <a:ea typeface="Times New Roman"/>
                        </a:rPr>
                        <a:t>Запрос</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0" marR="297180" algn="ctr">
                        <a:spcBef>
                          <a:spcPts val="170"/>
                        </a:spcBef>
                        <a:spcAft>
                          <a:spcPts val="0"/>
                        </a:spcAft>
                      </a:pPr>
                      <a:r>
                        <a:rPr lang="ru-RU" sz="1000" b="1">
                          <a:effectLst/>
                          <a:latin typeface="Times New Roman"/>
                          <a:ea typeface="Times New Roman"/>
                        </a:rPr>
                        <a:t>Количество страниц</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87">
                <a:tc>
                  <a:txBody>
                    <a:bodyPr/>
                    <a:lstStyle/>
                    <a:p>
                      <a:pPr marL="24130">
                        <a:spcBef>
                          <a:spcPts val="125"/>
                        </a:spcBef>
                        <a:spcAft>
                          <a:spcPts val="0"/>
                        </a:spcAft>
                      </a:pPr>
                      <a:r>
                        <a:rPr lang="ru-RU" sz="1000" i="1">
                          <a:effectLst/>
                          <a:latin typeface="Times New Roman"/>
                          <a:ea typeface="Times New Roman"/>
                        </a:rPr>
                        <a:t>мышь | беспроводная | полёвка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815" marR="297180" algn="ctr">
                        <a:spcBef>
                          <a:spcPts val="125"/>
                        </a:spcBef>
                        <a:spcAft>
                          <a:spcPts val="0"/>
                        </a:spcAft>
                      </a:pPr>
                      <a:r>
                        <a:rPr lang="ru-RU" sz="1000">
                          <a:effectLst/>
                          <a:latin typeface="Times New Roman"/>
                          <a:ea typeface="Times New Roman"/>
                        </a:rPr>
                        <a:t>900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201">
                <a:tc>
                  <a:txBody>
                    <a:bodyPr/>
                    <a:lstStyle/>
                    <a:p>
                      <a:pPr marL="24130">
                        <a:spcBef>
                          <a:spcPts val="130"/>
                        </a:spcBef>
                        <a:spcAft>
                          <a:spcPts val="0"/>
                        </a:spcAft>
                      </a:pPr>
                      <a:r>
                        <a:rPr lang="ru-RU" sz="1000" i="1">
                          <a:effectLst/>
                          <a:latin typeface="Times New Roman"/>
                          <a:ea typeface="Times New Roman"/>
                        </a:rPr>
                        <a:t>мышь | полёвка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815" marR="297180" algn="ctr">
                        <a:spcBef>
                          <a:spcPts val="130"/>
                        </a:spcBef>
                        <a:spcAft>
                          <a:spcPts val="0"/>
                        </a:spcAft>
                      </a:pPr>
                      <a:r>
                        <a:rPr lang="ru-RU" sz="1000">
                          <a:effectLst/>
                          <a:latin typeface="Times New Roman"/>
                          <a:ea typeface="Times New Roman"/>
                        </a:rPr>
                        <a:t>800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27">
                <a:tc>
                  <a:txBody>
                    <a:bodyPr/>
                    <a:lstStyle/>
                    <a:p>
                      <a:pPr marL="24130">
                        <a:spcBef>
                          <a:spcPts val="145"/>
                        </a:spcBef>
                        <a:spcAft>
                          <a:spcPts val="0"/>
                        </a:spcAft>
                      </a:pPr>
                      <a:r>
                        <a:rPr lang="ru-RU" sz="1000" i="1">
                          <a:effectLst/>
                          <a:latin typeface="Times New Roman"/>
                          <a:ea typeface="Times New Roman"/>
                        </a:rPr>
                        <a:t>беспроводная</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815" marR="297180" algn="ctr">
                        <a:spcBef>
                          <a:spcPts val="145"/>
                        </a:spcBef>
                        <a:spcAft>
                          <a:spcPts val="0"/>
                        </a:spcAft>
                      </a:pPr>
                      <a:r>
                        <a:rPr lang="ru-RU" sz="1000">
                          <a:effectLst/>
                          <a:latin typeface="Times New Roman"/>
                          <a:ea typeface="Times New Roman"/>
                        </a:rPr>
                        <a:t>200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40">
                <a:tc>
                  <a:txBody>
                    <a:bodyPr/>
                    <a:lstStyle/>
                    <a:p>
                      <a:pPr marL="24130">
                        <a:spcBef>
                          <a:spcPts val="140"/>
                        </a:spcBef>
                        <a:spcAft>
                          <a:spcPts val="0"/>
                        </a:spcAft>
                      </a:pPr>
                      <a:r>
                        <a:rPr lang="ru-RU" sz="1000" i="1">
                          <a:effectLst/>
                          <a:latin typeface="Times New Roman"/>
                          <a:ea typeface="Times New Roman"/>
                        </a:rPr>
                        <a:t>беспроводная &amp; полёвка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140"/>
                        </a:spcBef>
                        <a:spcAft>
                          <a:spcPts val="0"/>
                        </a:spcAft>
                      </a:pPr>
                      <a:r>
                        <a:rPr lang="ru-RU" sz="1000" dirty="0">
                          <a:effectLst/>
                          <a:latin typeface="Times New Roman"/>
                          <a:ea typeface="Times New Roman"/>
                        </a:rPr>
                        <a:t>0</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21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556723"/>
            <a:ext cx="4027000" cy="2968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Объект 2"/>
          <p:cNvSpPr txBox="1">
            <a:spLocks/>
          </p:cNvSpPr>
          <p:nvPr/>
        </p:nvSpPr>
        <p:spPr>
          <a:xfrm>
            <a:off x="4860032" y="3717033"/>
            <a:ext cx="4283968" cy="2448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ru-RU" sz="2400" dirty="0" smtClean="0"/>
              <a:t>900-800=100 (красный круг без пересечения с синим)</a:t>
            </a:r>
          </a:p>
          <a:p>
            <a:r>
              <a:rPr lang="ru-RU" sz="2400" dirty="0" smtClean="0"/>
              <a:t>200-100=100 (пересечение)</a:t>
            </a:r>
          </a:p>
          <a:p>
            <a:endParaRPr lang="ru-RU" sz="2400" dirty="0" smtClean="0"/>
          </a:p>
          <a:p>
            <a:pPr marL="0" indent="0">
              <a:buFont typeface="Arial" panose="020B0604020202020204" pitchFamily="34" charset="0"/>
              <a:buNone/>
            </a:pPr>
            <a:r>
              <a:rPr lang="ru-RU" sz="2400" dirty="0" smtClean="0"/>
              <a:t>Ответ: </a:t>
            </a:r>
            <a:r>
              <a:rPr lang="ru-RU" sz="2400" b="1" u="sng" dirty="0" smtClean="0"/>
              <a:t>100</a:t>
            </a:r>
            <a:endParaRPr lang="ru-RU" sz="2400" b="1" u="sng" dirty="0"/>
          </a:p>
        </p:txBody>
      </p:sp>
    </p:spTree>
    <p:extLst>
      <p:ext uri="{BB962C8B-B14F-4D97-AF65-F5344CB8AC3E}">
        <p14:creationId xmlns:p14="http://schemas.microsoft.com/office/powerpoint/2010/main" val="296724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217"/>
                                        </p:tgtEl>
                                        <p:attrNameLst>
                                          <p:attrName>style.visibility</p:attrName>
                                        </p:attrNameLst>
                                      </p:cBhvr>
                                      <p:to>
                                        <p:strVal val="visible"/>
                                      </p:to>
                                    </p:set>
                                    <p:animEffect transition="in" filter="wipe(down)">
                                      <p:cBhvr>
                                        <p:cTn id="7" dur="500"/>
                                        <p:tgtEl>
                                          <p:spTgt spid="92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052736"/>
            <a:ext cx="8229600" cy="1143000"/>
          </a:xfrm>
        </p:spPr>
        <p:txBody>
          <a:bodyPr>
            <a:noAutofit/>
          </a:bodyPr>
          <a:lstStyle/>
          <a:p>
            <a:r>
              <a:rPr lang="ru-RU" sz="2000" dirty="0"/>
              <a:t/>
            </a:r>
            <a:br>
              <a:rPr lang="ru-RU" sz="2000" dirty="0"/>
            </a:br>
            <a:r>
              <a:rPr lang="ru-RU" sz="2000" dirty="0"/>
              <a:t/>
            </a:r>
            <a:br>
              <a:rPr lang="ru-RU" sz="2000" dirty="0"/>
            </a:br>
            <a:r>
              <a:rPr lang="ru-RU" sz="2000" dirty="0" smtClean="0"/>
              <a:t>17. </a:t>
            </a:r>
            <a:r>
              <a:rPr lang="ru-RU" sz="2000" dirty="0" smtClean="0">
                <a:effectLst/>
              </a:rPr>
              <a:t>Катя хочет отпечатать 10 фотографий. Размер каждой фотографии 2048x2048 точек, каждая точка кодируется 2 байтами (фотографии хранятся без сжатия данных). Скорость передачи данных между компьютером</a:t>
            </a:r>
            <a:r>
              <a:rPr lang="ru-RU" sz="2000" dirty="0"/>
              <a:t> </a:t>
            </a:r>
            <a:r>
              <a:rPr lang="ru-RU" sz="2000" dirty="0" smtClean="0">
                <a:effectLst/>
              </a:rPr>
              <a:t>и</a:t>
            </a:r>
            <a:r>
              <a:rPr lang="ru-RU" sz="2000" dirty="0"/>
              <a:t> </a:t>
            </a:r>
            <a:r>
              <a:rPr lang="ru-RU" sz="2000" dirty="0" smtClean="0">
                <a:effectLst/>
              </a:rPr>
              <a:t>принтером</a:t>
            </a:r>
            <a:r>
              <a:rPr lang="ru-RU" sz="2000" dirty="0"/>
              <a:t> </a:t>
            </a:r>
            <a:r>
              <a:rPr lang="ru-RU" sz="2000" dirty="0" smtClean="0">
                <a:effectLst/>
              </a:rPr>
              <a:t>составляет</a:t>
            </a:r>
            <a:r>
              <a:rPr lang="ru-RU" sz="2000" dirty="0"/>
              <a:t> </a:t>
            </a:r>
            <a:r>
              <a:rPr lang="ru-RU" sz="2000" dirty="0" smtClean="0">
                <a:effectLst/>
              </a:rPr>
              <a:t>2</a:t>
            </a:r>
            <a:r>
              <a:rPr lang="ru-RU" sz="2000" baseline="30000" dirty="0" smtClean="0">
                <a:effectLst/>
              </a:rPr>
              <a:t>23</a:t>
            </a:r>
            <a:r>
              <a:rPr lang="ru-RU" sz="2000" dirty="0"/>
              <a:t> </a:t>
            </a:r>
            <a:r>
              <a:rPr lang="ru-RU" sz="2000" dirty="0" smtClean="0">
                <a:effectLst/>
              </a:rPr>
              <a:t>бит/с,</a:t>
            </a:r>
            <a:r>
              <a:rPr lang="ru-RU" sz="2000" dirty="0"/>
              <a:t> </a:t>
            </a:r>
            <a:r>
              <a:rPr lang="ru-RU" sz="2000" dirty="0" smtClean="0">
                <a:effectLst/>
              </a:rPr>
              <a:t>принтер</a:t>
            </a:r>
            <a:r>
              <a:rPr lang="ru-RU" sz="2000" dirty="0"/>
              <a:t> </a:t>
            </a:r>
            <a:r>
              <a:rPr lang="ru-RU" sz="2000" dirty="0" smtClean="0">
                <a:effectLst/>
              </a:rPr>
              <a:t>начинает</a:t>
            </a:r>
            <a:r>
              <a:rPr lang="ru-RU" sz="2000" dirty="0"/>
              <a:t> </a:t>
            </a:r>
            <a:r>
              <a:rPr lang="ru-RU" sz="2000" dirty="0" smtClean="0">
                <a:effectLst/>
              </a:rPr>
              <a:t>печатать фотографию в тот момент, когда она будет полностью загружена. Считается, что у принтера достаточно памяти, чтобы во время печати продолжать</a:t>
            </a:r>
            <a:r>
              <a:rPr lang="ru-RU" sz="2000" dirty="0"/>
              <a:t> </a:t>
            </a:r>
            <a:r>
              <a:rPr lang="ru-RU" sz="2000" dirty="0" smtClean="0">
                <a:effectLst/>
              </a:rPr>
              <a:t>получать</a:t>
            </a:r>
            <a:r>
              <a:rPr lang="ru-RU" sz="2000" dirty="0"/>
              <a:t> </a:t>
            </a:r>
            <a:r>
              <a:rPr lang="ru-RU" sz="2000" dirty="0" smtClean="0">
                <a:effectLst/>
              </a:rPr>
              <a:t>следующие</a:t>
            </a:r>
            <a:r>
              <a:rPr lang="ru-RU" sz="2000" dirty="0"/>
              <a:t> </a:t>
            </a:r>
            <a:r>
              <a:rPr lang="ru-RU" sz="2000" dirty="0" smtClean="0">
                <a:effectLst/>
              </a:rPr>
              <a:t>фотографии,</a:t>
            </a:r>
            <a:r>
              <a:rPr lang="ru-RU" sz="2000" dirty="0"/>
              <a:t> </a:t>
            </a:r>
            <a:r>
              <a:rPr lang="ru-RU" sz="2000" dirty="0" smtClean="0">
                <a:effectLst/>
              </a:rPr>
              <a:t>при</a:t>
            </a:r>
            <a:r>
              <a:rPr lang="ru-RU" sz="2000" dirty="0"/>
              <a:t> </a:t>
            </a:r>
            <a:r>
              <a:rPr lang="ru-RU" sz="2000" dirty="0" smtClean="0">
                <a:effectLst/>
              </a:rPr>
              <a:t>этом</a:t>
            </a:r>
            <a:r>
              <a:rPr lang="ru-RU" sz="2000" dirty="0"/>
              <a:t> </a:t>
            </a:r>
            <a:r>
              <a:rPr lang="ru-RU" sz="2000" dirty="0" smtClean="0">
                <a:effectLst/>
              </a:rPr>
              <a:t>скорость</a:t>
            </a:r>
            <a:r>
              <a:rPr lang="ru-RU" sz="2000" dirty="0"/>
              <a:t> </a:t>
            </a:r>
            <a:r>
              <a:rPr lang="ru-RU" sz="2000" dirty="0" smtClean="0">
                <a:effectLst/>
              </a:rPr>
              <a:t>передачи данных не</a:t>
            </a:r>
            <a:r>
              <a:rPr lang="ru-RU" sz="2000" dirty="0"/>
              <a:t> </a:t>
            </a:r>
            <a:r>
              <a:rPr lang="ru-RU" sz="2000" dirty="0" smtClean="0">
                <a:effectLst/>
              </a:rPr>
              <a:t>изменяется. </a:t>
            </a:r>
            <a:r>
              <a:rPr lang="ru-RU" sz="2000" dirty="0"/>
              <a:t>Известно,  что  каждая  фотография  печатается  на  отдельной  странице  в течение 10 секунд. Определите, через сколько всего секунд от начала печати Катя получит все распечатанные фотографии.</a:t>
            </a:r>
            <a:br>
              <a:rPr lang="ru-RU" sz="2000" dirty="0"/>
            </a:br>
            <a:r>
              <a:rPr lang="ru-RU" sz="2000" dirty="0"/>
              <a:t>В ответе укажите только число. </a:t>
            </a:r>
          </a:p>
        </p:txBody>
      </p:sp>
      <p:sp>
        <p:nvSpPr>
          <p:cNvPr id="3" name="Объект 2"/>
          <p:cNvSpPr>
            <a:spLocks noGrp="1"/>
          </p:cNvSpPr>
          <p:nvPr>
            <p:ph idx="1"/>
          </p:nvPr>
        </p:nvSpPr>
        <p:spPr>
          <a:xfrm>
            <a:off x="457200" y="3789040"/>
            <a:ext cx="8229600" cy="2337123"/>
          </a:xfrm>
        </p:spPr>
        <p:txBody>
          <a:bodyPr>
            <a:normAutofit lnSpcReduction="10000"/>
          </a:bodyPr>
          <a:lstStyle/>
          <a:p>
            <a:r>
              <a:rPr lang="en-US" sz="2000" dirty="0" smtClean="0"/>
              <a:t>2048</a:t>
            </a:r>
            <a:r>
              <a:rPr lang="ru-RU" sz="2000" dirty="0" smtClean="0"/>
              <a:t>х</a:t>
            </a:r>
            <a:r>
              <a:rPr lang="en-US" sz="2000" dirty="0" smtClean="0"/>
              <a:t>2048</a:t>
            </a:r>
            <a:r>
              <a:rPr lang="ru-RU" sz="2000" dirty="0" smtClean="0"/>
              <a:t>х16=2</a:t>
            </a:r>
            <a:r>
              <a:rPr lang="ru-RU" sz="2000" baseline="30000" dirty="0" smtClean="0"/>
              <a:t>11</a:t>
            </a:r>
            <a:r>
              <a:rPr lang="ru-RU" sz="2000" dirty="0" smtClean="0"/>
              <a:t>х2</a:t>
            </a:r>
            <a:r>
              <a:rPr lang="ru-RU" sz="2000" baseline="30000" dirty="0"/>
              <a:t>11</a:t>
            </a:r>
            <a:r>
              <a:rPr lang="ru-RU" sz="2000" dirty="0" smtClean="0"/>
              <a:t>х2</a:t>
            </a:r>
            <a:r>
              <a:rPr lang="ru-RU" sz="2000" baseline="30000" dirty="0"/>
              <a:t>4</a:t>
            </a:r>
            <a:r>
              <a:rPr lang="ru-RU" sz="2000" dirty="0" smtClean="0"/>
              <a:t>=2</a:t>
            </a:r>
            <a:r>
              <a:rPr lang="ru-RU" sz="2000" baseline="30000" dirty="0"/>
              <a:t>26</a:t>
            </a:r>
            <a:r>
              <a:rPr lang="ru-RU" sz="2000" dirty="0" smtClean="0"/>
              <a:t> бит в одном фото</a:t>
            </a:r>
          </a:p>
          <a:p>
            <a:r>
              <a:rPr lang="ru-RU" sz="2000" dirty="0" smtClean="0"/>
              <a:t>2</a:t>
            </a:r>
            <a:r>
              <a:rPr lang="ru-RU" sz="2000" baseline="30000" dirty="0"/>
              <a:t>26</a:t>
            </a:r>
            <a:r>
              <a:rPr lang="ru-RU" sz="2000" dirty="0" smtClean="0"/>
              <a:t>:2</a:t>
            </a:r>
            <a:r>
              <a:rPr lang="ru-RU" sz="2000" baseline="30000" dirty="0"/>
              <a:t>23</a:t>
            </a:r>
            <a:r>
              <a:rPr lang="ru-RU" sz="2000" dirty="0" smtClean="0"/>
              <a:t>=2</a:t>
            </a:r>
            <a:r>
              <a:rPr lang="ru-RU" sz="2000" baseline="30000" dirty="0"/>
              <a:t>3</a:t>
            </a:r>
            <a:r>
              <a:rPr lang="ru-RU" sz="2000" dirty="0" smtClean="0"/>
              <a:t>=8 сек загружается одно фото</a:t>
            </a:r>
          </a:p>
          <a:p>
            <a:r>
              <a:rPr lang="ru-RU" sz="2000" dirty="0" smtClean="0"/>
              <a:t>Т.к. печать идет 10 сек, то за это время успевает загрузиться следующее фото</a:t>
            </a:r>
          </a:p>
          <a:p>
            <a:r>
              <a:rPr lang="ru-RU" sz="2000" dirty="0" smtClean="0"/>
              <a:t>Итого 8+10х10=108 сек</a:t>
            </a:r>
          </a:p>
          <a:p>
            <a:endParaRPr lang="ru-RU" sz="2000" dirty="0"/>
          </a:p>
          <a:p>
            <a:pPr marL="0" indent="0">
              <a:buNone/>
            </a:pPr>
            <a:r>
              <a:rPr lang="ru-RU" sz="2000" dirty="0" smtClean="0"/>
              <a:t>Ответ: </a:t>
            </a:r>
            <a:r>
              <a:rPr lang="ru-RU" sz="2000" b="1" u="sng" dirty="0" smtClean="0"/>
              <a:t>108</a:t>
            </a:r>
          </a:p>
          <a:p>
            <a:endParaRPr lang="ru-RU" sz="2000" dirty="0"/>
          </a:p>
        </p:txBody>
      </p:sp>
    </p:spTree>
    <p:extLst>
      <p:ext uri="{BB962C8B-B14F-4D97-AF65-F5344CB8AC3E}">
        <p14:creationId xmlns:p14="http://schemas.microsoft.com/office/powerpoint/2010/main" val="334650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72816"/>
            <a:ext cx="8229600" cy="1757201"/>
          </a:xfrm>
        </p:spPr>
        <p:txBody>
          <a:bodyPr>
            <a:normAutofit fontScale="90000"/>
          </a:bodyPr>
          <a:lstStyle/>
          <a:p>
            <a:pPr algn="l"/>
            <a:r>
              <a:rPr lang="ru-RU" sz="2000" dirty="0" smtClean="0"/>
              <a:t> 18. В некоторые ячейки столбцов A и B электронной таблицы были записаны числа:</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1800" dirty="0" smtClean="0"/>
              <a:t/>
            </a:r>
            <a:br>
              <a:rPr lang="ru-RU" sz="1800" dirty="0" smtClean="0"/>
            </a:br>
            <a:r>
              <a:rPr lang="ru-RU" sz="1800" dirty="0" smtClean="0"/>
              <a:t/>
            </a:r>
            <a:br>
              <a:rPr lang="ru-RU" sz="1800" dirty="0" smtClean="0"/>
            </a:br>
            <a:r>
              <a:rPr lang="ru-RU" sz="1800" dirty="0" smtClean="0">
                <a:effectLst/>
              </a:rPr>
              <a:t>После этого в ячейку C1 записали формулу: =2 * A1 + 3 * B1 и содержимое ячейки С1 скопировали в С2, С3, С4 и С5. </a:t>
            </a:r>
            <a:r>
              <a:rPr lang="ru-RU" sz="1800" dirty="0" smtClean="0"/>
              <a:t>Какие неотрицательные числа должны находиться в ячейках B4 и A5, чтобы диаграмма, построенная по диапазону С1:С5, выглядела так:</a:t>
            </a:r>
            <a:br>
              <a:rPr lang="ru-RU" sz="1800" dirty="0" smtClean="0"/>
            </a:br>
            <a:r>
              <a:rPr lang="ru-RU" sz="1800" dirty="0" smtClean="0"/>
              <a:t/>
            </a:r>
            <a:br>
              <a:rPr lang="ru-RU" sz="1800" dirty="0" smtClean="0"/>
            </a:br>
            <a:r>
              <a:rPr lang="ru-RU" sz="1800" dirty="0" smtClean="0"/>
              <a:t/>
            </a:r>
            <a:br>
              <a:rPr lang="ru-RU" sz="1800" dirty="0" smtClean="0"/>
            </a:br>
            <a:r>
              <a:rPr lang="ru-RU" sz="1800" dirty="0"/>
              <a:t>В ответе укажите сначала число из ячейки B4, </a:t>
            </a:r>
            <a:r>
              <a:rPr lang="ru-RU" sz="1800" dirty="0" smtClean="0"/>
              <a:t/>
            </a:r>
            <a:br>
              <a:rPr lang="ru-RU" sz="1800" dirty="0" smtClean="0"/>
            </a:br>
            <a:r>
              <a:rPr lang="ru-RU" sz="1800" dirty="0" smtClean="0"/>
              <a:t>затем </a:t>
            </a:r>
            <a:r>
              <a:rPr lang="ru-RU" sz="1800" dirty="0"/>
              <a:t>число из ячейки A5 без пробелов.</a:t>
            </a:r>
            <a:br>
              <a:rPr lang="ru-RU" sz="1800" dirty="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
        <p:nvSpPr>
          <p:cNvPr id="3" name="Объект 2"/>
          <p:cNvSpPr>
            <a:spLocks noGrp="1"/>
          </p:cNvSpPr>
          <p:nvPr>
            <p:ph idx="1"/>
          </p:nvPr>
        </p:nvSpPr>
        <p:spPr>
          <a:xfrm>
            <a:off x="4811038" y="4366026"/>
            <a:ext cx="4644008" cy="2304256"/>
          </a:xfrm>
        </p:spPr>
        <p:txBody>
          <a:bodyPr>
            <a:normAutofit fontScale="92500" lnSpcReduction="10000"/>
          </a:bodyPr>
          <a:lstStyle/>
          <a:p>
            <a:pPr marL="0" indent="0">
              <a:buNone/>
            </a:pPr>
            <a:r>
              <a:rPr lang="ru-RU" sz="2000" dirty="0" smtClean="0"/>
              <a:t>В С4 должно быть 21, а в С5 должно быть 63 (т.к. 2 больших одинаковых куска в диаграмме и 3 маленьких одинаковых куска. Наоборот не получится, т.к. при вычислении получатся отрицательные числа)</a:t>
            </a:r>
          </a:p>
          <a:p>
            <a:pPr marL="0" indent="0">
              <a:buNone/>
            </a:pPr>
            <a:r>
              <a:rPr lang="ru-RU" sz="2000" dirty="0" smtClean="0"/>
              <a:t>21=2х9+3хВ4   В4=1</a:t>
            </a:r>
          </a:p>
          <a:p>
            <a:pPr marL="0" indent="0">
              <a:buNone/>
            </a:pPr>
            <a:r>
              <a:rPr lang="ru-RU" sz="2000" dirty="0" smtClean="0"/>
              <a:t>63=2хА5+3х9   А5=18</a:t>
            </a:r>
            <a:endParaRPr lang="ru-RU" sz="2000" dirty="0"/>
          </a:p>
        </p:txBody>
      </p:sp>
      <p:pic>
        <p:nvPicPr>
          <p:cNvPr id="4" name="image7.jpeg"/>
          <p:cNvPicPr/>
          <p:nvPr/>
        </p:nvPicPr>
        <p:blipFill>
          <a:blip r:embed="rId2" cstate="print"/>
          <a:stretch>
            <a:fillRect/>
          </a:stretch>
        </p:blipFill>
        <p:spPr>
          <a:xfrm>
            <a:off x="3203848" y="476672"/>
            <a:ext cx="1584176" cy="1145848"/>
          </a:xfrm>
          <a:prstGeom prst="rect">
            <a:avLst/>
          </a:prstGeom>
        </p:spPr>
      </p:pic>
      <p:pic>
        <p:nvPicPr>
          <p:cNvPr id="5" name="image8.jpeg"/>
          <p:cNvPicPr/>
          <p:nvPr/>
        </p:nvPicPr>
        <p:blipFill>
          <a:blip r:embed="rId3" cstate="print"/>
          <a:stretch>
            <a:fillRect/>
          </a:stretch>
        </p:blipFill>
        <p:spPr>
          <a:xfrm>
            <a:off x="5796136" y="2852936"/>
            <a:ext cx="2164894" cy="1512168"/>
          </a:xfrm>
          <a:prstGeom prst="rect">
            <a:avLst/>
          </a:prstGeom>
        </p:spPr>
      </p:pic>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011" y="3789040"/>
            <a:ext cx="453390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Прямоугольник 5"/>
          <p:cNvSpPr/>
          <p:nvPr/>
        </p:nvSpPr>
        <p:spPr>
          <a:xfrm>
            <a:off x="1619672" y="6256015"/>
            <a:ext cx="1208088" cy="369332"/>
          </a:xfrm>
          <a:prstGeom prst="rect">
            <a:avLst/>
          </a:prstGeom>
        </p:spPr>
        <p:txBody>
          <a:bodyPr wrap="none">
            <a:spAutoFit/>
          </a:bodyPr>
          <a:lstStyle/>
          <a:p>
            <a:r>
              <a:rPr lang="ru-RU" dirty="0" smtClean="0"/>
              <a:t>Ответ: </a:t>
            </a:r>
            <a:r>
              <a:rPr lang="ru-RU" b="1" u="sng" dirty="0" smtClean="0"/>
              <a:t>118</a:t>
            </a:r>
            <a:endParaRPr lang="ru-RU" b="1" u="sng" dirty="0"/>
          </a:p>
        </p:txBody>
      </p:sp>
    </p:spTree>
    <p:extLst>
      <p:ext uri="{BB962C8B-B14F-4D97-AF65-F5344CB8AC3E}">
        <p14:creationId xmlns:p14="http://schemas.microsoft.com/office/powerpoint/2010/main" val="73819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down)">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
            </a:r>
            <a:br>
              <a:rPr lang="ru-RU" sz="2400" dirty="0"/>
            </a:br>
            <a:r>
              <a:rPr lang="ru-RU" sz="2400" dirty="0" smtClean="0"/>
              <a:t>1. </a:t>
            </a:r>
            <a:r>
              <a:rPr lang="ru-RU" sz="2400" dirty="0" smtClean="0">
                <a:effectLst/>
              </a:rPr>
              <a:t>Для хранения текста используется 16-битное кодирование символов. Исходный размер текста составлял 4 килобайта, а после того как к тексту добавили некоторое количество символов, его информационный объём составил 4200 байт. Определите количество добавленных символов. </a:t>
            </a:r>
            <a:endParaRPr lang="ru-RU" sz="2400" dirty="0"/>
          </a:p>
        </p:txBody>
      </p:sp>
      <p:sp>
        <p:nvSpPr>
          <p:cNvPr id="3" name="Объект 2"/>
          <p:cNvSpPr>
            <a:spLocks noGrp="1"/>
          </p:cNvSpPr>
          <p:nvPr>
            <p:ph idx="1"/>
          </p:nvPr>
        </p:nvSpPr>
        <p:spPr>
          <a:xfrm>
            <a:off x="457200" y="2492896"/>
            <a:ext cx="8229600" cy="3633267"/>
          </a:xfrm>
        </p:spPr>
        <p:txBody>
          <a:bodyPr/>
          <a:lstStyle/>
          <a:p>
            <a:r>
              <a:rPr lang="ru-RU" dirty="0" smtClean="0"/>
              <a:t>4х1024 </a:t>
            </a:r>
            <a:r>
              <a:rPr lang="en-US" dirty="0" smtClean="0"/>
              <a:t>: 2 = 2048 </a:t>
            </a:r>
            <a:r>
              <a:rPr lang="ru-RU" dirty="0" smtClean="0"/>
              <a:t>было символов в тексте</a:t>
            </a:r>
            <a:endParaRPr lang="en-US" dirty="0" smtClean="0"/>
          </a:p>
          <a:p>
            <a:r>
              <a:rPr lang="en-US" dirty="0" smtClean="0"/>
              <a:t>4200 : 2 = 2100</a:t>
            </a:r>
            <a:r>
              <a:rPr lang="ru-RU" dirty="0" smtClean="0"/>
              <a:t> стало символов в тексте</a:t>
            </a:r>
            <a:endParaRPr lang="en-US" dirty="0" smtClean="0"/>
          </a:p>
          <a:p>
            <a:r>
              <a:rPr lang="en-US" dirty="0" smtClean="0"/>
              <a:t>2100 – 2048 = 52</a:t>
            </a:r>
            <a:r>
              <a:rPr lang="ru-RU" dirty="0" smtClean="0"/>
              <a:t> столько символов добавили</a:t>
            </a:r>
          </a:p>
          <a:p>
            <a:pPr marL="0" indent="0">
              <a:buNone/>
            </a:pPr>
            <a:r>
              <a:rPr lang="ru-RU" dirty="0" smtClean="0"/>
              <a:t>Ответ: </a:t>
            </a:r>
            <a:r>
              <a:rPr lang="ru-RU" b="1" u="sng" dirty="0" smtClean="0"/>
              <a:t>52</a:t>
            </a:r>
            <a:endParaRPr lang="ru-RU" b="1" u="sng" dirty="0"/>
          </a:p>
        </p:txBody>
      </p:sp>
    </p:spTree>
    <p:extLst>
      <p:ext uri="{BB962C8B-B14F-4D97-AF65-F5344CB8AC3E}">
        <p14:creationId xmlns:p14="http://schemas.microsoft.com/office/powerpoint/2010/main" val="347385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229600" cy="1143000"/>
          </a:xfrm>
        </p:spPr>
        <p:txBody>
          <a:bodyPr>
            <a:noAutofit/>
          </a:bodyPr>
          <a:lstStyle/>
          <a:p>
            <a:r>
              <a:rPr lang="ru-RU" sz="2000" dirty="0"/>
              <a:t/>
            </a:r>
            <a:br>
              <a:rPr lang="ru-RU" sz="2000" dirty="0"/>
            </a:br>
            <a:r>
              <a:rPr lang="ru-RU" sz="2000" dirty="0"/>
              <a:t/>
            </a:r>
            <a:br>
              <a:rPr lang="ru-RU" sz="2000" dirty="0"/>
            </a:br>
            <a:r>
              <a:rPr lang="ru-RU" sz="2000" dirty="0" smtClean="0"/>
              <a:t>19. </a:t>
            </a:r>
            <a:r>
              <a:rPr lang="ru-RU" sz="2000" dirty="0" smtClean="0">
                <a:effectLst/>
              </a:rPr>
              <a:t>Исполнитель АРИФМЕТИК получает на вход целое число и может выполнять над ним следующие действия: </a:t>
            </a:r>
            <a:r>
              <a:rPr lang="ru-RU" sz="2000" dirty="0"/>
              <a:t>прибавь 2 – прибавляет к числу на экране 2;</a:t>
            </a:r>
            <a:br>
              <a:rPr lang="ru-RU" sz="2000" dirty="0"/>
            </a:br>
            <a:r>
              <a:rPr lang="ru-RU" sz="2000" dirty="0"/>
              <a:t>умножь на 3 – увеличивает число на экране в 3 раза.</a:t>
            </a:r>
            <a:br>
              <a:rPr lang="ru-RU" sz="2000" dirty="0"/>
            </a:br>
            <a:r>
              <a:rPr lang="ru-RU" sz="2000" dirty="0"/>
              <a:t>Сколько существует </a:t>
            </a:r>
            <a:r>
              <a:rPr lang="ru-RU" sz="2000" b="1" i="1" dirty="0"/>
              <a:t>различных </a:t>
            </a:r>
            <a:r>
              <a:rPr lang="ru-RU" sz="2000" dirty="0"/>
              <a:t>программ для исполнителя АРИФМЕТИК, с помощью которых можно получить из числа 3 число 29?</a:t>
            </a:r>
            <a:br>
              <a:rPr lang="ru-RU" sz="2000" dirty="0"/>
            </a:br>
            <a:endParaRPr lang="ru-RU" sz="2000" dirty="0"/>
          </a:p>
        </p:txBody>
      </p:sp>
      <p:sp>
        <p:nvSpPr>
          <p:cNvPr id="4" name="Объект 2"/>
          <p:cNvSpPr>
            <a:spLocks noGrp="1"/>
          </p:cNvSpPr>
          <p:nvPr>
            <p:ph idx="1"/>
          </p:nvPr>
        </p:nvSpPr>
        <p:spPr>
          <a:xfrm>
            <a:off x="457200" y="2205038"/>
            <a:ext cx="8229600" cy="3921125"/>
          </a:xfrm>
        </p:spPr>
        <p:txBody>
          <a:bodyPr>
            <a:normAutofit/>
          </a:bodyPr>
          <a:lstStyle/>
          <a:p>
            <a:pPr marL="0" indent="0">
              <a:buNone/>
            </a:pPr>
            <a:r>
              <a:rPr lang="ru-RU" sz="1800" dirty="0"/>
              <a:t>Запишем рекурсивные формулы по условию:</a:t>
            </a:r>
          </a:p>
          <a:p>
            <a:pPr marL="0" indent="0">
              <a:buNone/>
            </a:pPr>
            <a:r>
              <a:rPr lang="en-US" sz="1800" dirty="0" smtClean="0"/>
              <a:t>K</a:t>
            </a:r>
            <a:r>
              <a:rPr lang="en-US" sz="1800" baseline="-25000" dirty="0" smtClean="0"/>
              <a:t>N</a:t>
            </a:r>
            <a:r>
              <a:rPr lang="en-US" sz="1800" dirty="0" smtClean="0"/>
              <a:t>=K</a:t>
            </a:r>
            <a:r>
              <a:rPr lang="en-US" sz="1800" baseline="-25000" dirty="0" smtClean="0"/>
              <a:t>N-</a:t>
            </a:r>
            <a:r>
              <a:rPr lang="ru-RU" sz="1800" baseline="-25000" dirty="0" smtClean="0"/>
              <a:t>2</a:t>
            </a:r>
            <a:r>
              <a:rPr lang="en-US" sz="1800" dirty="0" smtClean="0"/>
              <a:t>+K</a:t>
            </a:r>
            <a:r>
              <a:rPr lang="ru-RU" sz="1800" dirty="0" smtClean="0"/>
              <a:t> </a:t>
            </a:r>
            <a:r>
              <a:rPr lang="en-US" sz="1800" baseline="-25000" dirty="0"/>
              <a:t>N </a:t>
            </a:r>
            <a:r>
              <a:rPr lang="en-US" sz="1800" baseline="-25000" dirty="0" smtClean="0"/>
              <a:t>div</a:t>
            </a:r>
            <a:r>
              <a:rPr lang="en-US" sz="1800" dirty="0" smtClean="0"/>
              <a:t> </a:t>
            </a:r>
            <a:r>
              <a:rPr lang="en-US" sz="1800" baseline="-25000" dirty="0" smtClean="0"/>
              <a:t>3 </a:t>
            </a:r>
            <a:r>
              <a:rPr lang="en-US" sz="1800" dirty="0"/>
              <a:t>(</a:t>
            </a:r>
            <a:r>
              <a:rPr lang="ru-RU" sz="1800" dirty="0"/>
              <a:t>если число кратно </a:t>
            </a:r>
            <a:r>
              <a:rPr lang="en-US" sz="1800" dirty="0" smtClean="0"/>
              <a:t>3</a:t>
            </a:r>
            <a:r>
              <a:rPr lang="ru-RU" sz="1800" dirty="0" smtClean="0"/>
              <a:t>)</a:t>
            </a:r>
            <a:endParaRPr lang="ru-RU" sz="1800" dirty="0"/>
          </a:p>
          <a:p>
            <a:pPr marL="0" indent="0">
              <a:buNone/>
            </a:pPr>
            <a:r>
              <a:rPr lang="en-US" sz="1800" dirty="0" smtClean="0"/>
              <a:t>K</a:t>
            </a:r>
            <a:r>
              <a:rPr lang="en-US" sz="1800" baseline="-25000" dirty="0" smtClean="0"/>
              <a:t>N</a:t>
            </a:r>
            <a:r>
              <a:rPr lang="en-US" sz="1800" dirty="0" smtClean="0"/>
              <a:t>=K</a:t>
            </a:r>
            <a:r>
              <a:rPr lang="en-US" sz="1800" baseline="-25000" dirty="0" smtClean="0"/>
              <a:t>N-</a:t>
            </a:r>
            <a:r>
              <a:rPr lang="ru-RU" sz="1800" baseline="-25000" dirty="0" smtClean="0"/>
              <a:t>2</a:t>
            </a:r>
            <a:r>
              <a:rPr lang="en-US" sz="1800" dirty="0" smtClean="0"/>
              <a:t>(</a:t>
            </a:r>
            <a:r>
              <a:rPr lang="ru-RU" sz="1800" dirty="0"/>
              <a:t>если число не кратно </a:t>
            </a:r>
            <a:r>
              <a:rPr lang="en-US" sz="1800" dirty="0" smtClean="0"/>
              <a:t>3</a:t>
            </a:r>
            <a:r>
              <a:rPr lang="ru-RU" sz="1800" dirty="0" smtClean="0"/>
              <a:t>)</a:t>
            </a:r>
            <a:endParaRPr lang="ru-RU" sz="1800" dirty="0"/>
          </a:p>
          <a:p>
            <a:pPr marL="0" indent="0">
              <a:buNone/>
            </a:pPr>
            <a:r>
              <a:rPr lang="ru-RU" sz="1800" dirty="0"/>
              <a:t>По этим формулам заполним таблицу</a:t>
            </a:r>
          </a:p>
          <a:p>
            <a:pPr marL="0" indent="0">
              <a:buNone/>
            </a:pPr>
            <a:r>
              <a:rPr lang="en-US" sz="1800" u="sng" dirty="0"/>
              <a:t>N   </a:t>
            </a:r>
            <a:r>
              <a:rPr lang="en-US" sz="1800" u="sng" dirty="0" smtClean="0"/>
              <a:t>3 </a:t>
            </a:r>
            <a:r>
              <a:rPr lang="en-US" sz="1800" u="sng" dirty="0"/>
              <a:t>4 5 6 7 8 9 10 11 12 13 </a:t>
            </a:r>
            <a:r>
              <a:rPr lang="en-US" sz="1800" u="sng" dirty="0" smtClean="0"/>
              <a:t>14 15 16 17 18 19 20 21  22</a:t>
            </a:r>
            <a:r>
              <a:rPr lang="en-US" sz="1800" u="sng" dirty="0" smtClean="0">
                <a:solidFill>
                  <a:srgbClr val="FF0000"/>
                </a:solidFill>
              </a:rPr>
              <a:t> </a:t>
            </a:r>
            <a:r>
              <a:rPr lang="en-US" sz="1800" u="sng" dirty="0" smtClean="0"/>
              <a:t>23 24 25 26 27 28 29</a:t>
            </a:r>
            <a:endParaRPr lang="en-US" sz="1800" u="sng" dirty="0"/>
          </a:p>
          <a:p>
            <a:pPr marL="0" indent="0">
              <a:buNone/>
            </a:pPr>
            <a:r>
              <a:rPr lang="en-US" sz="1800" dirty="0" smtClean="0"/>
              <a:t>K</a:t>
            </a:r>
            <a:r>
              <a:rPr lang="en-US" sz="1800" baseline="-25000" dirty="0" smtClean="0"/>
              <a:t>N </a:t>
            </a:r>
            <a:r>
              <a:rPr lang="en-US" sz="1800" dirty="0" smtClean="0"/>
              <a:t> 1 </a:t>
            </a:r>
            <a:r>
              <a:rPr lang="ru-RU" sz="1800" dirty="0" smtClean="0"/>
              <a:t>х 1 х 1 х  2  х   2    х    2   х    3   х    3   х   3   х    4    х    4    х   4    х   6   х   6</a:t>
            </a:r>
            <a:endParaRPr lang="ru-RU" sz="1800" b="1" u="sng" dirty="0"/>
          </a:p>
        </p:txBody>
      </p:sp>
      <p:sp>
        <p:nvSpPr>
          <p:cNvPr id="7" name="Заголовок 1"/>
          <p:cNvSpPr txBox="1">
            <a:spLocks/>
          </p:cNvSpPr>
          <p:nvPr/>
        </p:nvSpPr>
        <p:spPr>
          <a:xfrm>
            <a:off x="467544" y="486916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000" dirty="0" smtClean="0"/>
              <a:t/>
            </a:r>
            <a:br>
              <a:rPr lang="ru-RU" sz="2000" dirty="0" smtClean="0"/>
            </a:br>
            <a:r>
              <a:rPr lang="ru-RU" sz="2000" dirty="0" smtClean="0"/>
              <a:t/>
            </a:r>
            <a:br>
              <a:rPr lang="ru-RU" sz="2000" dirty="0" smtClean="0"/>
            </a:br>
            <a:r>
              <a:rPr lang="ru-RU" sz="2000" dirty="0" smtClean="0"/>
              <a:t>Ответ: </a:t>
            </a:r>
            <a:r>
              <a:rPr lang="ru-RU" sz="2000" b="1" u="sng" dirty="0" smtClean="0"/>
              <a:t>6</a:t>
            </a:r>
            <a:endParaRPr lang="ru-RU" sz="2000" b="1" u="sng" dirty="0"/>
          </a:p>
        </p:txBody>
      </p:sp>
    </p:spTree>
    <p:extLst>
      <p:ext uri="{BB962C8B-B14F-4D97-AF65-F5344CB8AC3E}">
        <p14:creationId xmlns:p14="http://schemas.microsoft.com/office/powerpoint/2010/main" val="1609693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76872"/>
            <a:ext cx="8229600" cy="1143000"/>
          </a:xfrm>
        </p:spPr>
        <p:txBody>
          <a:bodyPr>
            <a:noAutofit/>
          </a:bodyPr>
          <a:lstStyle/>
          <a:p>
            <a:r>
              <a:rPr lang="ru-RU" sz="2400" dirty="0"/>
              <a:t/>
            </a:r>
            <a:br>
              <a:rPr lang="ru-RU" sz="2400" dirty="0"/>
            </a:br>
            <a:r>
              <a:rPr lang="ru-RU" sz="2000" dirty="0" smtClean="0"/>
              <a:t>20. </a:t>
            </a:r>
            <a:r>
              <a:rPr lang="ru-RU" sz="2000" dirty="0" smtClean="0">
                <a:effectLst/>
              </a:rPr>
              <a:t>Дан фрагмент базы данных с результатами сдачи спортивных нормативов учениками некоторой школы. </a:t>
            </a:r>
            <a:r>
              <a:rPr lang="ru-RU" sz="2000" dirty="0"/>
              <a:t>В каком порядке (считая сверху вниз) будут расположены значения поля ID,    если   над   этим    фрагментом   выполнить    сортировку    по   полю</a:t>
            </a:r>
            <a:br>
              <a:rPr lang="ru-RU" sz="2000" dirty="0"/>
            </a:br>
            <a:r>
              <a:rPr lang="ru-RU" sz="2000" dirty="0"/>
              <a:t>«Отжимания»  по  убыванию,  а  в  случае  равенства  значений  в  поле</a:t>
            </a:r>
            <a:br>
              <a:rPr lang="ru-RU" sz="2000" dirty="0"/>
            </a:br>
            <a:r>
              <a:rPr lang="ru-RU" sz="2000" dirty="0"/>
              <a:t>«Отжимания» – по полю «Параллель» по возрастанию?</a:t>
            </a:r>
            <a:br>
              <a:rPr lang="ru-RU" sz="2000" dirty="0"/>
            </a:br>
            <a:r>
              <a:rPr lang="ru-RU" sz="2000" dirty="0"/>
              <a:t>В ответе запишите последовательность цифр без пробелов. </a:t>
            </a: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075499092"/>
              </p:ext>
            </p:extLst>
          </p:nvPr>
        </p:nvGraphicFramePr>
        <p:xfrm>
          <a:off x="2627784" y="3068960"/>
          <a:ext cx="4096385" cy="970915"/>
        </p:xfrm>
        <a:graphic>
          <a:graphicData uri="http://schemas.openxmlformats.org/drawingml/2006/table">
            <a:tbl>
              <a:tblPr firstRow="1" firstCol="1" lastRow="1" lastCol="1" bandRow="1" bandCol="1"/>
              <a:tblGrid>
                <a:gridCol w="403860"/>
                <a:gridCol w="1084580"/>
                <a:gridCol w="826135"/>
                <a:gridCol w="699770"/>
                <a:gridCol w="1082040"/>
              </a:tblGrid>
              <a:tr h="191770">
                <a:tc>
                  <a:txBody>
                    <a:bodyPr/>
                    <a:lstStyle/>
                    <a:p>
                      <a:pPr marL="130810">
                        <a:spcBef>
                          <a:spcPts val="175"/>
                        </a:spcBef>
                        <a:spcAft>
                          <a:spcPts val="0"/>
                        </a:spcAft>
                      </a:pPr>
                      <a:r>
                        <a:rPr lang="ru-RU" sz="1000" b="1" dirty="0">
                          <a:effectLst/>
                          <a:latin typeface="Times New Roman"/>
                          <a:ea typeface="Times New Roman"/>
                        </a:rPr>
                        <a:t>ID</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75"/>
                        </a:spcBef>
                        <a:spcAft>
                          <a:spcPts val="0"/>
                        </a:spcAft>
                      </a:pPr>
                      <a:r>
                        <a:rPr lang="ru-RU" sz="1000" b="1">
                          <a:effectLst/>
                          <a:latin typeface="Times New Roman"/>
                          <a:ea typeface="Times New Roman"/>
                        </a:rPr>
                        <a:t>Фамилия</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3185" marR="80645" algn="ctr">
                        <a:spcBef>
                          <a:spcPts val="175"/>
                        </a:spcBef>
                        <a:spcAft>
                          <a:spcPts val="0"/>
                        </a:spcAft>
                      </a:pPr>
                      <a:r>
                        <a:rPr lang="ru-RU" sz="1000" b="1">
                          <a:effectLst/>
                          <a:latin typeface="Times New Roman"/>
                          <a:ea typeface="Times New Roman"/>
                        </a:rPr>
                        <a:t>Параллель</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6365" marR="121920" algn="ctr">
                        <a:spcBef>
                          <a:spcPts val="175"/>
                        </a:spcBef>
                        <a:spcAft>
                          <a:spcPts val="0"/>
                        </a:spcAft>
                      </a:pPr>
                      <a:r>
                        <a:rPr lang="ru-RU" sz="1000" b="1">
                          <a:effectLst/>
                          <a:latin typeface="Times New Roman"/>
                          <a:ea typeface="Times New Roman"/>
                        </a:rPr>
                        <a:t>Литера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178435" algn="ctr">
                        <a:spcBef>
                          <a:spcPts val="175"/>
                        </a:spcBef>
                        <a:spcAft>
                          <a:spcPts val="0"/>
                        </a:spcAft>
                      </a:pPr>
                      <a:r>
                        <a:rPr lang="ru-RU" sz="1000" b="1">
                          <a:effectLst/>
                          <a:latin typeface="Times New Roman"/>
                          <a:ea typeface="Times New Roman"/>
                        </a:rPr>
                        <a:t>Отжимания</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310">
                <a:tc>
                  <a:txBody>
                    <a:bodyPr/>
                    <a:lstStyle/>
                    <a:p>
                      <a:pPr marL="168910">
                        <a:spcBef>
                          <a:spcPts val="160"/>
                        </a:spcBef>
                        <a:spcAft>
                          <a:spcPts val="0"/>
                        </a:spcAft>
                      </a:pPr>
                      <a:r>
                        <a:rPr lang="ru-RU" sz="1000" dirty="0">
                          <a:effectLst/>
                          <a:latin typeface="Times New Roman"/>
                          <a:ea typeface="Times New Roman"/>
                        </a:rPr>
                        <a:t>1</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160"/>
                        </a:spcBef>
                        <a:spcAft>
                          <a:spcPts val="0"/>
                        </a:spcAft>
                      </a:pPr>
                      <a:r>
                        <a:rPr lang="ru-RU" sz="1000">
                          <a:effectLst/>
                          <a:latin typeface="Times New Roman"/>
                          <a:ea typeface="Times New Roman"/>
                        </a:rPr>
                        <a:t>Хитров П.В.</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160"/>
                        </a:spcBef>
                        <a:spcAft>
                          <a:spcPts val="0"/>
                        </a:spcAft>
                      </a:pPr>
                      <a:r>
                        <a:rPr lang="ru-RU" sz="1000">
                          <a:effectLst/>
                          <a:latin typeface="Times New Roman"/>
                          <a:ea typeface="Times New Roman"/>
                        </a:rPr>
                        <a:t>9</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spcBef>
                          <a:spcPts val="160"/>
                        </a:spcBef>
                        <a:spcAft>
                          <a:spcPts val="0"/>
                        </a:spcAft>
                      </a:pPr>
                      <a:r>
                        <a:rPr lang="ru-RU" sz="1000">
                          <a:effectLst/>
                          <a:latin typeface="Times New Roman"/>
                          <a:ea typeface="Times New Roman"/>
                        </a:rPr>
                        <a:t>А</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178435" algn="ctr">
                        <a:spcBef>
                          <a:spcPts val="160"/>
                        </a:spcBef>
                        <a:spcAft>
                          <a:spcPts val="0"/>
                        </a:spcAft>
                      </a:pPr>
                      <a:r>
                        <a:rPr lang="ru-RU" sz="1000">
                          <a:effectLst/>
                          <a:latin typeface="Times New Roman"/>
                          <a:ea typeface="Times New Roman"/>
                        </a:rPr>
                        <a:t>70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945">
                <a:tc>
                  <a:txBody>
                    <a:bodyPr/>
                    <a:lstStyle/>
                    <a:p>
                      <a:pPr marL="168910">
                        <a:spcBef>
                          <a:spcPts val="160"/>
                        </a:spcBef>
                        <a:spcAft>
                          <a:spcPts val="0"/>
                        </a:spcAft>
                      </a:pPr>
                      <a:r>
                        <a:rPr lang="ru-RU" sz="1000">
                          <a:effectLst/>
                          <a:latin typeface="Times New Roman"/>
                          <a:ea typeface="Times New Roman"/>
                        </a:rPr>
                        <a:t>2</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a:spcBef>
                          <a:spcPts val="160"/>
                        </a:spcBef>
                        <a:spcAft>
                          <a:spcPts val="0"/>
                        </a:spcAft>
                      </a:pPr>
                      <a:r>
                        <a:rPr lang="ru-RU" sz="1000">
                          <a:effectLst/>
                          <a:latin typeface="Times New Roman"/>
                          <a:ea typeface="Times New Roman"/>
                        </a:rPr>
                        <a:t>Васильев В.П.</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010" marR="80645" algn="ctr">
                        <a:spcBef>
                          <a:spcPts val="160"/>
                        </a:spcBef>
                        <a:spcAft>
                          <a:spcPts val="0"/>
                        </a:spcAft>
                      </a:pPr>
                      <a:r>
                        <a:rPr lang="ru-RU" sz="1000">
                          <a:effectLst/>
                          <a:latin typeface="Times New Roman"/>
                          <a:ea typeface="Times New Roman"/>
                        </a:rPr>
                        <a:t>10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spcBef>
                          <a:spcPts val="160"/>
                        </a:spcBef>
                        <a:spcAft>
                          <a:spcPts val="0"/>
                        </a:spcAft>
                      </a:pPr>
                      <a:r>
                        <a:rPr lang="ru-RU" sz="1000">
                          <a:effectLst/>
                          <a:latin typeface="Times New Roman"/>
                          <a:ea typeface="Times New Roman"/>
                        </a:rPr>
                        <a:t>В</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178435" algn="ctr">
                        <a:spcBef>
                          <a:spcPts val="160"/>
                        </a:spcBef>
                        <a:spcAft>
                          <a:spcPts val="0"/>
                        </a:spcAft>
                      </a:pPr>
                      <a:r>
                        <a:rPr lang="ru-RU" sz="1000">
                          <a:effectLst/>
                          <a:latin typeface="Times New Roman"/>
                          <a:ea typeface="Times New Roman"/>
                        </a:rPr>
                        <a:t>60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945">
                <a:tc>
                  <a:txBody>
                    <a:bodyPr/>
                    <a:lstStyle/>
                    <a:p>
                      <a:pPr marL="168910">
                        <a:spcBef>
                          <a:spcPts val="175"/>
                        </a:spcBef>
                        <a:spcAft>
                          <a:spcPts val="0"/>
                        </a:spcAft>
                      </a:pPr>
                      <a:r>
                        <a:rPr lang="ru-RU" sz="1000">
                          <a:effectLst/>
                          <a:latin typeface="Times New Roman"/>
                          <a:ea typeface="Times New Roman"/>
                        </a:rPr>
                        <a:t>3</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75"/>
                        </a:spcBef>
                        <a:spcAft>
                          <a:spcPts val="0"/>
                        </a:spcAft>
                      </a:pPr>
                      <a:r>
                        <a:rPr lang="ru-RU" sz="1000">
                          <a:effectLst/>
                          <a:latin typeface="Times New Roman"/>
                          <a:ea typeface="Times New Roman"/>
                        </a:rPr>
                        <a:t>Ивченко А.И.</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marR="80645" algn="ctr">
                        <a:spcBef>
                          <a:spcPts val="175"/>
                        </a:spcBef>
                        <a:spcAft>
                          <a:spcPts val="0"/>
                        </a:spcAft>
                      </a:pPr>
                      <a:r>
                        <a:rPr lang="ru-RU" sz="1000">
                          <a:effectLst/>
                          <a:latin typeface="Times New Roman"/>
                          <a:ea typeface="Times New Roman"/>
                        </a:rPr>
                        <a:t>11</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175"/>
                        </a:spcBef>
                        <a:spcAft>
                          <a:spcPts val="0"/>
                        </a:spcAft>
                      </a:pPr>
                      <a:r>
                        <a:rPr lang="ru-RU" sz="1000">
                          <a:effectLst/>
                          <a:latin typeface="Times New Roman"/>
                          <a:ea typeface="Times New Roman"/>
                        </a:rPr>
                        <a:t>Б</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177800" algn="ctr">
                        <a:spcBef>
                          <a:spcPts val="175"/>
                        </a:spcBef>
                        <a:spcAft>
                          <a:spcPts val="0"/>
                        </a:spcAft>
                      </a:pPr>
                      <a:r>
                        <a:rPr lang="ru-RU" sz="1000">
                          <a:effectLst/>
                          <a:latin typeface="Times New Roman"/>
                          <a:ea typeface="Times New Roman"/>
                        </a:rPr>
                        <a:t>70</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945">
                <a:tc>
                  <a:txBody>
                    <a:bodyPr/>
                    <a:lstStyle/>
                    <a:p>
                      <a:pPr marL="168910">
                        <a:spcBef>
                          <a:spcPts val="175"/>
                        </a:spcBef>
                        <a:spcAft>
                          <a:spcPts val="0"/>
                        </a:spcAft>
                      </a:pPr>
                      <a:r>
                        <a:rPr lang="ru-RU" sz="1000">
                          <a:effectLst/>
                          <a:latin typeface="Times New Roman"/>
                          <a:ea typeface="Times New Roman"/>
                        </a:rPr>
                        <a:t>4</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spcBef>
                          <a:spcPts val="175"/>
                        </a:spcBef>
                        <a:spcAft>
                          <a:spcPts val="0"/>
                        </a:spcAft>
                      </a:pPr>
                      <a:r>
                        <a:rPr lang="ru-RU" sz="1000">
                          <a:effectLst/>
                          <a:latin typeface="Times New Roman"/>
                          <a:ea typeface="Times New Roman"/>
                        </a:rPr>
                        <a:t>Кузнецов П.С.</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175"/>
                        </a:spcBef>
                        <a:spcAft>
                          <a:spcPts val="0"/>
                        </a:spcAft>
                      </a:pPr>
                      <a:r>
                        <a:rPr lang="ru-RU" sz="1000">
                          <a:effectLst/>
                          <a:latin typeface="Times New Roman"/>
                          <a:ea typeface="Times New Roman"/>
                        </a:rPr>
                        <a:t>9</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175"/>
                        </a:spcBef>
                        <a:spcAft>
                          <a:spcPts val="0"/>
                        </a:spcAft>
                      </a:pPr>
                      <a:r>
                        <a:rPr lang="ru-RU" sz="1000">
                          <a:effectLst/>
                          <a:latin typeface="Times New Roman"/>
                          <a:ea typeface="Times New Roman"/>
                        </a:rPr>
                        <a:t>Б</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177800" algn="ctr">
                        <a:spcBef>
                          <a:spcPts val="175"/>
                        </a:spcBef>
                        <a:spcAft>
                          <a:spcPts val="0"/>
                        </a:spcAft>
                      </a:pPr>
                      <a:r>
                        <a:rPr lang="ru-RU" sz="1000" dirty="0">
                          <a:effectLst/>
                          <a:latin typeface="Times New Roman"/>
                          <a:ea typeface="Times New Roman"/>
                        </a:rPr>
                        <a:t>60</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Заголовок 1"/>
          <p:cNvSpPr txBox="1">
            <a:spLocks/>
          </p:cNvSpPr>
          <p:nvPr/>
        </p:nvSpPr>
        <p:spPr>
          <a:xfrm>
            <a:off x="611560" y="465313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dirty="0" smtClean="0"/>
              <a:t/>
            </a:r>
            <a:br>
              <a:rPr lang="ru-RU" sz="2400" dirty="0" smtClean="0"/>
            </a:br>
            <a:r>
              <a:rPr lang="ru-RU" sz="2000" dirty="0" smtClean="0"/>
              <a:t>Ответ: </a:t>
            </a:r>
            <a:r>
              <a:rPr lang="ru-RU" sz="2000" b="1" u="sng" dirty="0" smtClean="0"/>
              <a:t>1342</a:t>
            </a:r>
            <a:endParaRPr lang="ru-RU" sz="2000" dirty="0"/>
          </a:p>
        </p:txBody>
      </p:sp>
    </p:spTree>
    <p:extLst>
      <p:ext uri="{BB962C8B-B14F-4D97-AF65-F5344CB8AC3E}">
        <p14:creationId xmlns:p14="http://schemas.microsoft.com/office/powerpoint/2010/main" val="365931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
            </a:r>
            <a:br>
              <a:rPr lang="ru-RU" sz="2400" dirty="0"/>
            </a:br>
            <a:r>
              <a:rPr lang="ru-RU" sz="2400" dirty="0" smtClean="0"/>
              <a:t>21. </a:t>
            </a:r>
            <a:r>
              <a:rPr lang="ru-RU" sz="2400" dirty="0" smtClean="0">
                <a:effectLst/>
              </a:rPr>
              <a:t>Сколько существует различных </a:t>
            </a:r>
            <a:r>
              <a:rPr lang="ru-RU" sz="2400" b="1" i="1" dirty="0" smtClean="0">
                <a:effectLst/>
              </a:rPr>
              <a:t>целых </a:t>
            </a:r>
            <a:r>
              <a:rPr lang="ru-RU" sz="2400" dirty="0" smtClean="0">
                <a:effectLst/>
              </a:rPr>
              <a:t>значений X, при которых логическое выражение: </a:t>
            </a:r>
            <a:r>
              <a:rPr lang="ru-RU" sz="2400" dirty="0"/>
              <a:t>(X ≥ 2) /\ ¬ (X ≥ 6) /\ (X ≤ 15) принимает значение «истина»?</a:t>
            </a:r>
            <a:br>
              <a:rPr lang="ru-RU" sz="2400" dirty="0"/>
            </a:br>
            <a:endParaRPr lang="ru-RU" sz="2400" dirty="0"/>
          </a:p>
        </p:txBody>
      </p:sp>
      <p:sp>
        <p:nvSpPr>
          <p:cNvPr id="3" name="Объект 2"/>
          <p:cNvSpPr>
            <a:spLocks noGrp="1"/>
          </p:cNvSpPr>
          <p:nvPr>
            <p:ph idx="1"/>
          </p:nvPr>
        </p:nvSpPr>
        <p:spPr/>
        <p:txBody>
          <a:bodyPr/>
          <a:lstStyle/>
          <a:p>
            <a:pPr marL="0" indent="0">
              <a:buNone/>
            </a:pPr>
            <a:r>
              <a:rPr lang="ru-RU" dirty="0" smtClean="0"/>
              <a:t>(X ≥ 2) /\ ¬ (X ≥ 6) /\ (X ≤ 15)=</a:t>
            </a:r>
            <a:br>
              <a:rPr lang="ru-RU" dirty="0" smtClean="0"/>
            </a:br>
            <a:r>
              <a:rPr lang="ru-RU" dirty="0" smtClean="0"/>
              <a:t>(X ≥ 2) /\ (X </a:t>
            </a:r>
            <a:r>
              <a:rPr lang="en-US" dirty="0" smtClean="0"/>
              <a:t>&lt;</a:t>
            </a:r>
            <a:r>
              <a:rPr lang="ru-RU" dirty="0" smtClean="0"/>
              <a:t> 6) /\ (X ≤ 15)</a:t>
            </a:r>
            <a:r>
              <a:rPr lang="en-US" dirty="0" smtClean="0"/>
              <a:t>=</a:t>
            </a:r>
            <a:br>
              <a:rPr lang="en-US" dirty="0" smtClean="0"/>
            </a:br>
            <a:r>
              <a:rPr lang="ru-RU" dirty="0" smtClean="0"/>
              <a:t>(X ≥ 2) /\ (X </a:t>
            </a:r>
            <a:r>
              <a:rPr lang="en-US" dirty="0" smtClean="0"/>
              <a:t>&lt;</a:t>
            </a:r>
            <a:r>
              <a:rPr lang="ru-RU" dirty="0" smtClean="0"/>
              <a:t> 6)</a:t>
            </a:r>
            <a:endParaRPr lang="en-US" dirty="0" smtClean="0"/>
          </a:p>
          <a:p>
            <a:pPr marL="0" indent="0">
              <a:buNone/>
            </a:pPr>
            <a:endParaRPr lang="en-US" dirty="0"/>
          </a:p>
          <a:p>
            <a:pPr marL="0" indent="0">
              <a:buNone/>
            </a:pPr>
            <a:r>
              <a:rPr lang="ru-RU" dirty="0" smtClean="0"/>
              <a:t>Ответ: </a:t>
            </a:r>
            <a:r>
              <a:rPr lang="ru-RU" b="1" u="sng" dirty="0" smtClean="0"/>
              <a:t>4</a:t>
            </a:r>
            <a:endParaRPr lang="ru-RU" b="1" u="sng" dirty="0"/>
          </a:p>
        </p:txBody>
      </p:sp>
    </p:spTree>
    <p:extLst>
      <p:ext uri="{BB962C8B-B14F-4D97-AF65-F5344CB8AC3E}">
        <p14:creationId xmlns:p14="http://schemas.microsoft.com/office/powerpoint/2010/main" val="95178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052736"/>
            <a:ext cx="8229600" cy="2232248"/>
          </a:xfrm>
        </p:spPr>
        <p:txBody>
          <a:bodyPr>
            <a:noAutofit/>
          </a:bodyPr>
          <a:lstStyle/>
          <a:p>
            <a:r>
              <a:rPr lang="ru-RU" sz="1600" dirty="0" smtClean="0"/>
              <a:t>22. Требовалось </a:t>
            </a:r>
            <a:r>
              <a:rPr lang="ru-RU" sz="1600" dirty="0"/>
              <a:t>написать программу, которая по введённым границам интервала [A; B] находит и выводит на экран количество двухзначных чисел из этого интервала, сумма цифр которых делится на 4.</a:t>
            </a:r>
            <a:br>
              <a:rPr lang="ru-RU" sz="1600" dirty="0"/>
            </a:br>
            <a:r>
              <a:rPr lang="ru-RU" sz="1600" dirty="0" smtClean="0"/>
              <a:t>Чис</a:t>
            </a:r>
            <a:r>
              <a:rPr lang="ru-RU" sz="1600" dirty="0" smtClean="0">
                <a:effectLst/>
              </a:rPr>
              <a:t>ла A и B – натуральные, не превышают 10000. Гарантируется так же, что при вводе данных будет соблюдено условие A ≤ B. </a:t>
            </a:r>
            <a:r>
              <a:rPr lang="ru-RU" sz="1600" dirty="0"/>
              <a:t>Программист торопился и написал программу неправильно</a:t>
            </a:r>
            <a:r>
              <a:rPr lang="ru-RU" sz="1600" dirty="0" smtClean="0"/>
              <a:t>. Ниже </a:t>
            </a:r>
            <a:r>
              <a:rPr lang="ru-RU" sz="1600" dirty="0"/>
              <a:t>текст программы представлен на нескольких языках программирования</a:t>
            </a:r>
            <a:r>
              <a:rPr lang="ru-RU" sz="1600" dirty="0" smtClean="0"/>
              <a:t>. Выполните </a:t>
            </a:r>
            <a:r>
              <a:rPr lang="ru-RU" sz="1600" dirty="0"/>
              <a:t>следующие задания (при ответе на бланке укажите пункт задания, для которого даётся ответ).</a:t>
            </a:r>
            <a:br>
              <a:rPr lang="ru-RU" sz="1600" dirty="0"/>
            </a:br>
            <a:r>
              <a:rPr lang="ru-RU" sz="1600" dirty="0" smtClean="0"/>
              <a:t>1)Что </a:t>
            </a:r>
            <a:r>
              <a:rPr lang="ru-RU" sz="1600" dirty="0"/>
              <a:t>выведет данная программа при исходных данных A = 11 и B = 20?</a:t>
            </a:r>
            <a:br>
              <a:rPr lang="ru-RU" sz="1600" dirty="0"/>
            </a:br>
            <a:r>
              <a:rPr lang="ru-RU" sz="1600" dirty="0" smtClean="0"/>
              <a:t>2)Приведите </a:t>
            </a:r>
            <a:r>
              <a:rPr lang="ru-RU" sz="1600" dirty="0"/>
              <a:t>пример таких A и B, соответствующих условию задачи, при которых программа выдаёт ответ 8.</a:t>
            </a:r>
            <a:br>
              <a:rPr lang="ru-RU" sz="1600" dirty="0"/>
            </a:br>
            <a:r>
              <a:rPr lang="ru-RU" sz="1600" dirty="0" smtClean="0"/>
              <a:t>3)Исправьте </a:t>
            </a:r>
            <a:r>
              <a:rPr lang="ru-RU" sz="1600" dirty="0"/>
              <a:t>все ошибки в программе. Для этого постройте таблицу, в левом столбце которой будут полностью записаны неверные строки программы, а в правом – их исправленные варианты. Обратите внимание, что требуется исправить ошибки в существующей программе, а не писать свой вариант решения задачи.</a:t>
            </a:r>
            <a:r>
              <a:rPr lang="ru-RU" sz="1800" dirty="0"/>
              <a:t/>
            </a:r>
            <a:br>
              <a:rPr lang="ru-RU" sz="1800" dirty="0"/>
            </a:br>
            <a:r>
              <a:rPr lang="ru-RU" sz="1800" dirty="0"/>
              <a:t/>
            </a:r>
            <a:br>
              <a:rPr lang="ru-RU" sz="1800" dirty="0"/>
            </a:br>
            <a:endParaRPr lang="ru-RU" sz="18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540473508"/>
              </p:ext>
            </p:extLst>
          </p:nvPr>
        </p:nvGraphicFramePr>
        <p:xfrm>
          <a:off x="179512" y="3861048"/>
          <a:ext cx="4321810" cy="2803264"/>
        </p:xfrm>
        <a:graphic>
          <a:graphicData uri="http://schemas.openxmlformats.org/drawingml/2006/table">
            <a:tbl>
              <a:tblPr firstRow="1" firstCol="1" lastRow="1" lastCol="1" bandRow="1" bandCol="1"/>
              <a:tblGrid>
                <a:gridCol w="2477770"/>
                <a:gridCol w="213360"/>
                <a:gridCol w="344170"/>
                <a:gridCol w="148590"/>
                <a:gridCol w="278130"/>
                <a:gridCol w="278130"/>
                <a:gridCol w="213360"/>
                <a:gridCol w="147955"/>
                <a:gridCol w="220345"/>
              </a:tblGrid>
              <a:tr h="174198">
                <a:tc gridSpan="9">
                  <a:txBody>
                    <a:bodyPr/>
                    <a:lstStyle/>
                    <a:p>
                      <a:pPr marL="1900555" marR="1894840" algn="ctr">
                        <a:lnSpc>
                          <a:spcPts val="1025"/>
                        </a:lnSpc>
                        <a:spcAft>
                          <a:spcPts val="0"/>
                        </a:spcAft>
                      </a:pPr>
                      <a:r>
                        <a:rPr lang="ru-RU" sz="1000" b="1" dirty="0">
                          <a:effectLst/>
                          <a:latin typeface="Times New Roman"/>
                          <a:ea typeface="Times New Roman"/>
                        </a:rPr>
                        <a:t>Паскаль</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629066">
                <a:tc>
                  <a:txBody>
                    <a:bodyPr/>
                    <a:lstStyle/>
                    <a:p>
                      <a:pPr marL="46990">
                        <a:lnSpc>
                          <a:spcPts val="960"/>
                        </a:lnSpc>
                        <a:spcBef>
                          <a:spcPts val="15"/>
                        </a:spcBef>
                        <a:spcAft>
                          <a:spcPts val="0"/>
                        </a:spcAft>
                      </a:pPr>
                      <a:r>
                        <a:rPr lang="en-US" sz="850" dirty="0" err="1">
                          <a:effectLst/>
                          <a:latin typeface="Courier New"/>
                          <a:ea typeface="Times New Roman"/>
                          <a:cs typeface="Times New Roman"/>
                        </a:rPr>
                        <a:t>var</a:t>
                      </a:r>
                      <a:endParaRPr lang="ru-RU" sz="1100" dirty="0">
                        <a:effectLst/>
                        <a:latin typeface="Times New Roman"/>
                        <a:ea typeface="Times New Roman"/>
                      </a:endParaRPr>
                    </a:p>
                    <a:p>
                      <a:pPr marL="46990" marR="169545" indent="318770">
                        <a:spcAft>
                          <a:spcPts val="0"/>
                        </a:spcAft>
                        <a:tabLst>
                          <a:tab pos="1786255" algn="l"/>
                        </a:tabLst>
                      </a:pPr>
                      <a:r>
                        <a:rPr lang="en-US" sz="850" dirty="0">
                          <a:effectLst/>
                          <a:latin typeface="Courier New"/>
                          <a:ea typeface="Times New Roman"/>
                          <a:cs typeface="Times New Roman"/>
                        </a:rPr>
                        <a:t>a, b, d1, d2, x,</a:t>
                      </a:r>
                      <a:r>
                        <a:rPr lang="en-US" sz="850" spc="-45" dirty="0">
                          <a:effectLst/>
                          <a:latin typeface="Courier New"/>
                          <a:ea typeface="Times New Roman"/>
                          <a:cs typeface="Times New Roman"/>
                        </a:rPr>
                        <a:t> </a:t>
                      </a:r>
                      <a:r>
                        <a:rPr lang="en-US" sz="850" dirty="0">
                          <a:effectLst/>
                          <a:latin typeface="Courier New"/>
                          <a:ea typeface="Times New Roman"/>
                          <a:cs typeface="Times New Roman"/>
                        </a:rPr>
                        <a:t>k</a:t>
                      </a:r>
                      <a:r>
                        <a:rPr lang="en-US" sz="850" spc="-10" dirty="0">
                          <a:effectLst/>
                          <a:latin typeface="Courier New"/>
                          <a:ea typeface="Times New Roman"/>
                          <a:cs typeface="Times New Roman"/>
                        </a:rPr>
                        <a:t> </a:t>
                      </a:r>
                      <a:r>
                        <a:rPr lang="en-US" sz="850" dirty="0">
                          <a:effectLst/>
                          <a:latin typeface="Courier New"/>
                          <a:ea typeface="Times New Roman"/>
                          <a:cs typeface="Times New Roman"/>
                        </a:rPr>
                        <a:t>:	</a:t>
                      </a:r>
                      <a:r>
                        <a:rPr lang="en-US" sz="850" spc="-20" dirty="0">
                          <a:effectLst/>
                          <a:latin typeface="Courier New"/>
                          <a:ea typeface="Times New Roman"/>
                          <a:cs typeface="Times New Roman"/>
                        </a:rPr>
                        <a:t>integer; </a:t>
                      </a:r>
                      <a:r>
                        <a:rPr lang="en-US" sz="850" dirty="0">
                          <a:effectLst/>
                          <a:latin typeface="Courier New"/>
                          <a:ea typeface="Times New Roman"/>
                          <a:cs typeface="Times New Roman"/>
                        </a:rPr>
                        <a:t>begin</a:t>
                      </a:r>
                      <a:endParaRPr lang="ru-RU" sz="1100" dirty="0">
                        <a:effectLst/>
                        <a:latin typeface="Times New Roman"/>
                        <a:ea typeface="Times New Roman"/>
                      </a:endParaRPr>
                    </a:p>
                    <a:p>
                      <a:pPr marL="365760" marR="1343660">
                        <a:lnSpc>
                          <a:spcPct val="198000"/>
                        </a:lnSpc>
                        <a:spcAft>
                          <a:spcPts val="0"/>
                        </a:spcAft>
                      </a:pPr>
                      <a:r>
                        <a:rPr lang="en-US" sz="850" dirty="0">
                          <a:effectLst/>
                          <a:latin typeface="Courier New"/>
                          <a:ea typeface="Times New Roman"/>
                          <a:cs typeface="Times New Roman"/>
                        </a:rPr>
                        <a:t>read(a, b); k := a;</a:t>
                      </a:r>
                      <a:endParaRPr lang="ru-RU" sz="1100" dirty="0">
                        <a:effectLst/>
                        <a:latin typeface="Times New Roman"/>
                        <a:ea typeface="Times New Roman"/>
                      </a:endParaRPr>
                    </a:p>
                    <a:p>
                      <a:pPr marL="681990" marR="615315" indent="-316865">
                        <a:spcAft>
                          <a:spcPts val="0"/>
                        </a:spcAft>
                      </a:pPr>
                      <a:r>
                        <a:rPr lang="en-US" sz="850" dirty="0">
                          <a:effectLst/>
                          <a:latin typeface="Courier New"/>
                          <a:ea typeface="Times New Roman"/>
                          <a:cs typeface="Times New Roman"/>
                        </a:rPr>
                        <a:t>for x:= a to b do</a:t>
                      </a:r>
                      <a:r>
                        <a:rPr lang="en-US" sz="850" spc="-70" dirty="0">
                          <a:effectLst/>
                          <a:latin typeface="Courier New"/>
                          <a:ea typeface="Times New Roman"/>
                          <a:cs typeface="Times New Roman"/>
                        </a:rPr>
                        <a:t> </a:t>
                      </a:r>
                      <a:r>
                        <a:rPr lang="en-US" sz="850" dirty="0">
                          <a:effectLst/>
                          <a:latin typeface="Courier New"/>
                          <a:ea typeface="Times New Roman"/>
                          <a:cs typeface="Times New Roman"/>
                        </a:rPr>
                        <a:t>begin d1 := x mod</a:t>
                      </a:r>
                      <a:r>
                        <a:rPr lang="en-US" sz="850" spc="-30" dirty="0">
                          <a:effectLst/>
                          <a:latin typeface="Courier New"/>
                          <a:ea typeface="Times New Roman"/>
                          <a:cs typeface="Times New Roman"/>
                        </a:rPr>
                        <a:t> </a:t>
                      </a:r>
                      <a:r>
                        <a:rPr lang="en-US" sz="850" dirty="0">
                          <a:effectLst/>
                          <a:latin typeface="Courier New"/>
                          <a:ea typeface="Times New Roman"/>
                          <a:cs typeface="Times New Roman"/>
                        </a:rPr>
                        <a:t>10;</a:t>
                      </a:r>
                      <a:endParaRPr lang="ru-RU" sz="1100" dirty="0">
                        <a:effectLst/>
                        <a:latin typeface="Times New Roman"/>
                        <a:ea typeface="Times New Roman"/>
                      </a:endParaRPr>
                    </a:p>
                    <a:p>
                      <a:pPr marL="681990">
                        <a:lnSpc>
                          <a:spcPts val="955"/>
                        </a:lnSpc>
                        <a:spcAft>
                          <a:spcPts val="0"/>
                        </a:spcAft>
                      </a:pPr>
                      <a:r>
                        <a:rPr lang="en-US" sz="850" dirty="0">
                          <a:effectLst/>
                          <a:latin typeface="Courier New"/>
                          <a:ea typeface="Times New Roman"/>
                          <a:cs typeface="Times New Roman"/>
                        </a:rPr>
                        <a:t>d2 := x div</a:t>
                      </a:r>
                      <a:r>
                        <a:rPr lang="en-US" sz="850" spc="-35" dirty="0">
                          <a:effectLst/>
                          <a:latin typeface="Courier New"/>
                          <a:ea typeface="Times New Roman"/>
                          <a:cs typeface="Times New Roman"/>
                        </a:rPr>
                        <a:t> </a:t>
                      </a:r>
                      <a:r>
                        <a:rPr lang="en-US" sz="850" dirty="0">
                          <a:effectLst/>
                          <a:latin typeface="Courier New"/>
                          <a:ea typeface="Times New Roman"/>
                          <a:cs typeface="Times New Roman"/>
                        </a:rPr>
                        <a:t>10;</a:t>
                      </a:r>
                      <a:endParaRPr lang="ru-RU" sz="1100" dirty="0">
                        <a:effectLst/>
                        <a:latin typeface="Times New Roman"/>
                        <a:ea typeface="Times New Roman"/>
                      </a:endParaRPr>
                    </a:p>
                    <a:p>
                      <a:pPr marL="681990">
                        <a:lnSpc>
                          <a:spcPts val="960"/>
                        </a:lnSpc>
                        <a:spcAft>
                          <a:spcPts val="0"/>
                        </a:spcAft>
                      </a:pPr>
                      <a:r>
                        <a:rPr lang="en-US" sz="850" dirty="0">
                          <a:effectLst/>
                          <a:latin typeface="Courier New"/>
                          <a:ea typeface="Times New Roman"/>
                          <a:cs typeface="Times New Roman"/>
                        </a:rPr>
                        <a:t>if (x &lt;= 99) or (x &gt;= 10)</a:t>
                      </a:r>
                      <a:endParaRPr lang="ru-RU" sz="1100" dirty="0">
                        <a:effectLst/>
                        <a:latin typeface="Times New Roman"/>
                        <a:ea typeface="Times New Roman"/>
                      </a:endParaRPr>
                    </a:p>
                    <a:p>
                      <a:pPr marL="46990">
                        <a:lnSpc>
                          <a:spcPts val="960"/>
                        </a:lnSpc>
                        <a:spcBef>
                          <a:spcPts val="10"/>
                        </a:spcBef>
                        <a:spcAft>
                          <a:spcPts val="0"/>
                        </a:spcAft>
                      </a:pPr>
                      <a:r>
                        <a:rPr lang="en-US" sz="850" dirty="0">
                          <a:effectLst/>
                          <a:latin typeface="Courier New"/>
                          <a:ea typeface="Times New Roman"/>
                          <a:cs typeface="Times New Roman"/>
                        </a:rPr>
                        <a:t>then</a:t>
                      </a:r>
                      <a:endParaRPr lang="ru-RU" sz="1100" dirty="0">
                        <a:effectLst/>
                        <a:latin typeface="Times New Roman"/>
                        <a:ea typeface="Times New Roman"/>
                      </a:endParaRPr>
                    </a:p>
                    <a:p>
                      <a:pPr marL="1317625">
                        <a:lnSpc>
                          <a:spcPts val="955"/>
                        </a:lnSpc>
                        <a:spcAft>
                          <a:spcPts val="0"/>
                        </a:spcAft>
                      </a:pPr>
                      <a:r>
                        <a:rPr lang="en-US" sz="850" dirty="0">
                          <a:effectLst/>
                          <a:latin typeface="Courier New"/>
                          <a:ea typeface="Times New Roman"/>
                          <a:cs typeface="Times New Roman"/>
                        </a:rPr>
                        <a:t>k := k + 1;</a:t>
                      </a:r>
                      <a:endParaRPr lang="ru-RU" sz="1100" dirty="0">
                        <a:effectLst/>
                        <a:latin typeface="Times New Roman"/>
                        <a:ea typeface="Times New Roman"/>
                      </a:endParaRPr>
                    </a:p>
                    <a:p>
                      <a:pPr marL="365760">
                        <a:lnSpc>
                          <a:spcPts val="955"/>
                        </a:lnSpc>
                        <a:spcAft>
                          <a:spcPts val="0"/>
                        </a:spcAft>
                      </a:pPr>
                      <a:r>
                        <a:rPr lang="en-US" sz="850" dirty="0">
                          <a:effectLst/>
                          <a:latin typeface="Courier New"/>
                          <a:ea typeface="Times New Roman"/>
                          <a:cs typeface="Times New Roman"/>
                        </a:rPr>
                        <a:t>end;</a:t>
                      </a:r>
                      <a:endParaRPr lang="ru-RU" sz="1100" dirty="0">
                        <a:effectLst/>
                        <a:latin typeface="Times New Roman"/>
                        <a:ea typeface="Times New Roman"/>
                      </a:endParaRPr>
                    </a:p>
                    <a:p>
                      <a:pPr>
                        <a:spcBef>
                          <a:spcPts val="50"/>
                        </a:spcBef>
                        <a:spcAft>
                          <a:spcPts val="0"/>
                        </a:spcAft>
                      </a:pPr>
                      <a:r>
                        <a:rPr lang="en-US" sz="800" dirty="0">
                          <a:effectLst/>
                          <a:latin typeface="Times New Roman"/>
                          <a:ea typeface="Times New Roman"/>
                        </a:rPr>
                        <a:t> </a:t>
                      </a:r>
                      <a:endParaRPr lang="ru-RU" sz="1100" dirty="0">
                        <a:effectLst/>
                        <a:latin typeface="Times New Roman"/>
                        <a:ea typeface="Times New Roman"/>
                      </a:endParaRPr>
                    </a:p>
                    <a:p>
                      <a:pPr marL="365760">
                        <a:lnSpc>
                          <a:spcPts val="960"/>
                        </a:lnSpc>
                        <a:spcAft>
                          <a:spcPts val="0"/>
                        </a:spcAft>
                      </a:pPr>
                      <a:r>
                        <a:rPr lang="en-US" sz="850" dirty="0">
                          <a:effectLst/>
                          <a:latin typeface="Courier New"/>
                          <a:ea typeface="Times New Roman"/>
                          <a:cs typeface="Times New Roman"/>
                        </a:rPr>
                        <a:t>write(k);</a:t>
                      </a:r>
                      <a:endParaRPr lang="ru-RU" sz="1100" dirty="0">
                        <a:effectLst/>
                        <a:latin typeface="Times New Roman"/>
                        <a:ea typeface="Times New Roman"/>
                      </a:endParaRPr>
                    </a:p>
                    <a:p>
                      <a:pPr marL="46990">
                        <a:lnSpc>
                          <a:spcPts val="825"/>
                        </a:lnSpc>
                        <a:spcAft>
                          <a:spcPts val="0"/>
                        </a:spcAft>
                      </a:pPr>
                      <a:r>
                        <a:rPr lang="ru-RU" sz="850" dirty="0" err="1">
                          <a:effectLst/>
                          <a:latin typeface="Courier New"/>
                          <a:ea typeface="Times New Roman"/>
                          <a:cs typeface="Times New Roman"/>
                        </a:rPr>
                        <a:t>end</a:t>
                      </a:r>
                      <a:r>
                        <a:rPr lang="ru-RU" sz="850" dirty="0">
                          <a:effectLst/>
                          <a:latin typeface="Courier New"/>
                          <a:ea typeface="Times New Roman"/>
                          <a:cs typeface="Times New Roman"/>
                        </a:rPr>
                        <a:t>.</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3815">
                        <a:spcAft>
                          <a:spcPts val="0"/>
                        </a:spcAft>
                      </a:pPr>
                      <a:r>
                        <a:rPr lang="ru-RU" sz="850" dirty="0" err="1">
                          <a:effectLst/>
                          <a:latin typeface="Courier New"/>
                          <a:ea typeface="Times New Roman"/>
                          <a:cs typeface="Times New Roman"/>
                        </a:rPr>
                        <a:t>or</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3815">
                        <a:spcAft>
                          <a:spcPts val="0"/>
                        </a:spcAft>
                      </a:pPr>
                      <a:r>
                        <a:rPr lang="ru-RU" sz="850" dirty="0">
                          <a:effectLst/>
                          <a:latin typeface="Courier New"/>
                          <a:ea typeface="Times New Roman"/>
                          <a:cs typeface="Times New Roman"/>
                        </a:rPr>
                        <a:t>((d1</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4450">
                        <a:spcAft>
                          <a:spcPts val="0"/>
                        </a:spcAft>
                      </a:pPr>
                      <a:r>
                        <a:rPr lang="ru-RU" sz="850" dirty="0">
                          <a:effectLst/>
                          <a:latin typeface="Courier New"/>
                          <a:ea typeface="Times New Roman"/>
                          <a:cs typeface="Times New Roman"/>
                        </a:rPr>
                        <a:t>+</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3180">
                        <a:spcAft>
                          <a:spcPts val="0"/>
                        </a:spcAft>
                      </a:pPr>
                      <a:r>
                        <a:rPr lang="ru-RU" sz="850" dirty="0">
                          <a:effectLst/>
                          <a:latin typeface="Courier New"/>
                          <a:ea typeface="Times New Roman"/>
                          <a:cs typeface="Times New Roman"/>
                        </a:rPr>
                        <a:t>d2)</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3815">
                        <a:spcAft>
                          <a:spcPts val="0"/>
                        </a:spcAft>
                      </a:pPr>
                      <a:r>
                        <a:rPr lang="ru-RU" sz="850" dirty="0" err="1">
                          <a:effectLst/>
                          <a:latin typeface="Courier New"/>
                          <a:ea typeface="Times New Roman"/>
                          <a:cs typeface="Times New Roman"/>
                        </a:rPr>
                        <a:t>mod</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3815">
                        <a:spcAft>
                          <a:spcPts val="0"/>
                        </a:spcAft>
                      </a:pPr>
                      <a:r>
                        <a:rPr lang="ru-RU" sz="850" dirty="0">
                          <a:effectLst/>
                          <a:latin typeface="Courier New"/>
                          <a:ea typeface="Times New Roman"/>
                          <a:cs typeface="Times New Roman"/>
                        </a:rPr>
                        <a:t>10</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4450">
                        <a:spcAft>
                          <a:spcPts val="0"/>
                        </a:spcAft>
                      </a:pPr>
                      <a:r>
                        <a:rPr lang="ru-RU" sz="850" dirty="0">
                          <a:effectLst/>
                          <a:latin typeface="Courier New"/>
                          <a:ea typeface="Times New Roman"/>
                          <a:cs typeface="Times New Roman"/>
                        </a:rPr>
                        <a:t>=</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5085">
                        <a:spcAft>
                          <a:spcPts val="0"/>
                        </a:spcAft>
                      </a:pPr>
                      <a:r>
                        <a:rPr lang="ru-RU" sz="850" dirty="0">
                          <a:effectLst/>
                          <a:latin typeface="Courier New"/>
                          <a:ea typeface="Times New Roman"/>
                          <a:cs typeface="Times New Roman"/>
                        </a:rPr>
                        <a:t>4)</a:t>
                      </a:r>
                      <a:endParaRPr lang="ru-RU" sz="1100" dirty="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887670955"/>
              </p:ext>
            </p:extLst>
          </p:nvPr>
        </p:nvGraphicFramePr>
        <p:xfrm>
          <a:off x="4572000" y="4005064"/>
          <a:ext cx="4323715" cy="2358380"/>
        </p:xfrm>
        <a:graphic>
          <a:graphicData uri="http://schemas.openxmlformats.org/drawingml/2006/table">
            <a:tbl>
              <a:tblPr firstRow="1" firstCol="1" lastRow="1" lastCol="1" bandRow="1" bandCol="1"/>
              <a:tblGrid>
                <a:gridCol w="4323715"/>
              </a:tblGrid>
              <a:tr h="208415">
                <a:tc>
                  <a:txBody>
                    <a:bodyPr/>
                    <a:lstStyle/>
                    <a:p>
                      <a:pPr marL="1458595" marR="1452880" algn="ctr">
                        <a:lnSpc>
                          <a:spcPts val="1045"/>
                        </a:lnSpc>
                        <a:spcAft>
                          <a:spcPts val="0"/>
                        </a:spcAft>
                      </a:pPr>
                      <a:r>
                        <a:rPr lang="ru-RU" sz="1000" b="1" dirty="0" err="1">
                          <a:effectLst/>
                          <a:latin typeface="Times New Roman"/>
                          <a:ea typeface="Times New Roman"/>
                        </a:rPr>
                        <a:t>Python</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965">
                <a:tc>
                  <a:txBody>
                    <a:bodyPr/>
                    <a:lstStyle/>
                    <a:p>
                      <a:pPr marL="46990" marR="3181350">
                        <a:spcBef>
                          <a:spcPts val="5"/>
                        </a:spcBef>
                        <a:spcAft>
                          <a:spcPts val="0"/>
                        </a:spcAft>
                      </a:pPr>
                      <a:r>
                        <a:rPr lang="en-US" sz="850" dirty="0">
                          <a:effectLst/>
                          <a:latin typeface="Courier New"/>
                          <a:ea typeface="Times New Roman"/>
                          <a:cs typeface="Times New Roman"/>
                        </a:rPr>
                        <a:t>a = </a:t>
                      </a:r>
                      <a:r>
                        <a:rPr lang="en-US" sz="850" dirty="0" err="1">
                          <a:effectLst/>
                          <a:latin typeface="Courier New"/>
                          <a:ea typeface="Times New Roman"/>
                          <a:cs typeface="Times New Roman"/>
                        </a:rPr>
                        <a:t>int</a:t>
                      </a:r>
                      <a:r>
                        <a:rPr lang="en-US" sz="850" dirty="0">
                          <a:effectLst/>
                          <a:latin typeface="Courier New"/>
                          <a:ea typeface="Times New Roman"/>
                          <a:cs typeface="Times New Roman"/>
                        </a:rPr>
                        <a:t>(input()) b = </a:t>
                      </a:r>
                      <a:r>
                        <a:rPr lang="en-US" sz="850" dirty="0" err="1">
                          <a:effectLst/>
                          <a:latin typeface="Courier New"/>
                          <a:ea typeface="Times New Roman"/>
                          <a:cs typeface="Times New Roman"/>
                        </a:rPr>
                        <a:t>int</a:t>
                      </a:r>
                      <a:r>
                        <a:rPr lang="en-US" sz="850" dirty="0">
                          <a:effectLst/>
                          <a:latin typeface="Courier New"/>
                          <a:ea typeface="Times New Roman"/>
                          <a:cs typeface="Times New Roman"/>
                        </a:rPr>
                        <a:t>(input())</a:t>
                      </a:r>
                      <a:endParaRPr lang="ru-RU" sz="1100" dirty="0">
                        <a:effectLst/>
                        <a:latin typeface="Times New Roman"/>
                        <a:ea typeface="Times New Roman"/>
                      </a:endParaRPr>
                    </a:p>
                    <a:p>
                      <a:pPr>
                        <a:spcBef>
                          <a:spcPts val="45"/>
                        </a:spcBef>
                        <a:spcAft>
                          <a:spcPts val="0"/>
                        </a:spcAft>
                      </a:pPr>
                      <a:r>
                        <a:rPr lang="en-US" sz="800" dirty="0">
                          <a:effectLst/>
                          <a:latin typeface="Times New Roman"/>
                          <a:ea typeface="Times New Roman"/>
                        </a:rPr>
                        <a:t> </a:t>
                      </a:r>
                      <a:endParaRPr lang="ru-RU" sz="1100" dirty="0">
                        <a:effectLst/>
                        <a:latin typeface="Times New Roman"/>
                        <a:ea typeface="Times New Roman"/>
                      </a:endParaRPr>
                    </a:p>
                    <a:p>
                      <a:pPr marL="46990">
                        <a:spcAft>
                          <a:spcPts val="0"/>
                        </a:spcAft>
                      </a:pPr>
                      <a:r>
                        <a:rPr lang="en-US" sz="850" dirty="0">
                          <a:effectLst/>
                          <a:latin typeface="Courier New"/>
                          <a:ea typeface="Times New Roman"/>
                          <a:cs typeface="Times New Roman"/>
                        </a:rPr>
                        <a:t>k = a</a:t>
                      </a:r>
                      <a:endParaRPr lang="ru-RU" sz="1100" dirty="0">
                        <a:effectLst/>
                        <a:latin typeface="Times New Roman"/>
                        <a:ea typeface="Times New Roman"/>
                      </a:endParaRPr>
                    </a:p>
                    <a:p>
                      <a:pPr>
                        <a:spcBef>
                          <a:spcPts val="25"/>
                        </a:spcBef>
                        <a:spcAft>
                          <a:spcPts val="0"/>
                        </a:spcAft>
                      </a:pPr>
                      <a:r>
                        <a:rPr lang="en-US" sz="800" dirty="0">
                          <a:effectLst/>
                          <a:latin typeface="Times New Roman"/>
                          <a:ea typeface="Times New Roman"/>
                        </a:rPr>
                        <a:t> </a:t>
                      </a:r>
                      <a:endParaRPr lang="ru-RU" sz="1100" dirty="0">
                        <a:effectLst/>
                        <a:latin typeface="Times New Roman"/>
                        <a:ea typeface="Times New Roman"/>
                      </a:endParaRPr>
                    </a:p>
                    <a:p>
                      <a:pPr marL="46990">
                        <a:spcAft>
                          <a:spcPts val="0"/>
                        </a:spcAft>
                      </a:pPr>
                      <a:r>
                        <a:rPr lang="en-US" sz="850" dirty="0">
                          <a:effectLst/>
                          <a:latin typeface="Courier New"/>
                          <a:ea typeface="Times New Roman"/>
                          <a:cs typeface="Times New Roman"/>
                        </a:rPr>
                        <a:t>for x in range(a, b+1):</a:t>
                      </a:r>
                      <a:endParaRPr lang="ru-RU" sz="1100" dirty="0">
                        <a:effectLst/>
                        <a:latin typeface="Times New Roman"/>
                        <a:ea typeface="Times New Roman"/>
                      </a:endParaRPr>
                    </a:p>
                    <a:p>
                      <a:pPr marL="622935">
                        <a:lnSpc>
                          <a:spcPts val="960"/>
                        </a:lnSpc>
                        <a:spcBef>
                          <a:spcPts val="10"/>
                        </a:spcBef>
                        <a:spcAft>
                          <a:spcPts val="0"/>
                        </a:spcAft>
                      </a:pPr>
                      <a:r>
                        <a:rPr lang="en-US" sz="850" dirty="0">
                          <a:effectLst/>
                          <a:latin typeface="Courier New"/>
                          <a:ea typeface="Times New Roman"/>
                          <a:cs typeface="Times New Roman"/>
                        </a:rPr>
                        <a:t>d1 = x % 10</a:t>
                      </a:r>
                      <a:endParaRPr lang="ru-RU" sz="1100" dirty="0">
                        <a:effectLst/>
                        <a:latin typeface="Times New Roman"/>
                        <a:ea typeface="Times New Roman"/>
                      </a:endParaRPr>
                    </a:p>
                    <a:p>
                      <a:pPr marL="622935">
                        <a:lnSpc>
                          <a:spcPts val="960"/>
                        </a:lnSpc>
                        <a:spcAft>
                          <a:spcPts val="0"/>
                        </a:spcAft>
                      </a:pPr>
                      <a:r>
                        <a:rPr lang="en-US" sz="850" dirty="0">
                          <a:effectLst/>
                          <a:latin typeface="Courier New"/>
                          <a:ea typeface="Times New Roman"/>
                          <a:cs typeface="Times New Roman"/>
                        </a:rPr>
                        <a:t>d2 = x // 10</a:t>
                      </a:r>
                      <a:endParaRPr lang="ru-RU" sz="1100" dirty="0">
                        <a:effectLst/>
                        <a:latin typeface="Times New Roman"/>
                        <a:ea typeface="Times New Roman"/>
                      </a:endParaRPr>
                    </a:p>
                    <a:p>
                      <a:pPr marL="622935">
                        <a:lnSpc>
                          <a:spcPts val="960"/>
                        </a:lnSpc>
                        <a:spcAft>
                          <a:spcPts val="0"/>
                        </a:spcAft>
                      </a:pPr>
                      <a:r>
                        <a:rPr lang="en-US" sz="850" dirty="0">
                          <a:effectLst/>
                          <a:latin typeface="Courier New"/>
                          <a:ea typeface="Times New Roman"/>
                          <a:cs typeface="Times New Roman"/>
                        </a:rPr>
                        <a:t>if (x &lt;= 99) or (x &gt;= 10) or ((d1 + d2) % 10 == 4):</a:t>
                      </a:r>
                      <a:endParaRPr lang="ru-RU" sz="1100" dirty="0">
                        <a:effectLst/>
                        <a:latin typeface="Times New Roman"/>
                        <a:ea typeface="Times New Roman"/>
                      </a:endParaRPr>
                    </a:p>
                    <a:p>
                      <a:pPr marL="941705">
                        <a:lnSpc>
                          <a:spcPts val="960"/>
                        </a:lnSpc>
                        <a:spcAft>
                          <a:spcPts val="0"/>
                        </a:spcAft>
                      </a:pPr>
                      <a:r>
                        <a:rPr lang="ru-RU" sz="850" dirty="0">
                          <a:effectLst/>
                          <a:latin typeface="Courier New"/>
                          <a:ea typeface="Times New Roman"/>
                          <a:cs typeface="Times New Roman"/>
                        </a:rPr>
                        <a:t>k = k + 1</a:t>
                      </a:r>
                      <a:endParaRPr lang="ru-RU" sz="1100" dirty="0">
                        <a:effectLst/>
                        <a:latin typeface="Times New Roman"/>
                        <a:ea typeface="Times New Roman"/>
                      </a:endParaRPr>
                    </a:p>
                    <a:p>
                      <a:pPr>
                        <a:spcBef>
                          <a:spcPts val="35"/>
                        </a:spcBef>
                        <a:spcAft>
                          <a:spcPts val="0"/>
                        </a:spcAft>
                      </a:pPr>
                      <a:r>
                        <a:rPr lang="ru-RU" sz="800" dirty="0">
                          <a:effectLst/>
                          <a:latin typeface="Times New Roman"/>
                          <a:ea typeface="Times New Roman"/>
                        </a:rPr>
                        <a:t> </a:t>
                      </a:r>
                      <a:endParaRPr lang="ru-RU" sz="1100" dirty="0">
                        <a:effectLst/>
                        <a:latin typeface="Times New Roman"/>
                        <a:ea typeface="Times New Roman"/>
                      </a:endParaRPr>
                    </a:p>
                    <a:p>
                      <a:pPr marL="46990">
                        <a:lnSpc>
                          <a:spcPts val="830"/>
                        </a:lnSpc>
                        <a:spcAft>
                          <a:spcPts val="0"/>
                        </a:spcAft>
                      </a:pPr>
                      <a:r>
                        <a:rPr lang="ru-RU" sz="850" dirty="0" err="1">
                          <a:effectLst/>
                          <a:latin typeface="Courier New"/>
                          <a:ea typeface="Times New Roman"/>
                          <a:cs typeface="Times New Roman"/>
                        </a:rPr>
                        <a:t>print</a:t>
                      </a:r>
                      <a:r>
                        <a:rPr lang="ru-RU" sz="850" dirty="0">
                          <a:effectLst/>
                          <a:latin typeface="Courier New"/>
                          <a:ea typeface="Times New Roman"/>
                          <a:cs typeface="Times New Roman"/>
                        </a:rPr>
                        <a:t>(k)</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9338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348880"/>
            <a:ext cx="8229600" cy="3777283"/>
          </a:xfrm>
        </p:spPr>
        <p:txBody>
          <a:bodyPr/>
          <a:lstStyle/>
          <a:p>
            <a:pPr marL="0" indent="0">
              <a:buNone/>
            </a:pPr>
            <a:r>
              <a:rPr lang="ru-RU" sz="2400" dirty="0" smtClean="0"/>
              <a:t>1) При А=11 В=20 </a:t>
            </a:r>
            <a:r>
              <a:rPr lang="en-US" sz="2400" dirty="0" smtClean="0"/>
              <a:t>k=</a:t>
            </a:r>
            <a:r>
              <a:rPr lang="ru-RU" sz="2400" dirty="0" smtClean="0"/>
              <a:t>21</a:t>
            </a:r>
            <a:r>
              <a:rPr lang="en-US" sz="2400" dirty="0" smtClean="0"/>
              <a:t> (</a:t>
            </a:r>
            <a:r>
              <a:rPr lang="ru-RU" sz="2400" dirty="0" smtClean="0"/>
              <a:t>все числа подойдут, т.к. все числа </a:t>
            </a:r>
            <a:r>
              <a:rPr lang="en-US" sz="2400" dirty="0" smtClean="0"/>
              <a:t>&gt;=10)</a:t>
            </a:r>
          </a:p>
          <a:p>
            <a:pPr marL="0" indent="0">
              <a:buNone/>
            </a:pPr>
            <a:r>
              <a:rPr lang="en-US" sz="2400" dirty="0" smtClean="0"/>
              <a:t>2) </a:t>
            </a:r>
            <a:r>
              <a:rPr lang="ru-RU" sz="2400" dirty="0" smtClean="0"/>
              <a:t>При А=5 В=7 </a:t>
            </a:r>
            <a:r>
              <a:rPr lang="en-US" sz="2400" dirty="0" smtClean="0"/>
              <a:t>k</a:t>
            </a:r>
            <a:r>
              <a:rPr lang="ru-RU" sz="2400" dirty="0" smtClean="0"/>
              <a:t>=8 (все числа данного диапазона </a:t>
            </a:r>
            <a:r>
              <a:rPr lang="en-US" sz="2400" dirty="0" smtClean="0"/>
              <a:t>&lt;=99)</a:t>
            </a:r>
            <a:endParaRPr lang="ru-RU" sz="2400" dirty="0" smtClean="0"/>
          </a:p>
          <a:p>
            <a:pPr marL="0" indent="0">
              <a:buNone/>
            </a:pPr>
            <a:r>
              <a:rPr lang="ru-RU" sz="2400" dirty="0" smtClean="0"/>
              <a:t>3) </a:t>
            </a:r>
            <a:endParaRPr lang="ru-RU" sz="2400" dirty="0"/>
          </a:p>
        </p:txBody>
      </p:sp>
      <p:graphicFrame>
        <p:nvGraphicFramePr>
          <p:cNvPr id="4" name="Объект 4"/>
          <p:cNvGraphicFramePr>
            <a:graphicFrameLocks/>
          </p:cNvGraphicFramePr>
          <p:nvPr>
            <p:extLst>
              <p:ext uri="{D42A27DB-BD31-4B8C-83A1-F6EECF244321}">
                <p14:modId xmlns:p14="http://schemas.microsoft.com/office/powerpoint/2010/main" val="226298806"/>
              </p:ext>
            </p:extLst>
          </p:nvPr>
        </p:nvGraphicFramePr>
        <p:xfrm>
          <a:off x="107504" y="0"/>
          <a:ext cx="4321810" cy="2305876"/>
        </p:xfrm>
        <a:graphic>
          <a:graphicData uri="http://schemas.openxmlformats.org/drawingml/2006/table">
            <a:tbl>
              <a:tblPr firstRow="1" firstCol="1" lastRow="1" lastCol="1" bandRow="1" bandCol="1"/>
              <a:tblGrid>
                <a:gridCol w="2477770"/>
                <a:gridCol w="213360"/>
                <a:gridCol w="344170"/>
                <a:gridCol w="148590"/>
                <a:gridCol w="278130"/>
                <a:gridCol w="278130"/>
                <a:gridCol w="213360"/>
                <a:gridCol w="147955"/>
                <a:gridCol w="220345"/>
              </a:tblGrid>
              <a:tr h="142875">
                <a:tc gridSpan="9">
                  <a:txBody>
                    <a:bodyPr/>
                    <a:lstStyle/>
                    <a:p>
                      <a:pPr marL="1900555" marR="1894840" algn="ctr">
                        <a:lnSpc>
                          <a:spcPts val="1025"/>
                        </a:lnSpc>
                        <a:spcAft>
                          <a:spcPts val="0"/>
                        </a:spcAft>
                      </a:pPr>
                      <a:r>
                        <a:rPr lang="ru-RU" sz="1000" b="1" dirty="0">
                          <a:effectLst/>
                          <a:latin typeface="Times New Roman"/>
                          <a:ea typeface="Times New Roman"/>
                        </a:rPr>
                        <a:t>Паскаль</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72005">
                <a:tc>
                  <a:txBody>
                    <a:bodyPr/>
                    <a:lstStyle/>
                    <a:p>
                      <a:pPr marL="46990">
                        <a:lnSpc>
                          <a:spcPts val="960"/>
                        </a:lnSpc>
                        <a:spcBef>
                          <a:spcPts val="15"/>
                        </a:spcBef>
                        <a:spcAft>
                          <a:spcPts val="0"/>
                        </a:spcAft>
                      </a:pPr>
                      <a:r>
                        <a:rPr lang="en-US" sz="850" dirty="0" err="1">
                          <a:effectLst/>
                          <a:latin typeface="Courier New"/>
                          <a:ea typeface="Times New Roman"/>
                          <a:cs typeface="Times New Roman"/>
                        </a:rPr>
                        <a:t>var</a:t>
                      </a:r>
                      <a:endParaRPr lang="ru-RU" sz="1100" dirty="0">
                        <a:effectLst/>
                        <a:latin typeface="Times New Roman"/>
                        <a:ea typeface="Times New Roman"/>
                      </a:endParaRPr>
                    </a:p>
                    <a:p>
                      <a:pPr marL="46990" marR="169545" indent="318770">
                        <a:spcAft>
                          <a:spcPts val="0"/>
                        </a:spcAft>
                        <a:tabLst>
                          <a:tab pos="1786255" algn="l"/>
                        </a:tabLst>
                      </a:pPr>
                      <a:r>
                        <a:rPr lang="en-US" sz="850" dirty="0">
                          <a:effectLst/>
                          <a:latin typeface="Courier New"/>
                          <a:ea typeface="Times New Roman"/>
                          <a:cs typeface="Times New Roman"/>
                        </a:rPr>
                        <a:t>a, b, d1, d2, x,</a:t>
                      </a:r>
                      <a:r>
                        <a:rPr lang="en-US" sz="850" spc="-45" dirty="0">
                          <a:effectLst/>
                          <a:latin typeface="Courier New"/>
                          <a:ea typeface="Times New Roman"/>
                          <a:cs typeface="Times New Roman"/>
                        </a:rPr>
                        <a:t> </a:t>
                      </a:r>
                      <a:r>
                        <a:rPr lang="en-US" sz="850" dirty="0">
                          <a:effectLst/>
                          <a:latin typeface="Courier New"/>
                          <a:ea typeface="Times New Roman"/>
                          <a:cs typeface="Times New Roman"/>
                        </a:rPr>
                        <a:t>k</a:t>
                      </a:r>
                      <a:r>
                        <a:rPr lang="en-US" sz="850" spc="-10" dirty="0">
                          <a:effectLst/>
                          <a:latin typeface="Courier New"/>
                          <a:ea typeface="Times New Roman"/>
                          <a:cs typeface="Times New Roman"/>
                        </a:rPr>
                        <a:t> </a:t>
                      </a:r>
                      <a:r>
                        <a:rPr lang="en-US" sz="850" dirty="0">
                          <a:effectLst/>
                          <a:latin typeface="Courier New"/>
                          <a:ea typeface="Times New Roman"/>
                          <a:cs typeface="Times New Roman"/>
                        </a:rPr>
                        <a:t>:	</a:t>
                      </a:r>
                      <a:r>
                        <a:rPr lang="en-US" sz="850" spc="-20" dirty="0">
                          <a:effectLst/>
                          <a:latin typeface="Courier New"/>
                          <a:ea typeface="Times New Roman"/>
                          <a:cs typeface="Times New Roman"/>
                        </a:rPr>
                        <a:t>integer; </a:t>
                      </a:r>
                      <a:r>
                        <a:rPr lang="en-US" sz="850" dirty="0">
                          <a:effectLst/>
                          <a:latin typeface="Courier New"/>
                          <a:ea typeface="Times New Roman"/>
                          <a:cs typeface="Times New Roman"/>
                        </a:rPr>
                        <a:t>begin</a:t>
                      </a:r>
                      <a:endParaRPr lang="ru-RU" sz="1100" dirty="0">
                        <a:effectLst/>
                        <a:latin typeface="Times New Roman"/>
                        <a:ea typeface="Times New Roman"/>
                      </a:endParaRPr>
                    </a:p>
                    <a:p>
                      <a:pPr marL="365760" marR="1343660">
                        <a:lnSpc>
                          <a:spcPct val="198000"/>
                        </a:lnSpc>
                        <a:spcAft>
                          <a:spcPts val="0"/>
                        </a:spcAft>
                      </a:pPr>
                      <a:r>
                        <a:rPr lang="en-US" sz="850" dirty="0">
                          <a:effectLst/>
                          <a:latin typeface="Courier New"/>
                          <a:ea typeface="Times New Roman"/>
                          <a:cs typeface="Times New Roman"/>
                        </a:rPr>
                        <a:t>read(a, b); k := a;</a:t>
                      </a:r>
                      <a:endParaRPr lang="ru-RU" sz="1100" dirty="0">
                        <a:effectLst/>
                        <a:latin typeface="Times New Roman"/>
                        <a:ea typeface="Times New Roman"/>
                      </a:endParaRPr>
                    </a:p>
                    <a:p>
                      <a:pPr marL="681990" marR="615315" indent="-316865">
                        <a:spcAft>
                          <a:spcPts val="0"/>
                        </a:spcAft>
                      </a:pPr>
                      <a:r>
                        <a:rPr lang="en-US" sz="850" dirty="0">
                          <a:effectLst/>
                          <a:latin typeface="Courier New"/>
                          <a:ea typeface="Times New Roman"/>
                          <a:cs typeface="Times New Roman"/>
                        </a:rPr>
                        <a:t>for x:= a to b do</a:t>
                      </a:r>
                      <a:r>
                        <a:rPr lang="en-US" sz="850" spc="-70" dirty="0">
                          <a:effectLst/>
                          <a:latin typeface="Courier New"/>
                          <a:ea typeface="Times New Roman"/>
                          <a:cs typeface="Times New Roman"/>
                        </a:rPr>
                        <a:t> </a:t>
                      </a:r>
                      <a:r>
                        <a:rPr lang="en-US" sz="850" dirty="0">
                          <a:effectLst/>
                          <a:latin typeface="Courier New"/>
                          <a:ea typeface="Times New Roman"/>
                          <a:cs typeface="Times New Roman"/>
                        </a:rPr>
                        <a:t>begin d1 := x mod</a:t>
                      </a:r>
                      <a:r>
                        <a:rPr lang="en-US" sz="850" spc="-30" dirty="0">
                          <a:effectLst/>
                          <a:latin typeface="Courier New"/>
                          <a:ea typeface="Times New Roman"/>
                          <a:cs typeface="Times New Roman"/>
                        </a:rPr>
                        <a:t> </a:t>
                      </a:r>
                      <a:r>
                        <a:rPr lang="en-US" sz="850" dirty="0">
                          <a:effectLst/>
                          <a:latin typeface="Courier New"/>
                          <a:ea typeface="Times New Roman"/>
                          <a:cs typeface="Times New Roman"/>
                        </a:rPr>
                        <a:t>10;</a:t>
                      </a:r>
                      <a:endParaRPr lang="ru-RU" sz="1100" dirty="0">
                        <a:effectLst/>
                        <a:latin typeface="Times New Roman"/>
                        <a:ea typeface="Times New Roman"/>
                      </a:endParaRPr>
                    </a:p>
                    <a:p>
                      <a:pPr marL="681990">
                        <a:lnSpc>
                          <a:spcPts val="955"/>
                        </a:lnSpc>
                        <a:spcAft>
                          <a:spcPts val="0"/>
                        </a:spcAft>
                      </a:pPr>
                      <a:r>
                        <a:rPr lang="en-US" sz="850" dirty="0">
                          <a:effectLst/>
                          <a:latin typeface="Courier New"/>
                          <a:ea typeface="Times New Roman"/>
                          <a:cs typeface="Times New Roman"/>
                        </a:rPr>
                        <a:t>d2 := x div</a:t>
                      </a:r>
                      <a:r>
                        <a:rPr lang="en-US" sz="850" spc="-35" dirty="0">
                          <a:effectLst/>
                          <a:latin typeface="Courier New"/>
                          <a:ea typeface="Times New Roman"/>
                          <a:cs typeface="Times New Roman"/>
                        </a:rPr>
                        <a:t> </a:t>
                      </a:r>
                      <a:r>
                        <a:rPr lang="en-US" sz="850" dirty="0">
                          <a:effectLst/>
                          <a:latin typeface="Courier New"/>
                          <a:ea typeface="Times New Roman"/>
                          <a:cs typeface="Times New Roman"/>
                        </a:rPr>
                        <a:t>10;</a:t>
                      </a:r>
                      <a:endParaRPr lang="ru-RU" sz="1100" dirty="0">
                        <a:effectLst/>
                        <a:latin typeface="Times New Roman"/>
                        <a:ea typeface="Times New Roman"/>
                      </a:endParaRPr>
                    </a:p>
                    <a:p>
                      <a:pPr marL="681990">
                        <a:lnSpc>
                          <a:spcPts val="960"/>
                        </a:lnSpc>
                        <a:spcAft>
                          <a:spcPts val="0"/>
                        </a:spcAft>
                      </a:pPr>
                      <a:r>
                        <a:rPr lang="en-US" sz="850" dirty="0">
                          <a:effectLst/>
                          <a:latin typeface="Courier New"/>
                          <a:ea typeface="Times New Roman"/>
                          <a:cs typeface="Times New Roman"/>
                        </a:rPr>
                        <a:t>if (x &lt;= 99) or (x &gt;= 10)</a:t>
                      </a:r>
                      <a:endParaRPr lang="ru-RU" sz="1100" dirty="0">
                        <a:effectLst/>
                        <a:latin typeface="Times New Roman"/>
                        <a:ea typeface="Times New Roman"/>
                      </a:endParaRPr>
                    </a:p>
                    <a:p>
                      <a:pPr marL="46990">
                        <a:lnSpc>
                          <a:spcPts val="960"/>
                        </a:lnSpc>
                        <a:spcBef>
                          <a:spcPts val="10"/>
                        </a:spcBef>
                        <a:spcAft>
                          <a:spcPts val="0"/>
                        </a:spcAft>
                      </a:pPr>
                      <a:r>
                        <a:rPr lang="en-US" sz="850" dirty="0">
                          <a:effectLst/>
                          <a:latin typeface="Courier New"/>
                          <a:ea typeface="Times New Roman"/>
                          <a:cs typeface="Times New Roman"/>
                        </a:rPr>
                        <a:t>then</a:t>
                      </a:r>
                      <a:endParaRPr lang="ru-RU" sz="1100" dirty="0">
                        <a:effectLst/>
                        <a:latin typeface="Times New Roman"/>
                        <a:ea typeface="Times New Roman"/>
                      </a:endParaRPr>
                    </a:p>
                    <a:p>
                      <a:pPr marL="1317625">
                        <a:lnSpc>
                          <a:spcPts val="955"/>
                        </a:lnSpc>
                        <a:spcAft>
                          <a:spcPts val="0"/>
                        </a:spcAft>
                      </a:pPr>
                      <a:r>
                        <a:rPr lang="en-US" sz="850" dirty="0">
                          <a:effectLst/>
                          <a:latin typeface="Courier New"/>
                          <a:ea typeface="Times New Roman"/>
                          <a:cs typeface="Times New Roman"/>
                        </a:rPr>
                        <a:t>k := k + 1;</a:t>
                      </a:r>
                      <a:endParaRPr lang="ru-RU" sz="1100" dirty="0">
                        <a:effectLst/>
                        <a:latin typeface="Times New Roman"/>
                        <a:ea typeface="Times New Roman"/>
                      </a:endParaRPr>
                    </a:p>
                    <a:p>
                      <a:pPr marL="365760">
                        <a:lnSpc>
                          <a:spcPts val="955"/>
                        </a:lnSpc>
                        <a:spcAft>
                          <a:spcPts val="0"/>
                        </a:spcAft>
                      </a:pPr>
                      <a:r>
                        <a:rPr lang="en-US" sz="850" dirty="0">
                          <a:effectLst/>
                          <a:latin typeface="Courier New"/>
                          <a:ea typeface="Times New Roman"/>
                          <a:cs typeface="Times New Roman"/>
                        </a:rPr>
                        <a:t>end;</a:t>
                      </a:r>
                      <a:endParaRPr lang="ru-RU" sz="1100" dirty="0">
                        <a:effectLst/>
                        <a:latin typeface="Times New Roman"/>
                        <a:ea typeface="Times New Roman"/>
                      </a:endParaRPr>
                    </a:p>
                    <a:p>
                      <a:pPr>
                        <a:spcBef>
                          <a:spcPts val="50"/>
                        </a:spcBef>
                        <a:spcAft>
                          <a:spcPts val="0"/>
                        </a:spcAft>
                      </a:pPr>
                      <a:r>
                        <a:rPr lang="en-US" sz="800" dirty="0">
                          <a:effectLst/>
                          <a:latin typeface="Times New Roman"/>
                          <a:ea typeface="Times New Roman"/>
                        </a:rPr>
                        <a:t> </a:t>
                      </a:r>
                      <a:endParaRPr lang="ru-RU" sz="1100" dirty="0">
                        <a:effectLst/>
                        <a:latin typeface="Times New Roman"/>
                        <a:ea typeface="Times New Roman"/>
                      </a:endParaRPr>
                    </a:p>
                    <a:p>
                      <a:pPr marL="365760">
                        <a:lnSpc>
                          <a:spcPts val="960"/>
                        </a:lnSpc>
                        <a:spcAft>
                          <a:spcPts val="0"/>
                        </a:spcAft>
                      </a:pPr>
                      <a:r>
                        <a:rPr lang="en-US" sz="850" dirty="0">
                          <a:effectLst/>
                          <a:latin typeface="Courier New"/>
                          <a:ea typeface="Times New Roman"/>
                          <a:cs typeface="Times New Roman"/>
                        </a:rPr>
                        <a:t>write(k);</a:t>
                      </a:r>
                      <a:endParaRPr lang="ru-RU" sz="1100" dirty="0">
                        <a:effectLst/>
                        <a:latin typeface="Times New Roman"/>
                        <a:ea typeface="Times New Roman"/>
                      </a:endParaRPr>
                    </a:p>
                    <a:p>
                      <a:pPr marL="46990">
                        <a:lnSpc>
                          <a:spcPts val="825"/>
                        </a:lnSpc>
                        <a:spcAft>
                          <a:spcPts val="0"/>
                        </a:spcAft>
                      </a:pPr>
                      <a:r>
                        <a:rPr lang="ru-RU" sz="850" dirty="0" err="1">
                          <a:effectLst/>
                          <a:latin typeface="Courier New"/>
                          <a:ea typeface="Times New Roman"/>
                          <a:cs typeface="Times New Roman"/>
                        </a:rPr>
                        <a:t>end</a:t>
                      </a:r>
                      <a:r>
                        <a:rPr lang="ru-RU" sz="850" dirty="0">
                          <a:effectLst/>
                          <a:latin typeface="Courier New"/>
                          <a:ea typeface="Times New Roman"/>
                          <a:cs typeface="Times New Roman"/>
                        </a:rPr>
                        <a:t>.</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3815">
                        <a:spcAft>
                          <a:spcPts val="0"/>
                        </a:spcAft>
                      </a:pPr>
                      <a:r>
                        <a:rPr lang="ru-RU" sz="850" dirty="0" err="1">
                          <a:effectLst/>
                          <a:latin typeface="Courier New"/>
                          <a:ea typeface="Times New Roman"/>
                          <a:cs typeface="Times New Roman"/>
                        </a:rPr>
                        <a:t>or</a:t>
                      </a:r>
                      <a:endParaRPr lang="ru-RU" sz="1100" dirty="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Bef>
                          <a:spcPts val="15"/>
                        </a:spcBef>
                        <a:spcAft>
                          <a:spcPts val="0"/>
                        </a:spcAft>
                      </a:pPr>
                      <a:r>
                        <a:rPr lang="ru-RU" sz="1150">
                          <a:effectLst/>
                          <a:latin typeface="Times New Roman"/>
                          <a:ea typeface="Times New Roman"/>
                        </a:rPr>
                        <a:t> </a:t>
                      </a:r>
                      <a:endParaRPr lang="ru-RU" sz="1100">
                        <a:effectLst/>
                        <a:latin typeface="Times New Roman"/>
                        <a:ea typeface="Times New Roman"/>
                      </a:endParaRPr>
                    </a:p>
                    <a:p>
                      <a:pPr marL="43815">
                        <a:spcAft>
                          <a:spcPts val="0"/>
                        </a:spcAft>
                      </a:pPr>
                      <a:r>
                        <a:rPr lang="ru-RU" sz="850">
                          <a:effectLst/>
                          <a:latin typeface="Courier New"/>
                          <a:ea typeface="Times New Roman"/>
                          <a:cs typeface="Times New Roman"/>
                        </a:rPr>
                        <a:t>((d1</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Bef>
                          <a:spcPts val="15"/>
                        </a:spcBef>
                        <a:spcAft>
                          <a:spcPts val="0"/>
                        </a:spcAft>
                      </a:pPr>
                      <a:r>
                        <a:rPr lang="ru-RU" sz="1150">
                          <a:effectLst/>
                          <a:latin typeface="Times New Roman"/>
                          <a:ea typeface="Times New Roman"/>
                        </a:rPr>
                        <a:t> </a:t>
                      </a:r>
                      <a:endParaRPr lang="ru-RU" sz="1100">
                        <a:effectLst/>
                        <a:latin typeface="Times New Roman"/>
                        <a:ea typeface="Times New Roman"/>
                      </a:endParaRPr>
                    </a:p>
                    <a:p>
                      <a:pPr marL="44450">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Bef>
                          <a:spcPts val="15"/>
                        </a:spcBef>
                        <a:spcAft>
                          <a:spcPts val="0"/>
                        </a:spcAft>
                      </a:pPr>
                      <a:r>
                        <a:rPr lang="ru-RU" sz="1150">
                          <a:effectLst/>
                          <a:latin typeface="Times New Roman"/>
                          <a:ea typeface="Times New Roman"/>
                        </a:rPr>
                        <a:t> </a:t>
                      </a:r>
                      <a:endParaRPr lang="ru-RU" sz="1100">
                        <a:effectLst/>
                        <a:latin typeface="Times New Roman"/>
                        <a:ea typeface="Times New Roman"/>
                      </a:endParaRPr>
                    </a:p>
                    <a:p>
                      <a:pPr marL="43180">
                        <a:spcAft>
                          <a:spcPts val="0"/>
                        </a:spcAft>
                      </a:pPr>
                      <a:r>
                        <a:rPr lang="ru-RU" sz="850">
                          <a:effectLst/>
                          <a:latin typeface="Courier New"/>
                          <a:ea typeface="Times New Roman"/>
                          <a:cs typeface="Times New Roman"/>
                        </a:rPr>
                        <a:t>d2)</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Bef>
                          <a:spcPts val="15"/>
                        </a:spcBef>
                        <a:spcAft>
                          <a:spcPts val="0"/>
                        </a:spcAft>
                      </a:pPr>
                      <a:r>
                        <a:rPr lang="ru-RU" sz="1150">
                          <a:effectLst/>
                          <a:latin typeface="Times New Roman"/>
                          <a:ea typeface="Times New Roman"/>
                        </a:rPr>
                        <a:t> </a:t>
                      </a:r>
                      <a:endParaRPr lang="ru-RU" sz="1100">
                        <a:effectLst/>
                        <a:latin typeface="Times New Roman"/>
                        <a:ea typeface="Times New Roman"/>
                      </a:endParaRPr>
                    </a:p>
                    <a:p>
                      <a:pPr marL="43815">
                        <a:spcAft>
                          <a:spcPts val="0"/>
                        </a:spcAft>
                      </a:pPr>
                      <a:r>
                        <a:rPr lang="ru-RU" sz="850">
                          <a:effectLst/>
                          <a:latin typeface="Courier New"/>
                          <a:ea typeface="Times New Roman"/>
                          <a:cs typeface="Times New Roman"/>
                        </a:rPr>
                        <a:t>mod</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Bef>
                          <a:spcPts val="15"/>
                        </a:spcBef>
                        <a:spcAft>
                          <a:spcPts val="0"/>
                        </a:spcAft>
                      </a:pPr>
                      <a:r>
                        <a:rPr lang="ru-RU" sz="1150">
                          <a:effectLst/>
                          <a:latin typeface="Times New Roman"/>
                          <a:ea typeface="Times New Roman"/>
                        </a:rPr>
                        <a:t> </a:t>
                      </a:r>
                      <a:endParaRPr lang="ru-RU" sz="1100">
                        <a:effectLst/>
                        <a:latin typeface="Times New Roman"/>
                        <a:ea typeface="Times New Roman"/>
                      </a:endParaRPr>
                    </a:p>
                    <a:p>
                      <a:pPr marL="43815">
                        <a:spcAft>
                          <a:spcPts val="0"/>
                        </a:spcAft>
                      </a:pPr>
                      <a:r>
                        <a:rPr lang="ru-RU" sz="850">
                          <a:effectLst/>
                          <a:latin typeface="Courier New"/>
                          <a:ea typeface="Times New Roman"/>
                          <a:cs typeface="Times New Roman"/>
                        </a:rPr>
                        <a:t>10</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Aft>
                          <a:spcPts val="0"/>
                        </a:spcAft>
                      </a:pPr>
                      <a:r>
                        <a:rPr lang="ru-RU" sz="900">
                          <a:effectLst/>
                          <a:latin typeface="Times New Roman"/>
                          <a:ea typeface="Times New Roman"/>
                        </a:rPr>
                        <a:t> </a:t>
                      </a:r>
                      <a:endParaRPr lang="ru-RU" sz="1100">
                        <a:effectLst/>
                        <a:latin typeface="Times New Roman"/>
                        <a:ea typeface="Times New Roman"/>
                      </a:endParaRPr>
                    </a:p>
                    <a:p>
                      <a:pPr>
                        <a:spcBef>
                          <a:spcPts val="15"/>
                        </a:spcBef>
                        <a:spcAft>
                          <a:spcPts val="0"/>
                        </a:spcAft>
                      </a:pPr>
                      <a:r>
                        <a:rPr lang="ru-RU" sz="1150">
                          <a:effectLst/>
                          <a:latin typeface="Times New Roman"/>
                          <a:ea typeface="Times New Roman"/>
                        </a:rPr>
                        <a:t> </a:t>
                      </a:r>
                      <a:endParaRPr lang="ru-RU" sz="1100">
                        <a:effectLst/>
                        <a:latin typeface="Times New Roman"/>
                        <a:ea typeface="Times New Roman"/>
                      </a:endParaRPr>
                    </a:p>
                    <a:p>
                      <a:pPr marL="44450">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Aft>
                          <a:spcPts val="0"/>
                        </a:spcAft>
                      </a:pPr>
                      <a:r>
                        <a:rPr lang="ru-RU" sz="900" dirty="0">
                          <a:effectLst/>
                          <a:latin typeface="Times New Roman"/>
                          <a:ea typeface="Times New Roman"/>
                        </a:rPr>
                        <a:t> </a:t>
                      </a:r>
                      <a:endParaRPr lang="ru-RU" sz="1100" dirty="0">
                        <a:effectLst/>
                        <a:latin typeface="Times New Roman"/>
                        <a:ea typeface="Times New Roman"/>
                      </a:endParaRPr>
                    </a:p>
                    <a:p>
                      <a:pPr>
                        <a:spcBef>
                          <a:spcPts val="15"/>
                        </a:spcBef>
                        <a:spcAft>
                          <a:spcPts val="0"/>
                        </a:spcAft>
                      </a:pPr>
                      <a:r>
                        <a:rPr lang="ru-RU" sz="1150" dirty="0">
                          <a:effectLst/>
                          <a:latin typeface="Times New Roman"/>
                          <a:ea typeface="Times New Roman"/>
                        </a:rPr>
                        <a:t> </a:t>
                      </a:r>
                      <a:endParaRPr lang="ru-RU" sz="1100" dirty="0">
                        <a:effectLst/>
                        <a:latin typeface="Times New Roman"/>
                        <a:ea typeface="Times New Roman"/>
                      </a:endParaRPr>
                    </a:p>
                    <a:p>
                      <a:pPr marL="45085">
                        <a:spcAft>
                          <a:spcPts val="0"/>
                        </a:spcAft>
                      </a:pPr>
                      <a:r>
                        <a:rPr lang="ru-RU" sz="850" dirty="0">
                          <a:effectLst/>
                          <a:latin typeface="Courier New"/>
                          <a:ea typeface="Times New Roman"/>
                          <a:cs typeface="Times New Roman"/>
                        </a:rPr>
                        <a:t>4)</a:t>
                      </a:r>
                      <a:endParaRPr lang="ru-RU" sz="1100" dirty="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312835219"/>
              </p:ext>
            </p:extLst>
          </p:nvPr>
        </p:nvGraphicFramePr>
        <p:xfrm>
          <a:off x="4572000" y="188640"/>
          <a:ext cx="4323715" cy="1638300"/>
        </p:xfrm>
        <a:graphic>
          <a:graphicData uri="http://schemas.openxmlformats.org/drawingml/2006/table">
            <a:tbl>
              <a:tblPr firstRow="1" firstCol="1" lastRow="1" lastCol="1" bandRow="1" bandCol="1"/>
              <a:tblGrid>
                <a:gridCol w="4323715"/>
              </a:tblGrid>
              <a:tr h="144780">
                <a:tc>
                  <a:txBody>
                    <a:bodyPr/>
                    <a:lstStyle/>
                    <a:p>
                      <a:pPr marL="1458595" marR="1452880" algn="ctr">
                        <a:lnSpc>
                          <a:spcPts val="1045"/>
                        </a:lnSpc>
                        <a:spcAft>
                          <a:spcPts val="0"/>
                        </a:spcAft>
                      </a:pPr>
                      <a:r>
                        <a:rPr lang="ru-RU" sz="1000" b="1" dirty="0" err="1">
                          <a:effectLst/>
                          <a:latin typeface="Times New Roman"/>
                          <a:ea typeface="Times New Roman"/>
                        </a:rPr>
                        <a:t>Python</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1135">
                <a:tc>
                  <a:txBody>
                    <a:bodyPr/>
                    <a:lstStyle/>
                    <a:p>
                      <a:pPr marL="46990" marR="3181350">
                        <a:spcBef>
                          <a:spcPts val="5"/>
                        </a:spcBef>
                        <a:spcAft>
                          <a:spcPts val="0"/>
                        </a:spcAft>
                      </a:pPr>
                      <a:r>
                        <a:rPr lang="en-US" sz="850" dirty="0">
                          <a:effectLst/>
                          <a:latin typeface="Courier New"/>
                          <a:ea typeface="Times New Roman"/>
                          <a:cs typeface="Times New Roman"/>
                        </a:rPr>
                        <a:t>a = </a:t>
                      </a:r>
                      <a:r>
                        <a:rPr lang="en-US" sz="850" dirty="0" err="1">
                          <a:effectLst/>
                          <a:latin typeface="Courier New"/>
                          <a:ea typeface="Times New Roman"/>
                          <a:cs typeface="Times New Roman"/>
                        </a:rPr>
                        <a:t>int</a:t>
                      </a:r>
                      <a:r>
                        <a:rPr lang="en-US" sz="850" dirty="0">
                          <a:effectLst/>
                          <a:latin typeface="Courier New"/>
                          <a:ea typeface="Times New Roman"/>
                          <a:cs typeface="Times New Roman"/>
                        </a:rPr>
                        <a:t>(input()) b = </a:t>
                      </a:r>
                      <a:r>
                        <a:rPr lang="en-US" sz="850" dirty="0" err="1">
                          <a:effectLst/>
                          <a:latin typeface="Courier New"/>
                          <a:ea typeface="Times New Roman"/>
                          <a:cs typeface="Times New Roman"/>
                        </a:rPr>
                        <a:t>int</a:t>
                      </a:r>
                      <a:r>
                        <a:rPr lang="en-US" sz="850" dirty="0">
                          <a:effectLst/>
                          <a:latin typeface="Courier New"/>
                          <a:ea typeface="Times New Roman"/>
                          <a:cs typeface="Times New Roman"/>
                        </a:rPr>
                        <a:t>(input())</a:t>
                      </a:r>
                      <a:endParaRPr lang="ru-RU" sz="1100" dirty="0">
                        <a:effectLst/>
                        <a:latin typeface="Times New Roman"/>
                        <a:ea typeface="Times New Roman"/>
                      </a:endParaRPr>
                    </a:p>
                    <a:p>
                      <a:pPr>
                        <a:spcBef>
                          <a:spcPts val="45"/>
                        </a:spcBef>
                        <a:spcAft>
                          <a:spcPts val="0"/>
                        </a:spcAft>
                      </a:pPr>
                      <a:r>
                        <a:rPr lang="en-US" sz="800" dirty="0">
                          <a:effectLst/>
                          <a:latin typeface="Times New Roman"/>
                          <a:ea typeface="Times New Roman"/>
                        </a:rPr>
                        <a:t> </a:t>
                      </a:r>
                      <a:endParaRPr lang="ru-RU" sz="1100" dirty="0">
                        <a:effectLst/>
                        <a:latin typeface="Times New Roman"/>
                        <a:ea typeface="Times New Roman"/>
                      </a:endParaRPr>
                    </a:p>
                    <a:p>
                      <a:pPr marL="46990">
                        <a:spcAft>
                          <a:spcPts val="0"/>
                        </a:spcAft>
                      </a:pPr>
                      <a:r>
                        <a:rPr lang="en-US" sz="850" dirty="0">
                          <a:effectLst/>
                          <a:latin typeface="Courier New"/>
                          <a:ea typeface="Times New Roman"/>
                          <a:cs typeface="Times New Roman"/>
                        </a:rPr>
                        <a:t>k = a</a:t>
                      </a:r>
                      <a:endParaRPr lang="ru-RU" sz="1100" dirty="0">
                        <a:effectLst/>
                        <a:latin typeface="Times New Roman"/>
                        <a:ea typeface="Times New Roman"/>
                      </a:endParaRPr>
                    </a:p>
                    <a:p>
                      <a:pPr>
                        <a:spcBef>
                          <a:spcPts val="25"/>
                        </a:spcBef>
                        <a:spcAft>
                          <a:spcPts val="0"/>
                        </a:spcAft>
                      </a:pPr>
                      <a:r>
                        <a:rPr lang="en-US" sz="800" dirty="0">
                          <a:effectLst/>
                          <a:latin typeface="Times New Roman"/>
                          <a:ea typeface="Times New Roman"/>
                        </a:rPr>
                        <a:t> </a:t>
                      </a:r>
                      <a:endParaRPr lang="ru-RU" sz="1100" dirty="0">
                        <a:effectLst/>
                        <a:latin typeface="Times New Roman"/>
                        <a:ea typeface="Times New Roman"/>
                      </a:endParaRPr>
                    </a:p>
                    <a:p>
                      <a:pPr marL="46990">
                        <a:spcAft>
                          <a:spcPts val="0"/>
                        </a:spcAft>
                      </a:pPr>
                      <a:r>
                        <a:rPr lang="en-US" sz="850" dirty="0">
                          <a:effectLst/>
                          <a:latin typeface="Courier New"/>
                          <a:ea typeface="Times New Roman"/>
                          <a:cs typeface="Times New Roman"/>
                        </a:rPr>
                        <a:t>for x in range(a, b+1):</a:t>
                      </a:r>
                      <a:endParaRPr lang="ru-RU" sz="1100" dirty="0">
                        <a:effectLst/>
                        <a:latin typeface="Times New Roman"/>
                        <a:ea typeface="Times New Roman"/>
                      </a:endParaRPr>
                    </a:p>
                    <a:p>
                      <a:pPr marL="622935">
                        <a:lnSpc>
                          <a:spcPts val="960"/>
                        </a:lnSpc>
                        <a:spcBef>
                          <a:spcPts val="10"/>
                        </a:spcBef>
                        <a:spcAft>
                          <a:spcPts val="0"/>
                        </a:spcAft>
                      </a:pPr>
                      <a:r>
                        <a:rPr lang="en-US" sz="850" dirty="0">
                          <a:effectLst/>
                          <a:latin typeface="Courier New"/>
                          <a:ea typeface="Times New Roman"/>
                          <a:cs typeface="Times New Roman"/>
                        </a:rPr>
                        <a:t>d1 = x % 10</a:t>
                      </a:r>
                      <a:endParaRPr lang="ru-RU" sz="1100" dirty="0">
                        <a:effectLst/>
                        <a:latin typeface="Times New Roman"/>
                        <a:ea typeface="Times New Roman"/>
                      </a:endParaRPr>
                    </a:p>
                    <a:p>
                      <a:pPr marL="622935">
                        <a:lnSpc>
                          <a:spcPts val="960"/>
                        </a:lnSpc>
                        <a:spcAft>
                          <a:spcPts val="0"/>
                        </a:spcAft>
                      </a:pPr>
                      <a:r>
                        <a:rPr lang="en-US" sz="850" dirty="0">
                          <a:effectLst/>
                          <a:latin typeface="Courier New"/>
                          <a:ea typeface="Times New Roman"/>
                          <a:cs typeface="Times New Roman"/>
                        </a:rPr>
                        <a:t>d2 = x // 10</a:t>
                      </a:r>
                      <a:endParaRPr lang="ru-RU" sz="1100" dirty="0">
                        <a:effectLst/>
                        <a:latin typeface="Times New Roman"/>
                        <a:ea typeface="Times New Roman"/>
                      </a:endParaRPr>
                    </a:p>
                    <a:p>
                      <a:pPr marL="622935">
                        <a:lnSpc>
                          <a:spcPts val="960"/>
                        </a:lnSpc>
                        <a:spcAft>
                          <a:spcPts val="0"/>
                        </a:spcAft>
                      </a:pPr>
                      <a:r>
                        <a:rPr lang="en-US" sz="850" dirty="0">
                          <a:effectLst/>
                          <a:latin typeface="Courier New"/>
                          <a:ea typeface="Times New Roman"/>
                          <a:cs typeface="Times New Roman"/>
                        </a:rPr>
                        <a:t>if (x &lt;= 99) or (x &gt;= 10) or ((d1 + d2) % 10 == 4):</a:t>
                      </a:r>
                      <a:endParaRPr lang="ru-RU" sz="1100" dirty="0">
                        <a:effectLst/>
                        <a:latin typeface="Times New Roman"/>
                        <a:ea typeface="Times New Roman"/>
                      </a:endParaRPr>
                    </a:p>
                    <a:p>
                      <a:pPr marL="941705">
                        <a:lnSpc>
                          <a:spcPts val="960"/>
                        </a:lnSpc>
                        <a:spcAft>
                          <a:spcPts val="0"/>
                        </a:spcAft>
                      </a:pPr>
                      <a:r>
                        <a:rPr lang="ru-RU" sz="850" dirty="0">
                          <a:effectLst/>
                          <a:latin typeface="Courier New"/>
                          <a:ea typeface="Times New Roman"/>
                          <a:cs typeface="Times New Roman"/>
                        </a:rPr>
                        <a:t>k = k + 1</a:t>
                      </a:r>
                      <a:endParaRPr lang="ru-RU" sz="1100" dirty="0">
                        <a:effectLst/>
                        <a:latin typeface="Times New Roman"/>
                        <a:ea typeface="Times New Roman"/>
                      </a:endParaRPr>
                    </a:p>
                    <a:p>
                      <a:pPr>
                        <a:spcBef>
                          <a:spcPts val="35"/>
                        </a:spcBef>
                        <a:spcAft>
                          <a:spcPts val="0"/>
                        </a:spcAft>
                      </a:pPr>
                      <a:r>
                        <a:rPr lang="ru-RU" sz="800" dirty="0">
                          <a:effectLst/>
                          <a:latin typeface="Times New Roman"/>
                          <a:ea typeface="Times New Roman"/>
                        </a:rPr>
                        <a:t> </a:t>
                      </a:r>
                      <a:endParaRPr lang="ru-RU" sz="1100" dirty="0">
                        <a:effectLst/>
                        <a:latin typeface="Times New Roman"/>
                        <a:ea typeface="Times New Roman"/>
                      </a:endParaRPr>
                    </a:p>
                    <a:p>
                      <a:pPr marL="46990">
                        <a:lnSpc>
                          <a:spcPts val="830"/>
                        </a:lnSpc>
                        <a:spcAft>
                          <a:spcPts val="0"/>
                        </a:spcAft>
                      </a:pPr>
                      <a:r>
                        <a:rPr lang="ru-RU" sz="850" dirty="0" err="1">
                          <a:effectLst/>
                          <a:latin typeface="Courier New"/>
                          <a:ea typeface="Times New Roman"/>
                          <a:cs typeface="Times New Roman"/>
                        </a:rPr>
                        <a:t>print</a:t>
                      </a:r>
                      <a:r>
                        <a:rPr lang="ru-RU" sz="850" dirty="0">
                          <a:effectLst/>
                          <a:latin typeface="Courier New"/>
                          <a:ea typeface="Times New Roman"/>
                          <a:cs typeface="Times New Roman"/>
                        </a:rPr>
                        <a:t>(k)</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4082691179"/>
              </p:ext>
            </p:extLst>
          </p:nvPr>
        </p:nvGraphicFramePr>
        <p:xfrm>
          <a:off x="1043608" y="3789040"/>
          <a:ext cx="6768752" cy="720080"/>
        </p:xfrm>
        <a:graphic>
          <a:graphicData uri="http://schemas.openxmlformats.org/drawingml/2006/table">
            <a:tbl>
              <a:tblPr firstRow="1" firstCol="1" bandRow="1"/>
              <a:tblGrid>
                <a:gridCol w="3384022"/>
                <a:gridCol w="3384730"/>
              </a:tblGrid>
              <a:tr h="491239">
                <a:tc>
                  <a:txBody>
                    <a:bodyPr/>
                    <a:lstStyle/>
                    <a:p>
                      <a:pPr marL="90170">
                        <a:lnSpc>
                          <a:spcPts val="960"/>
                        </a:lnSpc>
                        <a:spcAft>
                          <a:spcPts val="0"/>
                        </a:spcAft>
                      </a:pPr>
                      <a:r>
                        <a:rPr lang="en-US" sz="1000" dirty="0">
                          <a:effectLst/>
                          <a:latin typeface="Courier New"/>
                          <a:ea typeface="Times New Roman"/>
                          <a:cs typeface="Times New Roman"/>
                        </a:rPr>
                        <a:t>if (x</a:t>
                      </a:r>
                      <a:r>
                        <a:rPr lang="en-US" sz="1000" dirty="0" smtClean="0">
                          <a:effectLst/>
                          <a:latin typeface="Courier New"/>
                          <a:ea typeface="Times New Roman"/>
                          <a:cs typeface="Times New Roman"/>
                        </a:rPr>
                        <a:t>&lt;=99)or(x&gt;= </a:t>
                      </a:r>
                      <a:r>
                        <a:rPr lang="en-US" sz="1000" dirty="0">
                          <a:effectLst/>
                          <a:latin typeface="Courier New"/>
                          <a:ea typeface="Times New Roman"/>
                          <a:cs typeface="Times New Roman"/>
                        </a:rPr>
                        <a:t>10)or((d1+d2)mod 10 =4)</a:t>
                      </a:r>
                      <a:endParaRPr lang="ru-RU" sz="1000" dirty="0">
                        <a:effectLst/>
                        <a:latin typeface="Times New Roman"/>
                        <a:ea typeface="Times New Roman"/>
                      </a:endParaRPr>
                    </a:p>
                    <a:p>
                      <a:pPr>
                        <a:lnSpc>
                          <a:spcPct val="115000"/>
                        </a:lnSpc>
                        <a:spcAft>
                          <a:spcPts val="0"/>
                        </a:spcAft>
                      </a:pPr>
                      <a:r>
                        <a:rPr lang="en-US" sz="1000" dirty="0">
                          <a:effectLst/>
                          <a:latin typeface="Calibri"/>
                          <a:ea typeface="Calibri"/>
                          <a:cs typeface="Times New Roman"/>
                        </a:rPr>
                        <a:t> </a:t>
                      </a:r>
                      <a:endParaRPr lang="ru-RU"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nSpc>
                          <a:spcPts val="960"/>
                        </a:lnSpc>
                        <a:spcAft>
                          <a:spcPts val="0"/>
                        </a:spcAft>
                      </a:pPr>
                      <a:r>
                        <a:rPr lang="en-US" sz="1000" dirty="0">
                          <a:effectLst/>
                          <a:latin typeface="Courier New"/>
                          <a:ea typeface="Times New Roman"/>
                          <a:cs typeface="Times New Roman"/>
                        </a:rPr>
                        <a:t>if (x</a:t>
                      </a:r>
                      <a:r>
                        <a:rPr lang="en-US" sz="1000" dirty="0" smtClean="0">
                          <a:effectLst/>
                          <a:latin typeface="Courier New"/>
                          <a:ea typeface="Times New Roman"/>
                          <a:cs typeface="Times New Roman"/>
                        </a:rPr>
                        <a:t>&lt;=99)and(x&gt;= </a:t>
                      </a:r>
                      <a:r>
                        <a:rPr lang="en-US" sz="1000" dirty="0">
                          <a:effectLst/>
                          <a:latin typeface="Courier New"/>
                          <a:ea typeface="Times New Roman"/>
                          <a:cs typeface="Times New Roman"/>
                        </a:rPr>
                        <a:t>10)and((d1+d2)mod 4 =0)</a:t>
                      </a:r>
                      <a:endParaRPr lang="ru-RU" sz="1000" dirty="0">
                        <a:effectLst/>
                        <a:latin typeface="Times New Roman"/>
                        <a:ea typeface="Times New Roman"/>
                      </a:endParaRPr>
                    </a:p>
                    <a:p>
                      <a:pPr>
                        <a:lnSpc>
                          <a:spcPct val="115000"/>
                        </a:lnSpc>
                        <a:spcAft>
                          <a:spcPts val="0"/>
                        </a:spcAft>
                      </a:pPr>
                      <a:r>
                        <a:rPr lang="en-US" sz="1000" dirty="0">
                          <a:effectLst/>
                          <a:latin typeface="Calibri"/>
                          <a:ea typeface="Calibri"/>
                          <a:cs typeface="Times New Roman"/>
                        </a:rPr>
                        <a:t> </a:t>
                      </a:r>
                      <a:endParaRPr lang="ru-RU"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841">
                <a:tc>
                  <a:txBody>
                    <a:bodyPr/>
                    <a:lstStyle/>
                    <a:p>
                      <a:pPr>
                        <a:lnSpc>
                          <a:spcPct val="115000"/>
                        </a:lnSpc>
                        <a:spcAft>
                          <a:spcPts val="0"/>
                        </a:spcAft>
                      </a:pPr>
                      <a:r>
                        <a:rPr lang="en-US" sz="1000">
                          <a:effectLst/>
                          <a:latin typeface="Courier New"/>
                          <a:ea typeface="Calibri"/>
                          <a:cs typeface="Times New Roman"/>
                        </a:rPr>
                        <a:t>k := a;</a:t>
                      </a:r>
                      <a:endParaRPr lang="ru-RU"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dirty="0">
                          <a:effectLst/>
                          <a:latin typeface="Courier New"/>
                          <a:ea typeface="Calibri"/>
                          <a:cs typeface="Times New Roman"/>
                        </a:rPr>
                        <a:t>k := 0;</a:t>
                      </a:r>
                      <a:endParaRPr lang="ru-RU"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2709312619"/>
              </p:ext>
            </p:extLst>
          </p:nvPr>
        </p:nvGraphicFramePr>
        <p:xfrm>
          <a:off x="1115616" y="4797152"/>
          <a:ext cx="7056784" cy="864096"/>
        </p:xfrm>
        <a:graphic>
          <a:graphicData uri="http://schemas.openxmlformats.org/drawingml/2006/table">
            <a:tbl>
              <a:tblPr firstRow="1" firstCol="1" bandRow="1"/>
              <a:tblGrid>
                <a:gridCol w="3528022"/>
                <a:gridCol w="3528762"/>
              </a:tblGrid>
              <a:tr h="589486">
                <a:tc>
                  <a:txBody>
                    <a:bodyPr/>
                    <a:lstStyle/>
                    <a:p>
                      <a:pPr marL="90170">
                        <a:lnSpc>
                          <a:spcPts val="960"/>
                        </a:lnSpc>
                        <a:spcAft>
                          <a:spcPts val="0"/>
                        </a:spcAft>
                      </a:pPr>
                      <a:r>
                        <a:rPr lang="en-US" sz="1000" dirty="0">
                          <a:effectLst/>
                          <a:latin typeface="Courier New"/>
                          <a:ea typeface="Times New Roman"/>
                          <a:cs typeface="Times New Roman"/>
                        </a:rPr>
                        <a:t>if (x&lt;= 99)or(x &gt;= 10)or((d1+d2) % 10 ==4):</a:t>
                      </a:r>
                      <a:endParaRPr lang="ru-RU" sz="1000" dirty="0">
                        <a:effectLst/>
                        <a:latin typeface="Times New Roman"/>
                        <a:ea typeface="Times New Roman"/>
                      </a:endParaRPr>
                    </a:p>
                    <a:p>
                      <a:pPr>
                        <a:lnSpc>
                          <a:spcPct val="115000"/>
                        </a:lnSpc>
                        <a:spcAft>
                          <a:spcPts val="0"/>
                        </a:spcAft>
                      </a:pPr>
                      <a:r>
                        <a:rPr lang="en-US" sz="1000" dirty="0">
                          <a:effectLst/>
                          <a:latin typeface="Calibri"/>
                          <a:ea typeface="Calibri"/>
                          <a:cs typeface="Times New Roman"/>
                        </a:rPr>
                        <a:t> </a:t>
                      </a:r>
                      <a:endParaRPr lang="ru-RU"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nSpc>
                          <a:spcPts val="960"/>
                        </a:lnSpc>
                        <a:spcAft>
                          <a:spcPts val="0"/>
                        </a:spcAft>
                      </a:pPr>
                      <a:r>
                        <a:rPr lang="en-US" sz="1000" dirty="0">
                          <a:effectLst/>
                          <a:latin typeface="Courier New"/>
                          <a:ea typeface="Times New Roman"/>
                          <a:cs typeface="Times New Roman"/>
                        </a:rPr>
                        <a:t>if (x&lt;= 99)and(x &gt;= 10)and((d1+d2) % 4 ==0)</a:t>
                      </a:r>
                      <a:endParaRPr lang="ru-RU" sz="1000" dirty="0">
                        <a:effectLst/>
                        <a:latin typeface="Times New Roman"/>
                        <a:ea typeface="Times New Roman"/>
                      </a:endParaRPr>
                    </a:p>
                    <a:p>
                      <a:pPr>
                        <a:lnSpc>
                          <a:spcPct val="115000"/>
                        </a:lnSpc>
                        <a:spcAft>
                          <a:spcPts val="0"/>
                        </a:spcAft>
                      </a:pPr>
                      <a:r>
                        <a:rPr lang="en-US" sz="1000" dirty="0">
                          <a:effectLst/>
                          <a:latin typeface="Calibri"/>
                          <a:ea typeface="Calibri"/>
                          <a:cs typeface="Times New Roman"/>
                        </a:rPr>
                        <a:t> </a:t>
                      </a:r>
                      <a:endParaRPr lang="ru-RU"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610">
                <a:tc>
                  <a:txBody>
                    <a:bodyPr/>
                    <a:lstStyle/>
                    <a:p>
                      <a:pPr>
                        <a:lnSpc>
                          <a:spcPct val="115000"/>
                        </a:lnSpc>
                        <a:spcAft>
                          <a:spcPts val="0"/>
                        </a:spcAft>
                      </a:pPr>
                      <a:r>
                        <a:rPr lang="en-US" sz="1000">
                          <a:effectLst/>
                          <a:latin typeface="Courier New"/>
                          <a:ea typeface="Calibri"/>
                          <a:cs typeface="Times New Roman"/>
                        </a:rPr>
                        <a:t>k = a</a:t>
                      </a:r>
                      <a:endParaRPr lang="ru-RU"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dirty="0">
                          <a:effectLst/>
                          <a:latin typeface="Courier New"/>
                          <a:ea typeface="Calibri"/>
                          <a:cs typeface="Times New Roman"/>
                        </a:rPr>
                        <a:t>k = 0</a:t>
                      </a:r>
                      <a:endParaRPr lang="ru-RU"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3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2. Определите </a:t>
            </a:r>
            <a:r>
              <a:rPr lang="ru-RU" sz="2400" dirty="0"/>
              <a:t>количество значащих нулей в двоичной записи числа 205. </a:t>
            </a:r>
          </a:p>
        </p:txBody>
      </p:sp>
      <p:sp>
        <p:nvSpPr>
          <p:cNvPr id="3" name="Объект 2"/>
          <p:cNvSpPr>
            <a:spLocks noGrp="1"/>
          </p:cNvSpPr>
          <p:nvPr>
            <p:ph idx="1"/>
          </p:nvPr>
        </p:nvSpPr>
        <p:spPr/>
        <p:txBody>
          <a:bodyPr/>
          <a:lstStyle/>
          <a:p>
            <a:pPr marL="0" indent="0">
              <a:buNone/>
            </a:pPr>
            <a:r>
              <a:rPr lang="ru-RU" dirty="0" smtClean="0"/>
              <a:t>205</a:t>
            </a:r>
            <a:r>
              <a:rPr lang="ru-RU" baseline="-25000" dirty="0" smtClean="0"/>
              <a:t>10</a:t>
            </a:r>
            <a:r>
              <a:rPr lang="ru-RU" dirty="0" smtClean="0"/>
              <a:t> = 11001101</a:t>
            </a:r>
            <a:r>
              <a:rPr lang="ru-RU" baseline="-25000" dirty="0" smtClean="0"/>
              <a:t>2 </a:t>
            </a:r>
          </a:p>
          <a:p>
            <a:pPr marL="0" indent="0">
              <a:buNone/>
            </a:pPr>
            <a:r>
              <a:rPr lang="ru-RU" dirty="0" smtClean="0"/>
              <a:t>Ответ: </a:t>
            </a:r>
            <a:r>
              <a:rPr lang="ru-RU" b="1" u="sng" dirty="0" smtClean="0"/>
              <a:t>3</a:t>
            </a:r>
            <a:endParaRPr lang="ru-RU" b="1" u="sng" dirty="0"/>
          </a:p>
        </p:txBody>
      </p:sp>
    </p:spTree>
    <p:extLst>
      <p:ext uri="{BB962C8B-B14F-4D97-AF65-F5344CB8AC3E}">
        <p14:creationId xmlns:p14="http://schemas.microsoft.com/office/powerpoint/2010/main" val="262006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
            </a:r>
            <a:br>
              <a:rPr lang="ru-RU" sz="2400" dirty="0"/>
            </a:br>
            <a:r>
              <a:rPr lang="ru-RU" sz="2400" dirty="0" smtClean="0"/>
              <a:t>3. </a:t>
            </a:r>
            <a:r>
              <a:rPr lang="ru-RU" sz="2400" dirty="0" smtClean="0">
                <a:effectLst/>
              </a:rPr>
              <a:t>Определите количество различных комбинаций значений A, B и С, при которых логическое выражение </a:t>
            </a:r>
            <a:br>
              <a:rPr lang="ru-RU" sz="2400" dirty="0" smtClean="0">
                <a:effectLst/>
              </a:rPr>
            </a:br>
            <a:r>
              <a:rPr lang="ru-RU" sz="2400" dirty="0" smtClean="0"/>
              <a:t>¬ </a:t>
            </a:r>
            <a:r>
              <a:rPr lang="ru-RU" sz="2400" dirty="0"/>
              <a:t>(A \/ B) /\ (B \/ C)</a:t>
            </a:r>
            <a:br>
              <a:rPr lang="ru-RU" sz="2400" dirty="0"/>
            </a:br>
            <a:r>
              <a:rPr lang="ru-RU" sz="2400" dirty="0"/>
              <a:t>будет принимать значение «истина». </a:t>
            </a:r>
          </a:p>
        </p:txBody>
      </p:sp>
      <p:graphicFrame>
        <p:nvGraphicFramePr>
          <p:cNvPr id="7" name="Объект 6"/>
          <p:cNvGraphicFramePr>
            <a:graphicFrameLocks noGrp="1"/>
          </p:cNvGraphicFramePr>
          <p:nvPr>
            <p:ph idx="1"/>
            <p:extLst>
              <p:ext uri="{D42A27DB-BD31-4B8C-83A1-F6EECF244321}">
                <p14:modId xmlns:p14="http://schemas.microsoft.com/office/powerpoint/2010/main" val="4119756796"/>
              </p:ext>
            </p:extLst>
          </p:nvPr>
        </p:nvGraphicFramePr>
        <p:xfrm>
          <a:off x="2627784" y="2420888"/>
          <a:ext cx="2664295" cy="2448270"/>
        </p:xfrm>
        <a:graphic>
          <a:graphicData uri="http://schemas.openxmlformats.org/drawingml/2006/table">
            <a:tbl>
              <a:tblPr firstRow="1" firstCol="1" bandRow="1">
                <a:tableStyleId>{5C22544A-7EE6-4342-B048-85BDC9FD1C3A}</a:tableStyleId>
              </a:tblPr>
              <a:tblGrid>
                <a:gridCol w="620966"/>
                <a:gridCol w="707667"/>
                <a:gridCol w="667831"/>
                <a:gridCol w="667831"/>
              </a:tblGrid>
              <a:tr h="272030">
                <a:tc>
                  <a:txBody>
                    <a:bodyPr/>
                    <a:lstStyle/>
                    <a:p>
                      <a:pPr>
                        <a:lnSpc>
                          <a:spcPct val="115000"/>
                        </a:lnSpc>
                        <a:spcAft>
                          <a:spcPts val="0"/>
                        </a:spcAft>
                      </a:pPr>
                      <a:r>
                        <a:rPr lang="ru-RU" sz="1100" dirty="0">
                          <a:effectLst/>
                        </a:rPr>
                        <a:t>А</a:t>
                      </a:r>
                      <a:endParaRPr lang="ru-RU" sz="1100" dirty="0">
                        <a:effectLst/>
                        <a:latin typeface="Calibri"/>
                        <a:ea typeface="Calibri"/>
                        <a:cs typeface="Times New Roman"/>
                      </a:endParaRPr>
                    </a:p>
                  </a:txBody>
                  <a:tcPr marL="68580" marR="68580" marT="0" marB="0"/>
                </a:tc>
                <a:tc>
                  <a:txBody>
                    <a:bodyPr/>
                    <a:lstStyle/>
                    <a:p>
                      <a:pPr>
                        <a:lnSpc>
                          <a:spcPct val="115000"/>
                        </a:lnSpc>
                        <a:spcAft>
                          <a:spcPts val="0"/>
                        </a:spcAft>
                      </a:pPr>
                      <a:r>
                        <a:rPr lang="ru-RU" sz="1100">
                          <a:effectLst/>
                        </a:rPr>
                        <a:t>В</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ru-RU" sz="1100">
                          <a:effectLst/>
                        </a:rPr>
                        <a:t>С</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F</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dirty="0">
                          <a:effectLst/>
                        </a:rPr>
                        <a:t>1</a:t>
                      </a:r>
                      <a:endParaRPr lang="ru-RU"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0</a:t>
                      </a:r>
                      <a:endParaRPr lang="ru-RU"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1</a:t>
                      </a:r>
                      <a:endParaRPr lang="ru-RU"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dirty="0">
                          <a:effectLst/>
                        </a:rPr>
                        <a:t>0</a:t>
                      </a:r>
                      <a:endParaRPr lang="ru-RU" sz="1100" dirty="0">
                        <a:effectLst/>
                        <a:latin typeface="Calibri"/>
                        <a:ea typeface="Calibri"/>
                        <a:cs typeface="Times New Roman"/>
                      </a:endParaRPr>
                    </a:p>
                  </a:txBody>
                  <a:tcPr marL="68580" marR="68580" marT="0" marB="0"/>
                </a:tc>
              </a:tr>
            </a:tbl>
          </a:graphicData>
        </a:graphic>
      </p:graphicFrame>
      <p:sp>
        <p:nvSpPr>
          <p:cNvPr id="8" name="Прямоугольник 7"/>
          <p:cNvSpPr/>
          <p:nvPr/>
        </p:nvSpPr>
        <p:spPr>
          <a:xfrm>
            <a:off x="1619672" y="5445224"/>
            <a:ext cx="1231812" cy="461665"/>
          </a:xfrm>
          <a:prstGeom prst="rect">
            <a:avLst/>
          </a:prstGeom>
        </p:spPr>
        <p:txBody>
          <a:bodyPr wrap="none">
            <a:spAutoFit/>
          </a:bodyPr>
          <a:lstStyle/>
          <a:p>
            <a:r>
              <a:rPr lang="ru-RU" sz="2400" dirty="0" smtClean="0"/>
              <a:t>Ответ: </a:t>
            </a:r>
            <a:r>
              <a:rPr lang="ru-RU" sz="2400" b="1" u="sng" dirty="0"/>
              <a:t>1</a:t>
            </a:r>
          </a:p>
        </p:txBody>
      </p:sp>
    </p:spTree>
    <p:extLst>
      <p:ext uri="{BB962C8B-B14F-4D97-AF65-F5344CB8AC3E}">
        <p14:creationId xmlns:p14="http://schemas.microsoft.com/office/powerpoint/2010/main" val="257612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266"/>
            <a:ext cx="8229600" cy="1143000"/>
          </a:xfrm>
        </p:spPr>
        <p:txBody>
          <a:bodyPr>
            <a:normAutofit/>
          </a:bodyPr>
          <a:lstStyle/>
          <a:p>
            <a:r>
              <a:rPr lang="ru-RU" sz="2400" dirty="0" smtClean="0"/>
              <a:t>4. Определите </a:t>
            </a:r>
            <a:r>
              <a:rPr lang="ru-RU" sz="2400" dirty="0"/>
              <a:t>значение переменной Z после выполнения данного фрагмента программы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531744650"/>
              </p:ext>
            </p:extLst>
          </p:nvPr>
        </p:nvGraphicFramePr>
        <p:xfrm>
          <a:off x="467544" y="1268760"/>
          <a:ext cx="4968552" cy="5256579"/>
        </p:xfrm>
        <a:graphic>
          <a:graphicData uri="http://schemas.openxmlformats.org/drawingml/2006/table">
            <a:tbl>
              <a:tblPr firstRow="1" firstCol="1" lastRow="1" lastCol="1" bandRow="1" bandCol="1"/>
              <a:tblGrid>
                <a:gridCol w="475825"/>
                <a:gridCol w="192145"/>
                <a:gridCol w="616530"/>
                <a:gridCol w="1001578"/>
                <a:gridCol w="155078"/>
                <a:gridCol w="2527396"/>
              </a:tblGrid>
              <a:tr h="144194">
                <a:tc gridSpan="6">
                  <a:txBody>
                    <a:bodyPr/>
                    <a:lstStyle/>
                    <a:p>
                      <a:pPr marL="1381125" marR="1381125" algn="ctr">
                        <a:lnSpc>
                          <a:spcPts val="1025"/>
                        </a:lnSpc>
                        <a:spcAft>
                          <a:spcPts val="0"/>
                        </a:spcAft>
                      </a:pPr>
                      <a:r>
                        <a:rPr lang="ru-RU" sz="1000" b="1" dirty="0">
                          <a:effectLst/>
                          <a:latin typeface="Times New Roman"/>
                          <a:ea typeface="Times New Roman"/>
                        </a:rPr>
                        <a:t>Паскаль</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3017">
                <a:tc>
                  <a:txBody>
                    <a:bodyPr/>
                    <a:lstStyle/>
                    <a:p>
                      <a:pPr marR="28575" algn="r">
                        <a:lnSpc>
                          <a:spcPts val="855"/>
                        </a:lnSpc>
                        <a:spcBef>
                          <a:spcPts val="15"/>
                        </a:spcBef>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34290">
                        <a:lnSpc>
                          <a:spcPts val="855"/>
                        </a:lnSpc>
                        <a:spcBef>
                          <a:spcPts val="15"/>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66675">
                        <a:lnSpc>
                          <a:spcPts val="855"/>
                        </a:lnSpc>
                        <a:spcBef>
                          <a:spcPts val="15"/>
                        </a:spcBef>
                        <a:spcAft>
                          <a:spcPts val="0"/>
                        </a:spcAft>
                      </a:pPr>
                      <a:r>
                        <a:rPr lang="ru-RU" sz="850">
                          <a:effectLst/>
                          <a:latin typeface="Courier New"/>
                          <a:ea typeface="Times New Roman"/>
                          <a:cs typeface="Times New Roman"/>
                        </a:rPr>
                        <a:t>45;</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3017">
                <a:tc>
                  <a:txBody>
                    <a:bodyPr/>
                    <a:lstStyle/>
                    <a:p>
                      <a:pPr marR="28575" algn="r">
                        <a:lnSpc>
                          <a:spcPts val="855"/>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55"/>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66675">
                        <a:lnSpc>
                          <a:spcPts val="855"/>
                        </a:lnSpc>
                        <a:spcAft>
                          <a:spcPts val="0"/>
                        </a:spcAft>
                      </a:pPr>
                      <a:r>
                        <a:rPr lang="ru-RU" sz="850">
                          <a:effectLst/>
                          <a:latin typeface="Courier New"/>
                          <a:ea typeface="Times New Roman"/>
                          <a:cs typeface="Times New Roman"/>
                        </a:rPr>
                        <a:t>81;</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283017">
                <a:tc>
                  <a:txBody>
                    <a:bodyPr/>
                    <a:lstStyle/>
                    <a:p>
                      <a:pPr marR="28575" algn="r">
                        <a:lnSpc>
                          <a:spcPts val="865"/>
                        </a:lnSpc>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65"/>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66675">
                        <a:lnSpc>
                          <a:spcPts val="865"/>
                        </a:lnSpc>
                        <a:spcAft>
                          <a:spcPts val="0"/>
                        </a:spcAft>
                      </a:pPr>
                      <a:r>
                        <a:rPr lang="ru-RU" sz="850">
                          <a:effectLst/>
                          <a:latin typeface="Courier New"/>
                          <a:ea typeface="Times New Roman"/>
                          <a:cs typeface="Times New Roman"/>
                        </a:rPr>
                        <a:t>(2 * Z</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905">
                        <a:lnSpc>
                          <a:spcPts val="865"/>
                        </a:lnSpc>
                        <a:spcAft>
                          <a:spcPts val="0"/>
                        </a:spcAft>
                      </a:pPr>
                      <a:r>
                        <a:rPr lang="ru-RU" sz="850" dirty="0">
                          <a:effectLst/>
                          <a:latin typeface="Courier New"/>
                          <a:ea typeface="Times New Roman"/>
                          <a:cs typeface="Times New Roman"/>
                        </a:rPr>
                        <a:t>+ 3 * X) </a:t>
                      </a:r>
                      <a:r>
                        <a:rPr lang="ru-RU" sz="850" dirty="0" err="1">
                          <a:effectLst/>
                          <a:latin typeface="Courier New"/>
                          <a:ea typeface="Times New Roman"/>
                          <a:cs typeface="Times New Roman"/>
                        </a:rPr>
                        <a:t>div</a:t>
                      </a:r>
                      <a:endParaRPr lang="ru-RU" sz="1100" dirty="0">
                        <a:effectLst/>
                        <a:latin typeface="Times New Roman"/>
                        <a:ea typeface="Times New Roman"/>
                      </a:endParaRPr>
                    </a:p>
                  </a:txBody>
                  <a:tcPr marL="0" marR="0" marT="0" marB="0">
                    <a:lnL>
                      <a:noFill/>
                    </a:lnL>
                    <a:lnR>
                      <a:noFill/>
                    </a:lnR>
                    <a:lnT>
                      <a:noFill/>
                    </a:lnT>
                    <a:lnB>
                      <a:noFill/>
                    </a:lnB>
                  </a:tcPr>
                </a:tc>
                <a:tc>
                  <a:txBody>
                    <a:bodyPr/>
                    <a:lstStyle/>
                    <a:p>
                      <a:pPr marL="635">
                        <a:lnSpc>
                          <a:spcPts val="865"/>
                        </a:lnSpc>
                        <a:spcAft>
                          <a:spcPts val="0"/>
                        </a:spcAft>
                      </a:pPr>
                      <a:r>
                        <a:rPr lang="ru-RU" sz="850" spc="-5">
                          <a:effectLst/>
                          <a:latin typeface="Courier New"/>
                          <a:ea typeface="Times New Roman"/>
                          <a:cs typeface="Times New Roman"/>
                        </a:rPr>
                        <a:t>9;</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251571">
                <a:tc>
                  <a:txBody>
                    <a:bodyPr/>
                    <a:lstStyle/>
                    <a:p>
                      <a:pPr marR="28575" algn="r">
                        <a:lnSpc>
                          <a:spcPts val="830"/>
                        </a:lnSpc>
                        <a:spcBef>
                          <a:spcPts val="5"/>
                        </a:spcBef>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34290">
                        <a:lnSpc>
                          <a:spcPts val="830"/>
                        </a:lnSpc>
                        <a:spcBef>
                          <a:spcPts val="5"/>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ts val="830"/>
                        </a:lnSpc>
                        <a:spcBef>
                          <a:spcPts val="5"/>
                        </a:spcBef>
                        <a:spcAft>
                          <a:spcPts val="0"/>
                        </a:spcAft>
                      </a:pPr>
                      <a:r>
                        <a:rPr lang="ru-RU" sz="850">
                          <a:effectLst/>
                          <a:latin typeface="Courier New"/>
                          <a:ea typeface="Times New Roman"/>
                          <a:cs typeface="Times New Roman"/>
                        </a:rPr>
                        <a:t>(Z – X)</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66040">
                        <a:lnSpc>
                          <a:spcPts val="830"/>
                        </a:lnSpc>
                        <a:spcBef>
                          <a:spcPts val="5"/>
                        </a:spcBef>
                        <a:spcAft>
                          <a:spcPts val="0"/>
                        </a:spcAft>
                      </a:pPr>
                      <a:r>
                        <a:rPr lang="ru-RU" sz="850">
                          <a:effectLst/>
                          <a:latin typeface="Courier New"/>
                          <a:ea typeface="Times New Roman"/>
                          <a:cs typeface="Times New Roman"/>
                        </a:rPr>
                        <a:t>div 3;</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4528">
                <a:tc gridSpan="6">
                  <a:txBody>
                    <a:bodyPr/>
                    <a:lstStyle/>
                    <a:p>
                      <a:pPr marL="1380490" marR="1381125" algn="ctr">
                        <a:lnSpc>
                          <a:spcPts val="1015"/>
                        </a:lnSpc>
                        <a:spcAft>
                          <a:spcPts val="0"/>
                        </a:spcAft>
                      </a:pPr>
                      <a:r>
                        <a:rPr lang="ru-RU" sz="1000" b="1">
                          <a:effectLst/>
                          <a:latin typeface="Times New Roman"/>
                          <a:ea typeface="Times New Roman"/>
                        </a:rPr>
                        <a:t>C++</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4873">
                <a:tc>
                  <a:txBody>
                    <a:bodyPr/>
                    <a:lstStyle/>
                    <a:p>
                      <a:pPr marR="28575" algn="r">
                        <a:lnSpc>
                          <a:spcPts val="870"/>
                        </a:lnSpc>
                        <a:spcBef>
                          <a:spcPts val="15"/>
                        </a:spcBef>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34290">
                        <a:lnSpc>
                          <a:spcPts val="870"/>
                        </a:lnSpc>
                        <a:spcBef>
                          <a:spcPts val="15"/>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1270">
                        <a:lnSpc>
                          <a:spcPts val="870"/>
                        </a:lnSpc>
                        <a:spcBef>
                          <a:spcPts val="15"/>
                        </a:spcBef>
                        <a:spcAft>
                          <a:spcPts val="0"/>
                        </a:spcAft>
                      </a:pPr>
                      <a:r>
                        <a:rPr lang="ru-RU" sz="850">
                          <a:effectLst/>
                          <a:latin typeface="Courier New"/>
                          <a:ea typeface="Times New Roman"/>
                          <a:cs typeface="Times New Roman"/>
                        </a:rPr>
                        <a:t>45;</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0942">
                <a:tc>
                  <a:txBody>
                    <a:bodyPr/>
                    <a:lstStyle/>
                    <a:p>
                      <a:pPr marR="28575" algn="r">
                        <a:lnSpc>
                          <a:spcPts val="855"/>
                        </a:lnSpc>
                        <a:spcBef>
                          <a:spcPts val="5"/>
                        </a:spcBef>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55"/>
                        </a:lnSpc>
                        <a:spcBef>
                          <a:spcPts val="5"/>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270">
                        <a:lnSpc>
                          <a:spcPts val="855"/>
                        </a:lnSpc>
                        <a:spcBef>
                          <a:spcPts val="5"/>
                        </a:spcBef>
                        <a:spcAft>
                          <a:spcPts val="0"/>
                        </a:spcAft>
                      </a:pPr>
                      <a:r>
                        <a:rPr lang="ru-RU" sz="850">
                          <a:effectLst/>
                          <a:latin typeface="Courier New"/>
                          <a:ea typeface="Times New Roman"/>
                          <a:cs typeface="Times New Roman"/>
                        </a:rPr>
                        <a:t>81;</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283017">
                <a:tc>
                  <a:txBody>
                    <a:bodyPr/>
                    <a:lstStyle/>
                    <a:p>
                      <a:pPr marR="28575" algn="r">
                        <a:lnSpc>
                          <a:spcPts val="855"/>
                        </a:lnSpc>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55"/>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270">
                        <a:lnSpc>
                          <a:spcPts val="855"/>
                        </a:lnSpc>
                        <a:spcAft>
                          <a:spcPts val="0"/>
                        </a:spcAft>
                      </a:pPr>
                      <a:r>
                        <a:rPr lang="ru-RU" sz="850">
                          <a:effectLst/>
                          <a:latin typeface="Courier New"/>
                          <a:ea typeface="Times New Roman"/>
                          <a:cs typeface="Times New Roman"/>
                        </a:rPr>
                        <a:t>(2 * Z</a:t>
                      </a:r>
                      <a:r>
                        <a:rPr lang="ru-RU" sz="850" spc="-25">
                          <a:effectLst/>
                          <a:latin typeface="Courier New"/>
                          <a:ea typeface="Times New Roman"/>
                          <a:cs typeface="Times New Roman"/>
                        </a:rPr>
                        <a:t> </a:t>
                      </a: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66040">
                        <a:lnSpc>
                          <a:spcPts val="855"/>
                        </a:lnSpc>
                        <a:spcAft>
                          <a:spcPts val="0"/>
                        </a:spcAft>
                      </a:pPr>
                      <a:r>
                        <a:rPr lang="ru-RU" sz="850">
                          <a:effectLst/>
                          <a:latin typeface="Courier New"/>
                          <a:ea typeface="Times New Roman"/>
                          <a:cs typeface="Times New Roman"/>
                        </a:rPr>
                        <a:t>3 * X) / 9;</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147011">
                <a:tc>
                  <a:txBody>
                    <a:bodyPr/>
                    <a:lstStyle/>
                    <a:p>
                      <a:pPr marR="28575" algn="r">
                        <a:lnSpc>
                          <a:spcPts val="840"/>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34290">
                        <a:lnSpc>
                          <a:spcPts val="84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1270">
                        <a:lnSpc>
                          <a:spcPts val="840"/>
                        </a:lnSpc>
                        <a:spcAft>
                          <a:spcPts val="0"/>
                        </a:spcAft>
                      </a:pPr>
                      <a:r>
                        <a:rPr lang="ru-RU" sz="850">
                          <a:effectLst/>
                          <a:latin typeface="Courier New"/>
                          <a:ea typeface="Times New Roman"/>
                          <a:cs typeface="Times New Roman"/>
                        </a:rPr>
                        <a:t>(Z – X)</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1905">
                        <a:lnSpc>
                          <a:spcPts val="840"/>
                        </a:lnSpc>
                        <a:spcAft>
                          <a:spcPts val="0"/>
                        </a:spcAft>
                      </a:pPr>
                      <a:r>
                        <a:rPr lang="ru-RU" sz="850">
                          <a:effectLst/>
                          <a:latin typeface="Courier New"/>
                          <a:ea typeface="Times New Roman"/>
                          <a:cs typeface="Times New Roman"/>
                        </a:rPr>
                        <a:t>/ 3;</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7671">
                <a:tc gridSpan="6">
                  <a:txBody>
                    <a:bodyPr/>
                    <a:lstStyle/>
                    <a:p>
                      <a:pPr marL="1380490" marR="1381125" algn="ctr">
                        <a:lnSpc>
                          <a:spcPts val="1030"/>
                        </a:lnSpc>
                        <a:spcAft>
                          <a:spcPts val="0"/>
                        </a:spcAft>
                      </a:pPr>
                      <a:r>
                        <a:rPr lang="ru-RU" sz="1000" b="1">
                          <a:effectLst/>
                          <a:latin typeface="Times New Roman"/>
                          <a:ea typeface="Times New Roman"/>
                        </a:rPr>
                        <a:t>Python</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4873">
                <a:tc>
                  <a:txBody>
                    <a:bodyPr/>
                    <a:lstStyle/>
                    <a:p>
                      <a:pPr marR="28575" algn="r">
                        <a:lnSpc>
                          <a:spcPts val="860"/>
                        </a:lnSpc>
                        <a:spcBef>
                          <a:spcPts val="20"/>
                        </a:spcBef>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34290">
                        <a:lnSpc>
                          <a:spcPts val="860"/>
                        </a:lnSpc>
                        <a:spcBef>
                          <a:spcPts val="20"/>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1270">
                        <a:lnSpc>
                          <a:spcPts val="860"/>
                        </a:lnSpc>
                        <a:spcBef>
                          <a:spcPts val="20"/>
                        </a:spcBef>
                        <a:spcAft>
                          <a:spcPts val="0"/>
                        </a:spcAft>
                      </a:pPr>
                      <a:r>
                        <a:rPr lang="ru-RU" sz="850">
                          <a:effectLst/>
                          <a:latin typeface="Courier New"/>
                          <a:ea typeface="Times New Roman"/>
                          <a:cs typeface="Times New Roman"/>
                        </a:rPr>
                        <a:t>45</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1729">
                <a:tc>
                  <a:txBody>
                    <a:bodyPr/>
                    <a:lstStyle/>
                    <a:p>
                      <a:pPr marR="28575" algn="r">
                        <a:lnSpc>
                          <a:spcPts val="865"/>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65"/>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270">
                        <a:lnSpc>
                          <a:spcPts val="865"/>
                        </a:lnSpc>
                        <a:spcAft>
                          <a:spcPts val="0"/>
                        </a:spcAft>
                      </a:pPr>
                      <a:r>
                        <a:rPr lang="ru-RU" sz="850">
                          <a:effectLst/>
                          <a:latin typeface="Courier New"/>
                          <a:ea typeface="Times New Roman"/>
                          <a:cs typeface="Times New Roman"/>
                        </a:rPr>
                        <a:t>81</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283017">
                <a:tc>
                  <a:txBody>
                    <a:bodyPr/>
                    <a:lstStyle/>
                    <a:p>
                      <a:pPr marR="28575" algn="r">
                        <a:lnSpc>
                          <a:spcPts val="855"/>
                        </a:lnSpc>
                        <a:spcBef>
                          <a:spcPts val="5"/>
                        </a:spcBef>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55"/>
                        </a:lnSpc>
                        <a:spcBef>
                          <a:spcPts val="5"/>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270">
                        <a:lnSpc>
                          <a:spcPts val="855"/>
                        </a:lnSpc>
                        <a:spcBef>
                          <a:spcPts val="5"/>
                        </a:spcBef>
                        <a:spcAft>
                          <a:spcPts val="0"/>
                        </a:spcAft>
                      </a:pPr>
                      <a:r>
                        <a:rPr lang="ru-RU" sz="850">
                          <a:effectLst/>
                          <a:latin typeface="Courier New"/>
                          <a:ea typeface="Times New Roman"/>
                          <a:cs typeface="Times New Roman"/>
                        </a:rPr>
                        <a:t>(2 * Z</a:t>
                      </a:r>
                      <a:r>
                        <a:rPr lang="ru-RU" sz="850" spc="-25">
                          <a:effectLst/>
                          <a:latin typeface="Courier New"/>
                          <a:ea typeface="Times New Roman"/>
                          <a:cs typeface="Times New Roman"/>
                        </a:rPr>
                        <a:t> </a:t>
                      </a: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66040">
                        <a:lnSpc>
                          <a:spcPts val="855"/>
                        </a:lnSpc>
                        <a:spcBef>
                          <a:spcPts val="5"/>
                        </a:spcBef>
                        <a:spcAft>
                          <a:spcPts val="0"/>
                        </a:spcAft>
                      </a:pPr>
                      <a:r>
                        <a:rPr lang="ru-RU" sz="850">
                          <a:effectLst/>
                          <a:latin typeface="Courier New"/>
                          <a:ea typeface="Times New Roman"/>
                          <a:cs typeface="Times New Roman"/>
                        </a:rPr>
                        <a:t>3 * X) // 9</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147011">
                <a:tc>
                  <a:txBody>
                    <a:bodyPr/>
                    <a:lstStyle/>
                    <a:p>
                      <a:pPr marR="28575" algn="r">
                        <a:lnSpc>
                          <a:spcPts val="840"/>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34290">
                        <a:lnSpc>
                          <a:spcPts val="84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1270">
                        <a:lnSpc>
                          <a:spcPts val="840"/>
                        </a:lnSpc>
                        <a:spcAft>
                          <a:spcPts val="0"/>
                        </a:spcAft>
                      </a:pPr>
                      <a:r>
                        <a:rPr lang="ru-RU" sz="850">
                          <a:effectLst/>
                          <a:latin typeface="Courier New"/>
                          <a:ea typeface="Times New Roman"/>
                          <a:cs typeface="Times New Roman"/>
                        </a:rPr>
                        <a:t>(Z – X)</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1905">
                        <a:lnSpc>
                          <a:spcPts val="840"/>
                        </a:lnSpc>
                        <a:spcAft>
                          <a:spcPts val="0"/>
                        </a:spcAft>
                      </a:pPr>
                      <a:r>
                        <a:rPr lang="ru-RU" sz="850">
                          <a:effectLst/>
                          <a:latin typeface="Courier New"/>
                          <a:ea typeface="Times New Roman"/>
                          <a:cs typeface="Times New Roman"/>
                        </a:rPr>
                        <a:t>// 3</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7671">
                <a:tc gridSpan="6">
                  <a:txBody>
                    <a:bodyPr/>
                    <a:lstStyle/>
                    <a:p>
                      <a:pPr marL="1380490" marR="1381125" algn="ctr">
                        <a:lnSpc>
                          <a:spcPts val="1035"/>
                        </a:lnSpc>
                        <a:spcAft>
                          <a:spcPts val="0"/>
                        </a:spcAft>
                      </a:pPr>
                      <a:r>
                        <a:rPr lang="ru-RU" sz="1000" b="1">
                          <a:effectLst/>
                          <a:latin typeface="Times New Roman"/>
                          <a:ea typeface="Times New Roman"/>
                        </a:rPr>
                        <a:t>BASIC</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3300">
                <a:tc>
                  <a:txBody>
                    <a:bodyPr/>
                    <a:lstStyle/>
                    <a:p>
                      <a:pPr marR="28575" algn="r">
                        <a:lnSpc>
                          <a:spcPts val="860"/>
                        </a:lnSpc>
                        <a:spcBef>
                          <a:spcPts val="15"/>
                        </a:spcBef>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34290">
                        <a:lnSpc>
                          <a:spcPts val="860"/>
                        </a:lnSpc>
                        <a:spcBef>
                          <a:spcPts val="15"/>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1270">
                        <a:lnSpc>
                          <a:spcPts val="860"/>
                        </a:lnSpc>
                        <a:spcBef>
                          <a:spcPts val="15"/>
                        </a:spcBef>
                        <a:spcAft>
                          <a:spcPts val="0"/>
                        </a:spcAft>
                      </a:pPr>
                      <a:r>
                        <a:rPr lang="ru-RU" sz="850">
                          <a:effectLst/>
                          <a:latin typeface="Courier New"/>
                          <a:ea typeface="Times New Roman"/>
                          <a:cs typeface="Times New Roman"/>
                        </a:rPr>
                        <a:t>45</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0942">
                <a:tc>
                  <a:txBody>
                    <a:bodyPr/>
                    <a:lstStyle/>
                    <a:p>
                      <a:pPr marR="28575" algn="r">
                        <a:lnSpc>
                          <a:spcPts val="860"/>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6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270">
                        <a:lnSpc>
                          <a:spcPts val="860"/>
                        </a:lnSpc>
                        <a:spcAft>
                          <a:spcPts val="0"/>
                        </a:spcAft>
                      </a:pPr>
                      <a:r>
                        <a:rPr lang="ru-RU" sz="850">
                          <a:effectLst/>
                          <a:latin typeface="Courier New"/>
                          <a:ea typeface="Times New Roman"/>
                          <a:cs typeface="Times New Roman"/>
                        </a:rPr>
                        <a:t>81</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283017">
                <a:tc>
                  <a:txBody>
                    <a:bodyPr/>
                    <a:lstStyle/>
                    <a:p>
                      <a:pPr marR="28575" algn="r">
                        <a:lnSpc>
                          <a:spcPts val="860"/>
                        </a:lnSpc>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6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270">
                        <a:lnSpc>
                          <a:spcPts val="860"/>
                        </a:lnSpc>
                        <a:spcAft>
                          <a:spcPts val="0"/>
                        </a:spcAft>
                      </a:pPr>
                      <a:r>
                        <a:rPr lang="ru-RU" sz="850">
                          <a:effectLst/>
                          <a:latin typeface="Courier New"/>
                          <a:ea typeface="Times New Roman"/>
                          <a:cs typeface="Times New Roman"/>
                        </a:rPr>
                        <a:t>(2 * Z</a:t>
                      </a:r>
                      <a:r>
                        <a:rPr lang="ru-RU" sz="850" spc="-25">
                          <a:effectLst/>
                          <a:latin typeface="Courier New"/>
                          <a:ea typeface="Times New Roman"/>
                          <a:cs typeface="Times New Roman"/>
                        </a:rPr>
                        <a:t> </a:t>
                      </a: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66040">
                        <a:lnSpc>
                          <a:spcPts val="860"/>
                        </a:lnSpc>
                        <a:spcAft>
                          <a:spcPts val="0"/>
                        </a:spcAft>
                      </a:pPr>
                      <a:r>
                        <a:rPr lang="ru-RU" sz="850">
                          <a:effectLst/>
                          <a:latin typeface="Courier New"/>
                          <a:ea typeface="Times New Roman"/>
                          <a:cs typeface="Times New Roman"/>
                        </a:rPr>
                        <a:t>3 * X) \ 9</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147011">
                <a:tc>
                  <a:txBody>
                    <a:bodyPr/>
                    <a:lstStyle/>
                    <a:p>
                      <a:pPr marR="28575" algn="r">
                        <a:lnSpc>
                          <a:spcPts val="840"/>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34290">
                        <a:lnSpc>
                          <a:spcPts val="84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1270">
                        <a:lnSpc>
                          <a:spcPts val="840"/>
                        </a:lnSpc>
                        <a:spcAft>
                          <a:spcPts val="0"/>
                        </a:spcAft>
                      </a:pPr>
                      <a:r>
                        <a:rPr lang="ru-RU" sz="850">
                          <a:effectLst/>
                          <a:latin typeface="Courier New"/>
                          <a:ea typeface="Times New Roman"/>
                          <a:cs typeface="Times New Roman"/>
                        </a:rPr>
                        <a:t>(Z – X)</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1905">
                        <a:lnSpc>
                          <a:spcPts val="840"/>
                        </a:lnSpc>
                        <a:spcAft>
                          <a:spcPts val="0"/>
                        </a:spcAft>
                      </a:pPr>
                      <a:r>
                        <a:rPr lang="ru-RU" sz="850">
                          <a:effectLst/>
                          <a:latin typeface="Courier New"/>
                          <a:ea typeface="Times New Roman"/>
                          <a:cs typeface="Times New Roman"/>
                        </a:rPr>
                        <a:t>\ 3</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4528">
                <a:tc gridSpan="6">
                  <a:txBody>
                    <a:bodyPr/>
                    <a:lstStyle/>
                    <a:p>
                      <a:pPr marL="1381125" marR="1381125" algn="ctr">
                        <a:lnSpc>
                          <a:spcPts val="1015"/>
                        </a:lnSpc>
                        <a:spcAft>
                          <a:spcPts val="0"/>
                        </a:spcAft>
                      </a:pPr>
                      <a:r>
                        <a:rPr lang="ru-RU" sz="1000" b="1">
                          <a:effectLst/>
                          <a:latin typeface="Times New Roman"/>
                          <a:ea typeface="Times New Roman"/>
                        </a:rPr>
                        <a:t>Алгоритмический язык</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3017">
                <a:tc>
                  <a:txBody>
                    <a:bodyPr/>
                    <a:lstStyle/>
                    <a:p>
                      <a:pPr marR="28575" algn="r">
                        <a:lnSpc>
                          <a:spcPts val="860"/>
                        </a:lnSpc>
                        <a:spcBef>
                          <a:spcPts val="15"/>
                        </a:spcBef>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34290">
                        <a:lnSpc>
                          <a:spcPts val="860"/>
                        </a:lnSpc>
                        <a:spcBef>
                          <a:spcPts val="15"/>
                        </a:spcBef>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66675">
                        <a:lnSpc>
                          <a:spcPts val="860"/>
                        </a:lnSpc>
                        <a:spcBef>
                          <a:spcPts val="15"/>
                        </a:spcBef>
                        <a:spcAft>
                          <a:spcPts val="0"/>
                        </a:spcAft>
                      </a:pPr>
                      <a:r>
                        <a:rPr lang="ru-RU" sz="850">
                          <a:effectLst/>
                          <a:latin typeface="Courier New"/>
                          <a:ea typeface="Times New Roman"/>
                          <a:cs typeface="Times New Roman"/>
                        </a:rPr>
                        <a:t>45</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3017">
                <a:tc>
                  <a:txBody>
                    <a:bodyPr/>
                    <a:lstStyle/>
                    <a:p>
                      <a:pPr marR="28575" algn="r">
                        <a:lnSpc>
                          <a:spcPts val="860"/>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6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66675">
                        <a:lnSpc>
                          <a:spcPts val="860"/>
                        </a:lnSpc>
                        <a:spcAft>
                          <a:spcPts val="0"/>
                        </a:spcAft>
                      </a:pPr>
                      <a:r>
                        <a:rPr lang="ru-RU" sz="850">
                          <a:effectLst/>
                          <a:latin typeface="Courier New"/>
                          <a:ea typeface="Times New Roman"/>
                          <a:cs typeface="Times New Roman"/>
                        </a:rPr>
                        <a:t>81</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283017">
                <a:tc>
                  <a:txBody>
                    <a:bodyPr/>
                    <a:lstStyle/>
                    <a:p>
                      <a:pPr marR="28575" algn="r">
                        <a:lnSpc>
                          <a:spcPts val="860"/>
                        </a:lnSpc>
                        <a:spcAft>
                          <a:spcPts val="0"/>
                        </a:spcAft>
                      </a:pP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34290">
                        <a:lnSpc>
                          <a:spcPts val="86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66675">
                        <a:lnSpc>
                          <a:spcPts val="860"/>
                        </a:lnSpc>
                        <a:spcAft>
                          <a:spcPts val="0"/>
                        </a:spcAft>
                      </a:pPr>
                      <a:r>
                        <a:rPr lang="ru-RU" sz="850">
                          <a:effectLst/>
                          <a:latin typeface="Courier New"/>
                          <a:ea typeface="Times New Roman"/>
                          <a:cs typeface="Times New Roman"/>
                        </a:rPr>
                        <a:t>div((2</a:t>
                      </a:r>
                      <a:endParaRPr lang="ru-RU" sz="1100">
                        <a:effectLst/>
                        <a:latin typeface="Times New Roman"/>
                        <a:ea typeface="Times New Roman"/>
                      </a:endParaRPr>
                    </a:p>
                  </a:txBody>
                  <a:tcPr marL="0" marR="0" marT="0" marB="0">
                    <a:lnL>
                      <a:noFill/>
                    </a:lnL>
                    <a:lnR>
                      <a:noFill/>
                    </a:lnR>
                    <a:lnT>
                      <a:noFill/>
                    </a:lnT>
                    <a:lnB>
                      <a:noFill/>
                    </a:lnB>
                  </a:tcPr>
                </a:tc>
                <a:tc>
                  <a:txBody>
                    <a:bodyPr/>
                    <a:lstStyle/>
                    <a:p>
                      <a:pPr marL="1905">
                        <a:lnSpc>
                          <a:spcPts val="860"/>
                        </a:lnSpc>
                        <a:spcAft>
                          <a:spcPts val="0"/>
                        </a:spcAft>
                      </a:pPr>
                      <a:r>
                        <a:rPr lang="ru-RU" sz="850">
                          <a:effectLst/>
                          <a:latin typeface="Courier New"/>
                          <a:ea typeface="Times New Roman"/>
                          <a:cs typeface="Times New Roman"/>
                        </a:rPr>
                        <a:t>* Z + 3 *</a:t>
                      </a:r>
                      <a:r>
                        <a:rPr lang="ru-RU" sz="850" spc="-40">
                          <a:effectLst/>
                          <a:latin typeface="Courier New"/>
                          <a:ea typeface="Times New Roman"/>
                          <a:cs typeface="Times New Roman"/>
                        </a:rPr>
                        <a:t> </a:t>
                      </a:r>
                      <a:r>
                        <a:rPr lang="ru-RU" sz="850">
                          <a:effectLst/>
                          <a:latin typeface="Courier New"/>
                          <a:ea typeface="Times New Roman"/>
                          <a:cs typeface="Times New Roman"/>
                        </a:rPr>
                        <a:t>X),</a:t>
                      </a:r>
                      <a:endParaRPr lang="ru-RU" sz="1100">
                        <a:effectLst/>
                        <a:latin typeface="Times New Roman"/>
                        <a:ea typeface="Times New Roman"/>
                      </a:endParaRPr>
                    </a:p>
                  </a:txBody>
                  <a:tcPr marL="0" marR="0" marT="0" marB="0">
                    <a:lnL>
                      <a:noFill/>
                    </a:lnL>
                    <a:lnR>
                      <a:noFill/>
                    </a:lnR>
                    <a:lnT>
                      <a:noFill/>
                    </a:lnT>
                    <a:lnB>
                      <a:noFill/>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a:noFill/>
                    </a:lnB>
                  </a:tcPr>
                </a:tc>
                <a:tc>
                  <a:txBody>
                    <a:bodyPr/>
                    <a:lstStyle/>
                    <a:p>
                      <a:pPr>
                        <a:lnSpc>
                          <a:spcPts val="860"/>
                        </a:lnSpc>
                        <a:spcAft>
                          <a:spcPts val="0"/>
                        </a:spcAft>
                      </a:pPr>
                      <a:r>
                        <a:rPr lang="ru-RU" sz="850">
                          <a:effectLst/>
                          <a:latin typeface="Courier New"/>
                          <a:ea typeface="Times New Roman"/>
                          <a:cs typeface="Times New Roman"/>
                        </a:rPr>
                        <a:t>9)</a:t>
                      </a:r>
                      <a:endParaRPr lang="ru-RU" sz="11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r>
              <a:tr h="251571">
                <a:tc>
                  <a:txBody>
                    <a:bodyPr/>
                    <a:lstStyle/>
                    <a:p>
                      <a:pPr marR="28575" algn="r">
                        <a:lnSpc>
                          <a:spcPts val="840"/>
                        </a:lnSpc>
                        <a:spcAft>
                          <a:spcPts val="0"/>
                        </a:spcAft>
                      </a:pPr>
                      <a:r>
                        <a:rPr lang="ru-RU" sz="850">
                          <a:effectLst/>
                          <a:latin typeface="Courier New"/>
                          <a:ea typeface="Times New Roman"/>
                          <a:cs typeface="Times New Roman"/>
                        </a:rPr>
                        <a:t>Z</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34290">
                        <a:lnSpc>
                          <a:spcPts val="840"/>
                        </a:lnSpc>
                        <a:spcAft>
                          <a:spcPts val="0"/>
                        </a:spcAft>
                      </a:pPr>
                      <a:r>
                        <a:rPr lang="ru-RU" sz="850">
                          <a:effectLst/>
                          <a:latin typeface="Courier New"/>
                          <a:ea typeface="Times New Roman"/>
                          <a:cs typeface="Times New Roman"/>
                        </a:rPr>
                        <a:t>:=</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ts val="840"/>
                        </a:lnSpc>
                        <a:spcAft>
                          <a:spcPts val="0"/>
                        </a:spcAft>
                      </a:pPr>
                      <a:r>
                        <a:rPr lang="ru-RU" sz="850">
                          <a:effectLst/>
                          <a:latin typeface="Courier New"/>
                          <a:ea typeface="Times New Roman"/>
                          <a:cs typeface="Times New Roman"/>
                        </a:rPr>
                        <a:t>div ((Z</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66040">
                        <a:lnSpc>
                          <a:spcPts val="840"/>
                        </a:lnSpc>
                        <a:spcAft>
                          <a:spcPts val="0"/>
                        </a:spcAft>
                      </a:pPr>
                      <a:r>
                        <a:rPr lang="ru-RU" sz="850">
                          <a:effectLst/>
                          <a:latin typeface="Courier New"/>
                          <a:ea typeface="Times New Roman"/>
                          <a:cs typeface="Times New Roman"/>
                        </a:rPr>
                        <a:t>– X), 3)</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Times New Roman"/>
                          <a:ea typeface="Times New Roman"/>
                        </a:rPr>
                        <a:t> </a:t>
                      </a:r>
                      <a:endParaRPr lang="ru-RU" sz="1100">
                        <a:effectLst/>
                        <a:latin typeface="Times New Roman"/>
                        <a:ea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ru-RU" sz="600" dirty="0">
                          <a:effectLst/>
                          <a:latin typeface="Times New Roman"/>
                          <a:ea typeface="Times New Roman"/>
                        </a:rPr>
                        <a:t> </a:t>
                      </a:r>
                      <a:endParaRPr lang="ru-RU" sz="1100" dirty="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6" name="Прямоугольник 5"/>
          <p:cNvSpPr/>
          <p:nvPr/>
        </p:nvSpPr>
        <p:spPr>
          <a:xfrm>
            <a:off x="6300192" y="3212976"/>
            <a:ext cx="1387303" cy="461665"/>
          </a:xfrm>
          <a:prstGeom prst="rect">
            <a:avLst/>
          </a:prstGeom>
        </p:spPr>
        <p:txBody>
          <a:bodyPr wrap="none">
            <a:spAutoFit/>
          </a:bodyPr>
          <a:lstStyle/>
          <a:p>
            <a:r>
              <a:rPr lang="ru-RU" sz="2400" dirty="0" smtClean="0"/>
              <a:t>Ответ: </a:t>
            </a:r>
            <a:r>
              <a:rPr lang="ru-RU" sz="2400" b="1" u="sng" dirty="0" smtClean="0"/>
              <a:t>16</a:t>
            </a:r>
            <a:endParaRPr lang="ru-RU" sz="2400" b="1" u="sng" dirty="0"/>
          </a:p>
        </p:txBody>
      </p:sp>
    </p:spTree>
    <p:extLst>
      <p:ext uri="{BB962C8B-B14F-4D97-AF65-F5344CB8AC3E}">
        <p14:creationId xmlns:p14="http://schemas.microsoft.com/office/powerpoint/2010/main" val="85934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143000"/>
          </a:xfrm>
        </p:spPr>
        <p:txBody>
          <a:bodyPr>
            <a:noAutofit/>
          </a:bodyPr>
          <a:lstStyle/>
          <a:p>
            <a:r>
              <a:rPr lang="ru-RU" sz="2400" dirty="0"/>
              <a:t/>
            </a:r>
            <a:br>
              <a:rPr lang="ru-RU" sz="2400" dirty="0"/>
            </a:br>
            <a:r>
              <a:rPr lang="ru-RU" sz="2400" dirty="0"/>
              <a:t/>
            </a:r>
            <a:br>
              <a:rPr lang="ru-RU" sz="2400" dirty="0"/>
            </a:br>
            <a:r>
              <a:rPr lang="ru-RU" sz="2400" dirty="0" smtClean="0"/>
              <a:t>5. </a:t>
            </a:r>
            <a:r>
              <a:rPr lang="ru-RU" sz="2400" dirty="0" smtClean="0">
                <a:effectLst/>
              </a:rPr>
              <a:t>Пользователь работал с папкой, полный путь к которой </a:t>
            </a:r>
            <a:r>
              <a:rPr lang="ru-RU" sz="2400" b="1" dirty="0" smtClean="0">
                <a:effectLst/>
              </a:rPr>
              <a:t>D:\Документация\Закупка. </a:t>
            </a:r>
            <a:r>
              <a:rPr lang="ru-RU" sz="2400" dirty="0" smtClean="0">
                <a:effectLst/>
              </a:rPr>
              <a:t>После окончания работы с этой папкой пользователь переместился в папку, полный путь к которой </a:t>
            </a:r>
            <a:r>
              <a:rPr lang="ru-RU" sz="2400" b="1" dirty="0" smtClean="0">
                <a:effectLst/>
              </a:rPr>
              <a:t>D:\Финансирование\Спонсоры.</a:t>
            </a:r>
            <a:r>
              <a:rPr lang="ru-RU" sz="2400" dirty="0" smtClean="0">
                <a:effectLst/>
              </a:rPr>
              <a:t> </a:t>
            </a:r>
            <a:r>
              <a:rPr lang="ru-RU" sz="2400" dirty="0"/>
              <a:t>Какое </a:t>
            </a:r>
            <a:r>
              <a:rPr lang="ru-RU" sz="2400" b="1" i="1" dirty="0"/>
              <a:t>наименьшее </a:t>
            </a:r>
            <a:r>
              <a:rPr lang="ru-RU" sz="2400" dirty="0"/>
              <a:t>количество шагов пришлось сделать пользователю при переходе между папками (шагом считается один подъём на уровень вверх или один спуск на уровень вниз)?</a:t>
            </a:r>
            <a:br>
              <a:rPr lang="ru-RU" sz="2400" dirty="0"/>
            </a:br>
            <a:endParaRPr lang="ru-RU" sz="2400" dirty="0"/>
          </a:p>
        </p:txBody>
      </p:sp>
      <p:sp>
        <p:nvSpPr>
          <p:cNvPr id="3" name="Объект 2"/>
          <p:cNvSpPr>
            <a:spLocks noGrp="1"/>
          </p:cNvSpPr>
          <p:nvPr>
            <p:ph idx="1"/>
          </p:nvPr>
        </p:nvSpPr>
        <p:spPr>
          <a:xfrm>
            <a:off x="457200" y="3140968"/>
            <a:ext cx="8229600" cy="2985195"/>
          </a:xfrm>
        </p:spPr>
        <p:txBody>
          <a:bodyPr/>
          <a:lstStyle/>
          <a:p>
            <a:pPr marL="0" indent="0">
              <a:buNone/>
            </a:pPr>
            <a:r>
              <a:rPr lang="ru-RU" dirty="0" smtClean="0"/>
              <a:t>Вверх (Документация) -</a:t>
            </a:r>
            <a:r>
              <a:rPr lang="en-US" dirty="0" smtClean="0"/>
              <a:t>&gt; </a:t>
            </a:r>
            <a:r>
              <a:rPr lang="ru-RU" dirty="0" smtClean="0"/>
              <a:t>вверх (</a:t>
            </a:r>
            <a:r>
              <a:rPr lang="en-US" dirty="0" smtClean="0"/>
              <a:t>D:) -&gt; </a:t>
            </a:r>
            <a:r>
              <a:rPr lang="ru-RU" dirty="0" smtClean="0"/>
              <a:t>вниз (Финансирование) -</a:t>
            </a:r>
            <a:r>
              <a:rPr lang="en-US" dirty="0" smtClean="0"/>
              <a:t>&gt; </a:t>
            </a:r>
            <a:r>
              <a:rPr lang="ru-RU" dirty="0" smtClean="0"/>
              <a:t>вниз (Спонсоры)</a:t>
            </a:r>
          </a:p>
          <a:p>
            <a:pPr marL="0" indent="0">
              <a:buNone/>
            </a:pPr>
            <a:endParaRPr lang="ru-RU" dirty="0"/>
          </a:p>
          <a:p>
            <a:pPr marL="0" indent="0">
              <a:buNone/>
            </a:pPr>
            <a:r>
              <a:rPr lang="ru-RU" dirty="0" smtClean="0"/>
              <a:t>Ответ: </a:t>
            </a:r>
            <a:r>
              <a:rPr lang="ru-RU" b="1" u="sng" dirty="0" smtClean="0"/>
              <a:t>4</a:t>
            </a:r>
            <a:endParaRPr lang="ru-RU" b="1" u="sng" dirty="0"/>
          </a:p>
        </p:txBody>
      </p:sp>
    </p:spTree>
    <p:extLst>
      <p:ext uri="{BB962C8B-B14F-4D97-AF65-F5344CB8AC3E}">
        <p14:creationId xmlns:p14="http://schemas.microsoft.com/office/powerpoint/2010/main" val="378243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24744"/>
            <a:ext cx="8229600" cy="1143000"/>
          </a:xfrm>
        </p:spPr>
        <p:txBody>
          <a:bodyPr>
            <a:noAutofit/>
          </a:bodyPr>
          <a:lstStyle/>
          <a:p>
            <a:r>
              <a:rPr lang="ru-RU" sz="2000" dirty="0"/>
              <a:t>Некоторый звуковой файл был сохранён без сжатия данных в формате стерео (2 канала), с частотой дискретизации 64 КГц. Длительность записи 48 секунд. Размер файла был равен 6000 килобайт.</a:t>
            </a:r>
            <a:br>
              <a:rPr lang="ru-RU" sz="2000" dirty="0"/>
            </a:br>
            <a:r>
              <a:rPr lang="ru-RU" sz="2000" dirty="0" smtClean="0">
                <a:effectLst/>
              </a:rPr>
              <a:t>Пользователь  скопировал  фрагмент   данного   файла   длительностью   16 секунд, перекодировал взятый фрагмент в формат моно (1 канал), уменьшил частоту дискретизации до 16 КГц и сохранил полученный результат так же без сжатия</a:t>
            </a:r>
            <a:r>
              <a:rPr lang="ru-RU" sz="2000" dirty="0"/>
              <a:t> </a:t>
            </a:r>
            <a:r>
              <a:rPr lang="ru-RU" sz="2000" dirty="0" smtClean="0">
                <a:effectLst/>
              </a:rPr>
              <a:t>данных. </a:t>
            </a:r>
            <a:r>
              <a:rPr lang="ru-RU" sz="2000" dirty="0"/>
              <a:t>Определите объём полученного файла и выразите ответ в Кбайт. Считается, что в обоих случаях в файле нет никакой другой информации, помимо собственно звука (заголовки файлов отсутствуют).</a:t>
            </a:r>
            <a:br>
              <a:rPr lang="ru-RU" sz="2000" dirty="0"/>
            </a:br>
            <a:endParaRPr lang="ru-RU" sz="2000" dirty="0"/>
          </a:p>
        </p:txBody>
      </p:sp>
      <p:sp>
        <p:nvSpPr>
          <p:cNvPr id="3" name="Объект 2"/>
          <p:cNvSpPr>
            <a:spLocks noGrp="1"/>
          </p:cNvSpPr>
          <p:nvPr>
            <p:ph idx="1"/>
          </p:nvPr>
        </p:nvSpPr>
        <p:spPr>
          <a:xfrm>
            <a:off x="457200" y="3140968"/>
            <a:ext cx="8229600" cy="2985195"/>
          </a:xfrm>
        </p:spPr>
        <p:txBody>
          <a:bodyPr/>
          <a:lstStyle/>
          <a:p>
            <a:r>
              <a:rPr lang="ru-RU" dirty="0" smtClean="0"/>
              <a:t>(6000х1024х8):48=1024000 бит</a:t>
            </a:r>
            <a:r>
              <a:rPr lang="en-US" dirty="0" smtClean="0"/>
              <a:t>/</a:t>
            </a:r>
            <a:r>
              <a:rPr lang="ru-RU" dirty="0" smtClean="0"/>
              <a:t>сек</a:t>
            </a:r>
          </a:p>
          <a:p>
            <a:r>
              <a:rPr lang="ru-RU" dirty="0" smtClean="0"/>
              <a:t>1024000:2:64000=8 бит на запись одной амплитуды (глубина звука)</a:t>
            </a:r>
          </a:p>
          <a:p>
            <a:r>
              <a:rPr lang="ru-RU" dirty="0" smtClean="0"/>
              <a:t>(8х16000х16):8:1024=250 Кбайт</a:t>
            </a:r>
          </a:p>
          <a:p>
            <a:pPr marL="0" indent="0">
              <a:buNone/>
            </a:pPr>
            <a:r>
              <a:rPr lang="ru-RU" dirty="0" smtClean="0"/>
              <a:t>Ответ: </a:t>
            </a:r>
            <a:r>
              <a:rPr lang="ru-RU" b="1" u="sng" dirty="0" smtClean="0"/>
              <a:t>250</a:t>
            </a:r>
            <a:endParaRPr lang="ru-RU" b="1" u="sng" dirty="0"/>
          </a:p>
        </p:txBody>
      </p:sp>
    </p:spTree>
    <p:extLst>
      <p:ext uri="{BB962C8B-B14F-4D97-AF65-F5344CB8AC3E}">
        <p14:creationId xmlns:p14="http://schemas.microsoft.com/office/powerpoint/2010/main" val="39195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400"/>
            <a:ext cx="8229600" cy="1143000"/>
          </a:xfrm>
        </p:spPr>
        <p:txBody>
          <a:bodyPr>
            <a:noAutofit/>
          </a:bodyPr>
          <a:lstStyle/>
          <a:p>
            <a:r>
              <a:rPr lang="ru-RU" sz="2000" dirty="0"/>
              <a:t/>
            </a:r>
            <a:br>
              <a:rPr lang="ru-RU" sz="2000" dirty="0"/>
            </a:br>
            <a:r>
              <a:rPr lang="ru-RU" sz="2000" dirty="0" smtClean="0"/>
              <a:t>7. </a:t>
            </a:r>
            <a:r>
              <a:rPr lang="ru-RU" sz="2000" dirty="0" smtClean="0">
                <a:effectLst/>
              </a:rPr>
              <a:t>Ниже на нескольких языках приведён фрагмент одной и той же программы. Определите значение переменной </a:t>
            </a:r>
            <a:r>
              <a:rPr lang="ru-RU" sz="2000" b="1" i="1" dirty="0" smtClean="0">
                <a:effectLst/>
              </a:rPr>
              <a:t>z </a:t>
            </a:r>
            <a:r>
              <a:rPr lang="ru-RU" sz="2000" dirty="0" smtClean="0">
                <a:effectLst/>
              </a:rPr>
              <a:t>после выполнения этого фрагмента. </a:t>
            </a: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87653854"/>
              </p:ext>
            </p:extLst>
          </p:nvPr>
        </p:nvGraphicFramePr>
        <p:xfrm>
          <a:off x="251520" y="1268760"/>
          <a:ext cx="5472608" cy="5400600"/>
        </p:xfrm>
        <a:graphic>
          <a:graphicData uri="http://schemas.openxmlformats.org/drawingml/2006/table">
            <a:tbl>
              <a:tblPr firstRow="1" firstCol="1" lastRow="1" lastCol="1" bandRow="1" bandCol="1"/>
              <a:tblGrid>
                <a:gridCol w="3089715"/>
                <a:gridCol w="2382893"/>
              </a:tblGrid>
              <a:tr h="285587">
                <a:tc>
                  <a:txBody>
                    <a:bodyPr/>
                    <a:lstStyle/>
                    <a:p>
                      <a:pPr marL="843280" marR="839470" algn="ctr">
                        <a:spcBef>
                          <a:spcPts val="170"/>
                        </a:spcBef>
                        <a:spcAft>
                          <a:spcPts val="0"/>
                        </a:spcAft>
                      </a:pPr>
                      <a:r>
                        <a:rPr lang="ru-RU" sz="1000" b="1" dirty="0">
                          <a:effectLst/>
                          <a:latin typeface="Times New Roman"/>
                          <a:ea typeface="Times New Roman"/>
                        </a:rPr>
                        <a:t>Паскаль</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5030" marR="873125" algn="ctr">
                        <a:spcBef>
                          <a:spcPts val="170"/>
                        </a:spcBef>
                        <a:spcAft>
                          <a:spcPts val="0"/>
                        </a:spcAft>
                      </a:pPr>
                      <a:r>
                        <a:rPr lang="ru-RU" sz="1000" b="1">
                          <a:effectLst/>
                          <a:latin typeface="Times New Roman"/>
                          <a:ea typeface="Times New Roman"/>
                        </a:rPr>
                        <a:t>С++</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8120">
                <a:tc>
                  <a:txBody>
                    <a:bodyPr/>
                    <a:lstStyle/>
                    <a:p>
                      <a:pPr marL="278765">
                        <a:lnSpc>
                          <a:spcPts val="960"/>
                        </a:lnSpc>
                        <a:spcBef>
                          <a:spcPts val="190"/>
                        </a:spcBef>
                        <a:spcAft>
                          <a:spcPts val="0"/>
                        </a:spcAft>
                      </a:pPr>
                      <a:r>
                        <a:rPr lang="en-US" sz="850" dirty="0">
                          <a:effectLst/>
                          <a:latin typeface="Courier New"/>
                          <a:ea typeface="Times New Roman"/>
                          <a:cs typeface="Times New Roman"/>
                        </a:rPr>
                        <a:t>x := 7584;</a:t>
                      </a:r>
                      <a:endParaRPr lang="ru-RU" sz="1100" dirty="0">
                        <a:effectLst/>
                        <a:latin typeface="Times New Roman"/>
                        <a:ea typeface="Times New Roman"/>
                      </a:endParaRPr>
                    </a:p>
                    <a:p>
                      <a:pPr marL="278765">
                        <a:lnSpc>
                          <a:spcPts val="960"/>
                        </a:lnSpc>
                        <a:spcAft>
                          <a:spcPts val="0"/>
                        </a:spcAft>
                      </a:pPr>
                      <a:r>
                        <a:rPr lang="en-US" sz="850" dirty="0">
                          <a:effectLst/>
                          <a:latin typeface="Courier New"/>
                          <a:ea typeface="Times New Roman"/>
                          <a:cs typeface="Times New Roman"/>
                        </a:rPr>
                        <a:t>z :=</a:t>
                      </a:r>
                      <a:r>
                        <a:rPr lang="en-US" sz="850" spc="-30" dirty="0">
                          <a:effectLst/>
                          <a:latin typeface="Courier New"/>
                          <a:ea typeface="Times New Roman"/>
                          <a:cs typeface="Times New Roman"/>
                        </a:rPr>
                        <a:t> </a:t>
                      </a:r>
                      <a:r>
                        <a:rPr lang="en-US" sz="850" dirty="0">
                          <a:effectLst/>
                          <a:latin typeface="Courier New"/>
                          <a:ea typeface="Times New Roman"/>
                          <a:cs typeface="Times New Roman"/>
                        </a:rPr>
                        <a:t>0;</a:t>
                      </a:r>
                      <a:endParaRPr lang="ru-RU" sz="1100" dirty="0">
                        <a:effectLst/>
                        <a:latin typeface="Times New Roman"/>
                        <a:ea typeface="Times New Roman"/>
                      </a:endParaRPr>
                    </a:p>
                    <a:p>
                      <a:pPr marL="278765">
                        <a:lnSpc>
                          <a:spcPts val="955"/>
                        </a:lnSpc>
                        <a:spcBef>
                          <a:spcPts val="10"/>
                        </a:spcBef>
                        <a:spcAft>
                          <a:spcPts val="0"/>
                        </a:spcAft>
                      </a:pPr>
                      <a:r>
                        <a:rPr lang="en-US" sz="850" dirty="0">
                          <a:effectLst/>
                          <a:latin typeface="Courier New"/>
                          <a:ea typeface="Times New Roman"/>
                          <a:cs typeface="Times New Roman"/>
                        </a:rPr>
                        <a:t>p :=</a:t>
                      </a:r>
                      <a:r>
                        <a:rPr lang="en-US" sz="850" spc="-30" dirty="0">
                          <a:effectLst/>
                          <a:latin typeface="Courier New"/>
                          <a:ea typeface="Times New Roman"/>
                          <a:cs typeface="Times New Roman"/>
                        </a:rPr>
                        <a:t> </a:t>
                      </a:r>
                      <a:r>
                        <a:rPr lang="en-US" sz="850" dirty="0">
                          <a:effectLst/>
                          <a:latin typeface="Courier New"/>
                          <a:ea typeface="Times New Roman"/>
                          <a:cs typeface="Times New Roman"/>
                        </a:rPr>
                        <a:t>1;</a:t>
                      </a:r>
                      <a:endParaRPr lang="ru-RU" sz="1100" dirty="0">
                        <a:effectLst/>
                        <a:latin typeface="Times New Roman"/>
                        <a:ea typeface="Times New Roman"/>
                      </a:endParaRPr>
                    </a:p>
                    <a:p>
                      <a:pPr marL="278765">
                        <a:lnSpc>
                          <a:spcPts val="955"/>
                        </a:lnSpc>
                        <a:spcAft>
                          <a:spcPts val="0"/>
                        </a:spcAft>
                      </a:pPr>
                      <a:r>
                        <a:rPr lang="en-US" sz="850" dirty="0">
                          <a:effectLst/>
                          <a:latin typeface="Courier New"/>
                          <a:ea typeface="Times New Roman"/>
                          <a:cs typeface="Times New Roman"/>
                        </a:rPr>
                        <a:t>while x &gt; 0 do begin</a:t>
                      </a:r>
                      <a:endParaRPr lang="ru-RU" sz="1100" dirty="0">
                        <a:effectLst/>
                        <a:latin typeface="Times New Roman"/>
                        <a:ea typeface="Times New Roman"/>
                      </a:endParaRPr>
                    </a:p>
                    <a:p>
                      <a:pPr marL="342265" marR="252730">
                        <a:spcAft>
                          <a:spcPts val="0"/>
                        </a:spcAft>
                      </a:pPr>
                      <a:r>
                        <a:rPr lang="en-US" sz="850" dirty="0">
                          <a:effectLst/>
                          <a:latin typeface="Courier New"/>
                          <a:ea typeface="Times New Roman"/>
                          <a:cs typeface="Times New Roman"/>
                        </a:rPr>
                        <a:t>z := z + (x mod 10) * p; </a:t>
                      </a:r>
                      <a:endParaRPr lang="ru-RU" sz="850" dirty="0" smtClean="0">
                        <a:effectLst/>
                        <a:latin typeface="Courier New"/>
                        <a:ea typeface="Times New Roman"/>
                        <a:cs typeface="Times New Roman"/>
                      </a:endParaRPr>
                    </a:p>
                    <a:p>
                      <a:pPr marL="342265" marR="252730">
                        <a:spcAft>
                          <a:spcPts val="0"/>
                        </a:spcAft>
                      </a:pPr>
                      <a:r>
                        <a:rPr lang="en-US" sz="850" dirty="0" smtClean="0">
                          <a:effectLst/>
                          <a:latin typeface="Courier New"/>
                          <a:ea typeface="Times New Roman"/>
                          <a:cs typeface="Times New Roman"/>
                        </a:rPr>
                        <a:t>x </a:t>
                      </a:r>
                      <a:r>
                        <a:rPr lang="en-US" sz="850" dirty="0">
                          <a:effectLst/>
                          <a:latin typeface="Courier New"/>
                          <a:ea typeface="Times New Roman"/>
                          <a:cs typeface="Times New Roman"/>
                        </a:rPr>
                        <a:t>:= x div 10;</a:t>
                      </a:r>
                      <a:endParaRPr lang="ru-RU" sz="1100" dirty="0">
                        <a:effectLst/>
                        <a:latin typeface="Times New Roman"/>
                        <a:ea typeface="Times New Roman"/>
                      </a:endParaRPr>
                    </a:p>
                    <a:p>
                      <a:pPr marL="278765" marR="835660" indent="63500">
                        <a:spcBef>
                          <a:spcPts val="5"/>
                        </a:spcBef>
                        <a:spcAft>
                          <a:spcPts val="0"/>
                        </a:spcAft>
                      </a:pPr>
                      <a:r>
                        <a:rPr lang="ru-RU" sz="850" dirty="0">
                          <a:effectLst/>
                          <a:latin typeface="Courier New"/>
                          <a:ea typeface="Times New Roman"/>
                          <a:cs typeface="Times New Roman"/>
                        </a:rPr>
                        <a:t>p := p * 10; </a:t>
                      </a:r>
                      <a:r>
                        <a:rPr lang="ru-RU" sz="850" dirty="0" err="1">
                          <a:effectLst/>
                          <a:latin typeface="Courier New"/>
                          <a:ea typeface="Times New Roman"/>
                          <a:cs typeface="Times New Roman"/>
                        </a:rPr>
                        <a:t>end</a:t>
                      </a:r>
                      <a:r>
                        <a:rPr lang="ru-RU" sz="850" dirty="0">
                          <a:effectLst/>
                          <a:latin typeface="Courier New"/>
                          <a:ea typeface="Times New Roman"/>
                          <a:cs typeface="Times New Roman"/>
                        </a:rPr>
                        <a:t>;</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8130">
                        <a:lnSpc>
                          <a:spcPts val="960"/>
                        </a:lnSpc>
                        <a:spcBef>
                          <a:spcPts val="190"/>
                        </a:spcBef>
                        <a:spcAft>
                          <a:spcPts val="0"/>
                        </a:spcAft>
                      </a:pPr>
                      <a:r>
                        <a:rPr lang="en-US" sz="850" dirty="0">
                          <a:effectLst/>
                          <a:latin typeface="Courier New"/>
                          <a:ea typeface="Times New Roman"/>
                          <a:cs typeface="Times New Roman"/>
                        </a:rPr>
                        <a:t>x = 7584;</a:t>
                      </a:r>
                      <a:endParaRPr lang="ru-RU" sz="1100" dirty="0">
                        <a:effectLst/>
                        <a:latin typeface="Times New Roman"/>
                        <a:ea typeface="Times New Roman"/>
                      </a:endParaRPr>
                    </a:p>
                    <a:p>
                      <a:pPr marL="278130">
                        <a:lnSpc>
                          <a:spcPts val="960"/>
                        </a:lnSpc>
                        <a:spcAft>
                          <a:spcPts val="0"/>
                        </a:spcAft>
                      </a:pPr>
                      <a:r>
                        <a:rPr lang="en-US" sz="850" dirty="0">
                          <a:effectLst/>
                          <a:latin typeface="Courier New"/>
                          <a:ea typeface="Times New Roman"/>
                          <a:cs typeface="Times New Roman"/>
                        </a:rPr>
                        <a:t>z =</a:t>
                      </a:r>
                      <a:r>
                        <a:rPr lang="en-US" sz="850" spc="-15" dirty="0">
                          <a:effectLst/>
                          <a:latin typeface="Courier New"/>
                          <a:ea typeface="Times New Roman"/>
                          <a:cs typeface="Times New Roman"/>
                        </a:rPr>
                        <a:t> </a:t>
                      </a:r>
                      <a:r>
                        <a:rPr lang="en-US" sz="850" dirty="0">
                          <a:effectLst/>
                          <a:latin typeface="Courier New"/>
                          <a:ea typeface="Times New Roman"/>
                          <a:cs typeface="Times New Roman"/>
                        </a:rPr>
                        <a:t>0;</a:t>
                      </a:r>
                      <a:endParaRPr lang="ru-RU" sz="1100" dirty="0">
                        <a:effectLst/>
                        <a:latin typeface="Times New Roman"/>
                        <a:ea typeface="Times New Roman"/>
                      </a:endParaRPr>
                    </a:p>
                    <a:p>
                      <a:pPr marL="278130">
                        <a:lnSpc>
                          <a:spcPts val="955"/>
                        </a:lnSpc>
                        <a:spcBef>
                          <a:spcPts val="10"/>
                        </a:spcBef>
                        <a:spcAft>
                          <a:spcPts val="0"/>
                        </a:spcAft>
                      </a:pPr>
                      <a:r>
                        <a:rPr lang="en-US" sz="850" dirty="0">
                          <a:effectLst/>
                          <a:latin typeface="Courier New"/>
                          <a:ea typeface="Times New Roman"/>
                          <a:cs typeface="Times New Roman"/>
                        </a:rPr>
                        <a:t>p =</a:t>
                      </a:r>
                      <a:r>
                        <a:rPr lang="en-US" sz="850" spc="-15" dirty="0">
                          <a:effectLst/>
                          <a:latin typeface="Courier New"/>
                          <a:ea typeface="Times New Roman"/>
                          <a:cs typeface="Times New Roman"/>
                        </a:rPr>
                        <a:t> </a:t>
                      </a:r>
                      <a:r>
                        <a:rPr lang="en-US" sz="850" dirty="0">
                          <a:effectLst/>
                          <a:latin typeface="Courier New"/>
                          <a:ea typeface="Times New Roman"/>
                          <a:cs typeface="Times New Roman"/>
                        </a:rPr>
                        <a:t>1;</a:t>
                      </a:r>
                      <a:endParaRPr lang="ru-RU" sz="1100" dirty="0">
                        <a:effectLst/>
                        <a:latin typeface="Times New Roman"/>
                        <a:ea typeface="Times New Roman"/>
                      </a:endParaRPr>
                    </a:p>
                    <a:p>
                      <a:pPr marL="278130">
                        <a:lnSpc>
                          <a:spcPts val="955"/>
                        </a:lnSpc>
                        <a:spcAft>
                          <a:spcPts val="0"/>
                        </a:spcAft>
                      </a:pPr>
                      <a:r>
                        <a:rPr lang="en-US" sz="850" dirty="0">
                          <a:effectLst/>
                          <a:latin typeface="Courier New"/>
                          <a:ea typeface="Times New Roman"/>
                          <a:cs typeface="Times New Roman"/>
                        </a:rPr>
                        <a:t>while (x &gt; 0) {</a:t>
                      </a:r>
                      <a:endParaRPr lang="ru-RU" sz="1100" dirty="0">
                        <a:effectLst/>
                        <a:latin typeface="Times New Roman"/>
                        <a:ea typeface="Times New Roman"/>
                      </a:endParaRPr>
                    </a:p>
                    <a:p>
                      <a:pPr marL="341630" marR="457835">
                        <a:spcAft>
                          <a:spcPts val="0"/>
                        </a:spcAft>
                      </a:pPr>
                      <a:r>
                        <a:rPr lang="en-US" sz="850" dirty="0">
                          <a:effectLst/>
                          <a:latin typeface="Courier New"/>
                          <a:ea typeface="Times New Roman"/>
                          <a:cs typeface="Times New Roman"/>
                        </a:rPr>
                        <a:t>z = z + (x % 10) * </a:t>
                      </a:r>
                      <a:r>
                        <a:rPr lang="en-US" sz="850" spc="-35" dirty="0">
                          <a:effectLst/>
                          <a:latin typeface="Courier New"/>
                          <a:ea typeface="Times New Roman"/>
                          <a:cs typeface="Times New Roman"/>
                        </a:rPr>
                        <a:t>p; </a:t>
                      </a:r>
                      <a:r>
                        <a:rPr lang="en-US" sz="850" dirty="0">
                          <a:effectLst/>
                          <a:latin typeface="Courier New"/>
                          <a:ea typeface="Times New Roman"/>
                          <a:cs typeface="Times New Roman"/>
                        </a:rPr>
                        <a:t>x = x /</a:t>
                      </a:r>
                      <a:r>
                        <a:rPr lang="en-US" sz="850" spc="-20" dirty="0">
                          <a:effectLst/>
                          <a:latin typeface="Courier New"/>
                          <a:ea typeface="Times New Roman"/>
                          <a:cs typeface="Times New Roman"/>
                        </a:rPr>
                        <a:t> </a:t>
                      </a:r>
                      <a:r>
                        <a:rPr lang="en-US" sz="850" dirty="0">
                          <a:effectLst/>
                          <a:latin typeface="Courier New"/>
                          <a:ea typeface="Times New Roman"/>
                          <a:cs typeface="Times New Roman"/>
                        </a:rPr>
                        <a:t>10;</a:t>
                      </a:r>
                      <a:endParaRPr lang="ru-RU" sz="1100" dirty="0">
                        <a:effectLst/>
                        <a:latin typeface="Times New Roman"/>
                        <a:ea typeface="Times New Roman"/>
                      </a:endParaRPr>
                    </a:p>
                    <a:p>
                      <a:pPr marL="341630">
                        <a:lnSpc>
                          <a:spcPts val="960"/>
                        </a:lnSpc>
                        <a:spcBef>
                          <a:spcPts val="5"/>
                        </a:spcBef>
                        <a:spcAft>
                          <a:spcPts val="0"/>
                        </a:spcAft>
                      </a:pPr>
                      <a:r>
                        <a:rPr lang="ru-RU" sz="850" dirty="0">
                          <a:effectLst/>
                          <a:latin typeface="Courier New"/>
                          <a:ea typeface="Times New Roman"/>
                          <a:cs typeface="Times New Roman"/>
                        </a:rPr>
                        <a:t>p = p *</a:t>
                      </a:r>
                      <a:r>
                        <a:rPr lang="ru-RU" sz="850" spc="-25" dirty="0">
                          <a:effectLst/>
                          <a:latin typeface="Courier New"/>
                          <a:ea typeface="Times New Roman"/>
                          <a:cs typeface="Times New Roman"/>
                        </a:rPr>
                        <a:t> </a:t>
                      </a:r>
                      <a:r>
                        <a:rPr lang="ru-RU" sz="850" dirty="0">
                          <a:effectLst/>
                          <a:latin typeface="Courier New"/>
                          <a:ea typeface="Times New Roman"/>
                          <a:cs typeface="Times New Roman"/>
                        </a:rPr>
                        <a:t>10;</a:t>
                      </a:r>
                      <a:endParaRPr lang="ru-RU" sz="1100" dirty="0">
                        <a:effectLst/>
                        <a:latin typeface="Times New Roman"/>
                        <a:ea typeface="Times New Roman"/>
                      </a:endParaRPr>
                    </a:p>
                    <a:p>
                      <a:pPr marL="278130">
                        <a:lnSpc>
                          <a:spcPts val="960"/>
                        </a:lnSpc>
                        <a:spcAft>
                          <a:spcPts val="0"/>
                        </a:spcAft>
                      </a:pPr>
                      <a:r>
                        <a:rPr lang="ru-RU" sz="850" dirty="0">
                          <a:effectLst/>
                          <a:latin typeface="Courier New"/>
                          <a:ea typeface="Times New Roman"/>
                          <a:cs typeface="Times New Roman"/>
                        </a:rPr>
                        <a:t>}</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90">
                <a:tc>
                  <a:txBody>
                    <a:bodyPr/>
                    <a:lstStyle/>
                    <a:p>
                      <a:pPr marL="842010" marR="839470" algn="ctr">
                        <a:spcBef>
                          <a:spcPts val="150"/>
                        </a:spcBef>
                        <a:spcAft>
                          <a:spcPts val="0"/>
                        </a:spcAft>
                      </a:pPr>
                      <a:r>
                        <a:rPr lang="ru-RU" sz="1000" b="1">
                          <a:effectLst/>
                          <a:latin typeface="Times New Roman"/>
                          <a:ea typeface="Times New Roman"/>
                        </a:rPr>
                        <a:t>Python</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5030" marR="874395" algn="ctr">
                        <a:spcBef>
                          <a:spcPts val="150"/>
                        </a:spcBef>
                        <a:spcAft>
                          <a:spcPts val="0"/>
                        </a:spcAft>
                      </a:pPr>
                      <a:r>
                        <a:rPr lang="ru-RU" sz="1000" b="1">
                          <a:effectLst/>
                          <a:latin typeface="Times New Roman"/>
                          <a:ea typeface="Times New Roman"/>
                        </a:rPr>
                        <a:t>BASIC</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4175">
                <a:tc>
                  <a:txBody>
                    <a:bodyPr/>
                    <a:lstStyle/>
                    <a:p>
                      <a:pPr marL="278765">
                        <a:lnSpc>
                          <a:spcPts val="960"/>
                        </a:lnSpc>
                        <a:spcBef>
                          <a:spcPts val="195"/>
                        </a:spcBef>
                        <a:spcAft>
                          <a:spcPts val="0"/>
                        </a:spcAft>
                      </a:pPr>
                      <a:r>
                        <a:rPr lang="en-US" sz="850" dirty="0">
                          <a:effectLst/>
                          <a:latin typeface="Courier New"/>
                          <a:ea typeface="Times New Roman"/>
                          <a:cs typeface="Times New Roman"/>
                        </a:rPr>
                        <a:t>x = 7584</a:t>
                      </a:r>
                      <a:endParaRPr lang="ru-RU" sz="1100" dirty="0">
                        <a:effectLst/>
                        <a:latin typeface="Times New Roman"/>
                        <a:ea typeface="Times New Roman"/>
                      </a:endParaRPr>
                    </a:p>
                    <a:p>
                      <a:pPr marL="278765">
                        <a:lnSpc>
                          <a:spcPts val="960"/>
                        </a:lnSpc>
                        <a:spcAft>
                          <a:spcPts val="0"/>
                        </a:spcAft>
                      </a:pPr>
                      <a:r>
                        <a:rPr lang="en-US" sz="850" dirty="0">
                          <a:effectLst/>
                          <a:latin typeface="Courier New"/>
                          <a:ea typeface="Times New Roman"/>
                          <a:cs typeface="Times New Roman"/>
                        </a:rPr>
                        <a:t>z =</a:t>
                      </a:r>
                      <a:r>
                        <a:rPr lang="en-US" sz="850" spc="-20" dirty="0">
                          <a:effectLst/>
                          <a:latin typeface="Courier New"/>
                          <a:ea typeface="Times New Roman"/>
                          <a:cs typeface="Times New Roman"/>
                        </a:rPr>
                        <a:t> </a:t>
                      </a:r>
                      <a:r>
                        <a:rPr lang="en-US" sz="850" dirty="0">
                          <a:effectLst/>
                          <a:latin typeface="Courier New"/>
                          <a:ea typeface="Times New Roman"/>
                          <a:cs typeface="Times New Roman"/>
                        </a:rPr>
                        <a:t>0</a:t>
                      </a:r>
                      <a:endParaRPr lang="ru-RU" sz="1100" dirty="0">
                        <a:effectLst/>
                        <a:latin typeface="Times New Roman"/>
                        <a:ea typeface="Times New Roman"/>
                      </a:endParaRPr>
                    </a:p>
                    <a:p>
                      <a:pPr marL="278765">
                        <a:lnSpc>
                          <a:spcPts val="960"/>
                        </a:lnSpc>
                        <a:spcAft>
                          <a:spcPts val="0"/>
                        </a:spcAft>
                      </a:pPr>
                      <a:r>
                        <a:rPr lang="en-US" sz="850" dirty="0">
                          <a:effectLst/>
                          <a:latin typeface="Courier New"/>
                          <a:ea typeface="Times New Roman"/>
                          <a:cs typeface="Times New Roman"/>
                        </a:rPr>
                        <a:t>p =</a:t>
                      </a:r>
                      <a:r>
                        <a:rPr lang="en-US" sz="850" spc="-20" dirty="0">
                          <a:effectLst/>
                          <a:latin typeface="Courier New"/>
                          <a:ea typeface="Times New Roman"/>
                          <a:cs typeface="Times New Roman"/>
                        </a:rPr>
                        <a:t> </a:t>
                      </a:r>
                      <a:r>
                        <a:rPr lang="en-US" sz="850" dirty="0">
                          <a:effectLst/>
                          <a:latin typeface="Courier New"/>
                          <a:ea typeface="Times New Roman"/>
                          <a:cs typeface="Times New Roman"/>
                        </a:rPr>
                        <a:t>1</a:t>
                      </a:r>
                      <a:endParaRPr lang="ru-RU" sz="1100" dirty="0">
                        <a:effectLst/>
                        <a:latin typeface="Times New Roman"/>
                        <a:ea typeface="Times New Roman"/>
                      </a:endParaRPr>
                    </a:p>
                    <a:p>
                      <a:pPr marL="278765">
                        <a:lnSpc>
                          <a:spcPts val="960"/>
                        </a:lnSpc>
                        <a:spcAft>
                          <a:spcPts val="0"/>
                        </a:spcAft>
                      </a:pPr>
                      <a:r>
                        <a:rPr lang="en-US" sz="850" dirty="0">
                          <a:effectLst/>
                          <a:latin typeface="Courier New"/>
                          <a:ea typeface="Times New Roman"/>
                          <a:cs typeface="Times New Roman"/>
                        </a:rPr>
                        <a:t>while x &gt;</a:t>
                      </a:r>
                      <a:r>
                        <a:rPr lang="en-US" sz="850" spc="-45" dirty="0">
                          <a:effectLst/>
                          <a:latin typeface="Courier New"/>
                          <a:ea typeface="Times New Roman"/>
                          <a:cs typeface="Times New Roman"/>
                        </a:rPr>
                        <a:t> </a:t>
                      </a:r>
                      <a:r>
                        <a:rPr lang="en-US" sz="850" dirty="0">
                          <a:effectLst/>
                          <a:latin typeface="Courier New"/>
                          <a:ea typeface="Times New Roman"/>
                          <a:cs typeface="Times New Roman"/>
                        </a:rPr>
                        <a:t>0:</a:t>
                      </a:r>
                      <a:endParaRPr lang="ru-RU" sz="1100" dirty="0">
                        <a:effectLst/>
                        <a:latin typeface="Times New Roman"/>
                        <a:ea typeface="Times New Roman"/>
                      </a:endParaRPr>
                    </a:p>
                    <a:p>
                      <a:pPr marL="342265" marR="560070">
                        <a:spcAft>
                          <a:spcPts val="0"/>
                        </a:spcAft>
                      </a:pPr>
                      <a:r>
                        <a:rPr lang="en-US" sz="850" dirty="0">
                          <a:effectLst/>
                          <a:latin typeface="Courier New"/>
                          <a:ea typeface="Times New Roman"/>
                          <a:cs typeface="Times New Roman"/>
                        </a:rPr>
                        <a:t>z = z + (x % 10) * </a:t>
                      </a:r>
                      <a:r>
                        <a:rPr lang="en-US" sz="850" spc="-70" dirty="0">
                          <a:effectLst/>
                          <a:latin typeface="Courier New"/>
                          <a:ea typeface="Times New Roman"/>
                          <a:cs typeface="Times New Roman"/>
                        </a:rPr>
                        <a:t>p </a:t>
                      </a:r>
                      <a:endParaRPr lang="ru-RU" sz="850" spc="-70" dirty="0" smtClean="0">
                        <a:effectLst/>
                        <a:latin typeface="Courier New"/>
                        <a:ea typeface="Times New Roman"/>
                        <a:cs typeface="Times New Roman"/>
                      </a:endParaRPr>
                    </a:p>
                    <a:p>
                      <a:pPr marL="342265" marR="560070">
                        <a:spcAft>
                          <a:spcPts val="0"/>
                        </a:spcAft>
                      </a:pPr>
                      <a:r>
                        <a:rPr lang="en-US" sz="850" dirty="0" smtClean="0">
                          <a:effectLst/>
                          <a:latin typeface="Courier New"/>
                          <a:ea typeface="Times New Roman"/>
                          <a:cs typeface="Times New Roman"/>
                        </a:rPr>
                        <a:t>x </a:t>
                      </a:r>
                      <a:r>
                        <a:rPr lang="en-US" sz="850" dirty="0">
                          <a:effectLst/>
                          <a:latin typeface="Courier New"/>
                          <a:ea typeface="Times New Roman"/>
                          <a:cs typeface="Times New Roman"/>
                        </a:rPr>
                        <a:t>= x //</a:t>
                      </a:r>
                      <a:r>
                        <a:rPr lang="en-US" sz="850" spc="-15" dirty="0">
                          <a:effectLst/>
                          <a:latin typeface="Courier New"/>
                          <a:ea typeface="Times New Roman"/>
                          <a:cs typeface="Times New Roman"/>
                        </a:rPr>
                        <a:t> </a:t>
                      </a:r>
                      <a:r>
                        <a:rPr lang="en-US" sz="850" dirty="0">
                          <a:effectLst/>
                          <a:latin typeface="Courier New"/>
                          <a:ea typeface="Times New Roman"/>
                          <a:cs typeface="Times New Roman"/>
                        </a:rPr>
                        <a:t>10</a:t>
                      </a:r>
                      <a:endParaRPr lang="ru-RU" sz="1100" dirty="0">
                        <a:effectLst/>
                        <a:latin typeface="Times New Roman"/>
                        <a:ea typeface="Times New Roman"/>
                      </a:endParaRPr>
                    </a:p>
                    <a:p>
                      <a:pPr marL="342265">
                        <a:spcBef>
                          <a:spcPts val="5"/>
                        </a:spcBef>
                        <a:spcAft>
                          <a:spcPts val="0"/>
                        </a:spcAft>
                      </a:pPr>
                      <a:r>
                        <a:rPr lang="ru-RU" sz="850" dirty="0">
                          <a:effectLst/>
                          <a:latin typeface="Courier New"/>
                          <a:ea typeface="Times New Roman"/>
                          <a:cs typeface="Times New Roman"/>
                        </a:rPr>
                        <a:t>p = p * 10</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8130">
                        <a:lnSpc>
                          <a:spcPts val="960"/>
                        </a:lnSpc>
                        <a:spcBef>
                          <a:spcPts val="195"/>
                        </a:spcBef>
                        <a:spcAft>
                          <a:spcPts val="0"/>
                        </a:spcAft>
                      </a:pPr>
                      <a:r>
                        <a:rPr lang="en-US" sz="850">
                          <a:effectLst/>
                          <a:latin typeface="Courier New"/>
                          <a:ea typeface="Times New Roman"/>
                          <a:cs typeface="Times New Roman"/>
                        </a:rPr>
                        <a:t>x = 7584</a:t>
                      </a:r>
                      <a:endParaRPr lang="ru-RU" sz="1100">
                        <a:effectLst/>
                        <a:latin typeface="Times New Roman"/>
                        <a:ea typeface="Times New Roman"/>
                      </a:endParaRPr>
                    </a:p>
                    <a:p>
                      <a:pPr marL="278130">
                        <a:lnSpc>
                          <a:spcPts val="960"/>
                        </a:lnSpc>
                        <a:spcAft>
                          <a:spcPts val="0"/>
                        </a:spcAft>
                      </a:pPr>
                      <a:r>
                        <a:rPr lang="en-US" sz="850">
                          <a:effectLst/>
                          <a:latin typeface="Courier New"/>
                          <a:ea typeface="Times New Roman"/>
                          <a:cs typeface="Times New Roman"/>
                        </a:rPr>
                        <a:t>z = 0</a:t>
                      </a:r>
                      <a:endParaRPr lang="ru-RU" sz="1100">
                        <a:effectLst/>
                        <a:latin typeface="Times New Roman"/>
                        <a:ea typeface="Times New Roman"/>
                      </a:endParaRPr>
                    </a:p>
                    <a:p>
                      <a:pPr marL="278130" marR="1172845">
                        <a:spcAft>
                          <a:spcPts val="0"/>
                        </a:spcAft>
                      </a:pPr>
                      <a:r>
                        <a:rPr lang="en-US" sz="850">
                          <a:effectLst/>
                          <a:latin typeface="Courier New"/>
                          <a:ea typeface="Times New Roman"/>
                          <a:cs typeface="Times New Roman"/>
                        </a:rPr>
                        <a:t>p =  1 WHILE x &gt;</a:t>
                      </a:r>
                      <a:r>
                        <a:rPr lang="en-US" sz="850" spc="-30">
                          <a:effectLst/>
                          <a:latin typeface="Courier New"/>
                          <a:ea typeface="Times New Roman"/>
                          <a:cs typeface="Times New Roman"/>
                        </a:rPr>
                        <a:t> </a:t>
                      </a:r>
                      <a:r>
                        <a:rPr lang="en-US" sz="850" spc="-70">
                          <a:effectLst/>
                          <a:latin typeface="Courier New"/>
                          <a:ea typeface="Times New Roman"/>
                          <a:cs typeface="Times New Roman"/>
                        </a:rPr>
                        <a:t>0</a:t>
                      </a:r>
                      <a:endParaRPr lang="ru-RU" sz="1100">
                        <a:effectLst/>
                        <a:latin typeface="Times New Roman"/>
                        <a:ea typeface="Times New Roman"/>
                      </a:endParaRPr>
                    </a:p>
                    <a:p>
                      <a:pPr marL="341630" marR="391160">
                        <a:spcAft>
                          <a:spcPts val="0"/>
                        </a:spcAft>
                      </a:pPr>
                      <a:r>
                        <a:rPr lang="en-US" sz="850">
                          <a:effectLst/>
                          <a:latin typeface="Courier New"/>
                          <a:ea typeface="Times New Roman"/>
                          <a:cs typeface="Times New Roman"/>
                        </a:rPr>
                        <a:t>z = z + (x mod 10) * </a:t>
                      </a:r>
                      <a:r>
                        <a:rPr lang="en-US" sz="850" spc="-55">
                          <a:effectLst/>
                          <a:latin typeface="Courier New"/>
                          <a:ea typeface="Times New Roman"/>
                          <a:cs typeface="Times New Roman"/>
                        </a:rPr>
                        <a:t>p </a:t>
                      </a:r>
                      <a:r>
                        <a:rPr lang="en-US" sz="850">
                          <a:effectLst/>
                          <a:latin typeface="Courier New"/>
                          <a:ea typeface="Times New Roman"/>
                          <a:cs typeface="Times New Roman"/>
                        </a:rPr>
                        <a:t>x = x \</a:t>
                      </a:r>
                      <a:r>
                        <a:rPr lang="en-US" sz="850" spc="-20">
                          <a:effectLst/>
                          <a:latin typeface="Courier New"/>
                          <a:ea typeface="Times New Roman"/>
                          <a:cs typeface="Times New Roman"/>
                        </a:rPr>
                        <a:t> </a:t>
                      </a:r>
                      <a:r>
                        <a:rPr lang="en-US" sz="850">
                          <a:effectLst/>
                          <a:latin typeface="Courier New"/>
                          <a:ea typeface="Times New Roman"/>
                          <a:cs typeface="Times New Roman"/>
                        </a:rPr>
                        <a:t>10</a:t>
                      </a:r>
                      <a:endParaRPr lang="ru-RU" sz="1100">
                        <a:effectLst/>
                        <a:latin typeface="Times New Roman"/>
                        <a:ea typeface="Times New Roman"/>
                      </a:endParaRPr>
                    </a:p>
                    <a:p>
                      <a:pPr marL="278130" marR="1161415" indent="63500">
                        <a:lnSpc>
                          <a:spcPct val="97000"/>
                        </a:lnSpc>
                        <a:spcBef>
                          <a:spcPts val="15"/>
                        </a:spcBef>
                        <a:spcAft>
                          <a:spcPts val="0"/>
                        </a:spcAft>
                      </a:pPr>
                      <a:r>
                        <a:rPr lang="ru-RU" sz="850">
                          <a:effectLst/>
                          <a:latin typeface="Courier New"/>
                          <a:ea typeface="Times New Roman"/>
                          <a:cs typeface="Times New Roman"/>
                        </a:rPr>
                        <a:t>p = p * 10 WEND</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648">
                <a:tc gridSpan="2">
                  <a:txBody>
                    <a:bodyPr/>
                    <a:lstStyle/>
                    <a:p>
                      <a:pPr marL="24130">
                        <a:spcBef>
                          <a:spcPts val="175"/>
                        </a:spcBef>
                        <a:spcAft>
                          <a:spcPts val="0"/>
                        </a:spcAft>
                      </a:pPr>
                      <a:r>
                        <a:rPr lang="ru-RU" sz="1000" b="1">
                          <a:effectLst/>
                          <a:latin typeface="Times New Roman"/>
                          <a:ea typeface="Times New Roman"/>
                        </a:rPr>
                        <a:t>Алгоритмический язык</a:t>
                      </a:r>
                      <a:endParaRPr lang="ru-RU" sz="11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517180">
                <a:tc gridSpan="2">
                  <a:txBody>
                    <a:bodyPr/>
                    <a:lstStyle/>
                    <a:p>
                      <a:pPr marL="535940">
                        <a:lnSpc>
                          <a:spcPts val="960"/>
                        </a:lnSpc>
                        <a:spcBef>
                          <a:spcPts val="215"/>
                        </a:spcBef>
                        <a:spcAft>
                          <a:spcPts val="0"/>
                        </a:spcAft>
                      </a:pPr>
                      <a:r>
                        <a:rPr lang="ru-RU" sz="850" dirty="0">
                          <a:effectLst/>
                          <a:latin typeface="Courier New"/>
                          <a:ea typeface="Times New Roman"/>
                          <a:cs typeface="Times New Roman"/>
                        </a:rPr>
                        <a:t>x := 7584</a:t>
                      </a:r>
                      <a:endParaRPr lang="ru-RU" sz="1100" dirty="0">
                        <a:effectLst/>
                        <a:latin typeface="Times New Roman"/>
                        <a:ea typeface="Times New Roman"/>
                      </a:endParaRPr>
                    </a:p>
                    <a:p>
                      <a:pPr marL="342265">
                        <a:lnSpc>
                          <a:spcPts val="960"/>
                        </a:lnSpc>
                        <a:spcAft>
                          <a:spcPts val="0"/>
                        </a:spcAft>
                      </a:pPr>
                      <a:r>
                        <a:rPr lang="ru-RU" sz="850" dirty="0">
                          <a:effectLst/>
                          <a:latin typeface="Courier New"/>
                          <a:ea typeface="Times New Roman"/>
                          <a:cs typeface="Times New Roman"/>
                        </a:rPr>
                        <a:t>z := 0</a:t>
                      </a:r>
                      <a:endParaRPr lang="ru-RU" sz="1100" dirty="0">
                        <a:effectLst/>
                        <a:latin typeface="Times New Roman"/>
                        <a:ea typeface="Times New Roman"/>
                      </a:endParaRPr>
                    </a:p>
                    <a:p>
                      <a:pPr marL="342265">
                        <a:lnSpc>
                          <a:spcPts val="960"/>
                        </a:lnSpc>
                        <a:spcAft>
                          <a:spcPts val="0"/>
                        </a:spcAft>
                      </a:pPr>
                      <a:r>
                        <a:rPr lang="ru-RU" sz="850" dirty="0">
                          <a:effectLst/>
                          <a:latin typeface="Courier New"/>
                          <a:ea typeface="Times New Roman"/>
                          <a:cs typeface="Times New Roman"/>
                        </a:rPr>
                        <a:t>p := 1;</a:t>
                      </a:r>
                      <a:endParaRPr lang="ru-RU" sz="1100" dirty="0">
                        <a:effectLst/>
                        <a:latin typeface="Times New Roman"/>
                        <a:ea typeface="Times New Roman"/>
                      </a:endParaRPr>
                    </a:p>
                    <a:p>
                      <a:pPr marL="342265">
                        <a:lnSpc>
                          <a:spcPts val="960"/>
                        </a:lnSpc>
                        <a:spcAft>
                          <a:spcPts val="0"/>
                        </a:spcAft>
                      </a:pPr>
                      <a:r>
                        <a:rPr lang="ru-RU" sz="850" dirty="0" err="1">
                          <a:effectLst/>
                          <a:latin typeface="Courier New"/>
                          <a:ea typeface="Times New Roman"/>
                          <a:cs typeface="Times New Roman"/>
                        </a:rPr>
                        <a:t>нц</a:t>
                      </a:r>
                      <a:r>
                        <a:rPr lang="ru-RU" sz="850" dirty="0">
                          <a:effectLst/>
                          <a:latin typeface="Courier New"/>
                          <a:ea typeface="Times New Roman"/>
                          <a:cs typeface="Times New Roman"/>
                        </a:rPr>
                        <a:t> пока x &gt; 0</a:t>
                      </a:r>
                      <a:endParaRPr lang="ru-RU" sz="1100" dirty="0">
                        <a:effectLst/>
                        <a:latin typeface="Times New Roman"/>
                        <a:ea typeface="Times New Roman"/>
                      </a:endParaRPr>
                    </a:p>
                    <a:p>
                      <a:pPr marL="659765" marR="2167255">
                        <a:spcBef>
                          <a:spcPts val="10"/>
                        </a:spcBef>
                        <a:spcAft>
                          <a:spcPts val="0"/>
                        </a:spcAft>
                      </a:pPr>
                      <a:r>
                        <a:rPr lang="en-US" sz="850" dirty="0">
                          <a:effectLst/>
                          <a:latin typeface="Courier New"/>
                          <a:ea typeface="Times New Roman"/>
                          <a:cs typeface="Times New Roman"/>
                        </a:rPr>
                        <a:t>z := z + mod(x, 10) * </a:t>
                      </a:r>
                      <a:r>
                        <a:rPr lang="en-US" sz="850" dirty="0" smtClean="0">
                          <a:effectLst/>
                          <a:latin typeface="Courier New"/>
                          <a:ea typeface="Times New Roman"/>
                          <a:cs typeface="Times New Roman"/>
                        </a:rPr>
                        <a:t>p</a:t>
                      </a:r>
                      <a:endParaRPr lang="ru-RU" sz="850" dirty="0" smtClean="0">
                        <a:effectLst/>
                        <a:latin typeface="Courier New"/>
                        <a:ea typeface="Times New Roman"/>
                        <a:cs typeface="Times New Roman"/>
                      </a:endParaRPr>
                    </a:p>
                    <a:p>
                      <a:pPr marL="659765" marR="2167255">
                        <a:spcBef>
                          <a:spcPts val="10"/>
                        </a:spcBef>
                        <a:spcAft>
                          <a:spcPts val="0"/>
                        </a:spcAft>
                      </a:pPr>
                      <a:r>
                        <a:rPr lang="en-US" sz="850" dirty="0" smtClean="0">
                          <a:effectLst/>
                          <a:latin typeface="Courier New"/>
                          <a:ea typeface="Times New Roman"/>
                          <a:cs typeface="Times New Roman"/>
                        </a:rPr>
                        <a:t>x </a:t>
                      </a:r>
                      <a:r>
                        <a:rPr lang="en-US" sz="850" dirty="0">
                          <a:effectLst/>
                          <a:latin typeface="Courier New"/>
                          <a:ea typeface="Times New Roman"/>
                          <a:cs typeface="Times New Roman"/>
                        </a:rPr>
                        <a:t>:= div(x, 10)</a:t>
                      </a:r>
                      <a:endParaRPr lang="ru-RU" sz="1100" dirty="0">
                        <a:effectLst/>
                        <a:latin typeface="Times New Roman"/>
                        <a:ea typeface="Times New Roman"/>
                      </a:endParaRPr>
                    </a:p>
                    <a:p>
                      <a:pPr marL="659130">
                        <a:lnSpc>
                          <a:spcPts val="945"/>
                        </a:lnSpc>
                        <a:spcAft>
                          <a:spcPts val="0"/>
                        </a:spcAft>
                      </a:pPr>
                      <a:r>
                        <a:rPr lang="ru-RU" sz="850" dirty="0">
                          <a:effectLst/>
                          <a:latin typeface="Courier New"/>
                          <a:ea typeface="Times New Roman"/>
                          <a:cs typeface="Times New Roman"/>
                        </a:rPr>
                        <a:t>p := p * 10</a:t>
                      </a:r>
                      <a:endParaRPr lang="ru-RU" sz="1100" dirty="0">
                        <a:effectLst/>
                        <a:latin typeface="Times New Roman"/>
                        <a:ea typeface="Times New Roman"/>
                      </a:endParaRPr>
                    </a:p>
                    <a:p>
                      <a:pPr marL="342900">
                        <a:lnSpc>
                          <a:spcPts val="960"/>
                        </a:lnSpc>
                        <a:spcAft>
                          <a:spcPts val="0"/>
                        </a:spcAft>
                      </a:pPr>
                      <a:r>
                        <a:rPr lang="ru-RU" sz="850" dirty="0" err="1">
                          <a:effectLst/>
                          <a:latin typeface="Courier New"/>
                          <a:ea typeface="Times New Roman"/>
                          <a:cs typeface="Times New Roman"/>
                        </a:rPr>
                        <a:t>кц</a:t>
                      </a:r>
                      <a:endParaRPr lang="ru-RU" sz="11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
        <p:nvSpPr>
          <p:cNvPr id="5" name="Заголовок 1"/>
          <p:cNvSpPr txBox="1">
            <a:spLocks/>
          </p:cNvSpPr>
          <p:nvPr/>
        </p:nvSpPr>
        <p:spPr>
          <a:xfrm>
            <a:off x="5796136" y="1556792"/>
            <a:ext cx="3347864" cy="27991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000" dirty="0" smtClean="0"/>
              <a:t/>
            </a:r>
            <a:br>
              <a:rPr lang="ru-RU" sz="2000" dirty="0" smtClean="0"/>
            </a:br>
            <a:r>
              <a:rPr lang="en-US" sz="2000" b="1" dirty="0" smtClean="0"/>
              <a:t>Z </a:t>
            </a:r>
            <a:r>
              <a:rPr lang="en-US" sz="2000" dirty="0" smtClean="0"/>
              <a:t>     4    </a:t>
            </a:r>
            <a:r>
              <a:rPr lang="en-US" sz="2000" dirty="0" smtClean="0"/>
              <a:t>8</a:t>
            </a:r>
            <a:r>
              <a:rPr lang="ru-RU" sz="2000" dirty="0" smtClean="0"/>
              <a:t>4</a:t>
            </a:r>
            <a:r>
              <a:rPr lang="en-US" sz="2000" dirty="0" smtClean="0"/>
              <a:t>   5</a:t>
            </a:r>
            <a:r>
              <a:rPr lang="ru-RU" sz="2000" dirty="0" smtClean="0"/>
              <a:t>84</a:t>
            </a:r>
            <a:r>
              <a:rPr lang="en-US" sz="2000" dirty="0" smtClean="0"/>
              <a:t> 7</a:t>
            </a:r>
            <a:r>
              <a:rPr lang="ru-RU" sz="2000" smtClean="0"/>
              <a:t>584</a:t>
            </a:r>
            <a:endParaRPr lang="en-US" sz="2000" dirty="0" smtClean="0"/>
          </a:p>
          <a:p>
            <a:pPr algn="l"/>
            <a:r>
              <a:rPr lang="en-US" sz="2000" b="1" dirty="0" smtClean="0"/>
              <a:t>X</a:t>
            </a:r>
            <a:r>
              <a:rPr lang="en-US" sz="2000" dirty="0" smtClean="0"/>
              <a:t> 758    75       7        0</a:t>
            </a:r>
          </a:p>
          <a:p>
            <a:pPr algn="l"/>
            <a:r>
              <a:rPr lang="en-US" sz="2000" b="1" dirty="0" smtClean="0"/>
              <a:t>P</a:t>
            </a:r>
            <a:r>
              <a:rPr lang="en-US" sz="2000" dirty="0" smtClean="0"/>
              <a:t>   10  100 1000 10000</a:t>
            </a:r>
          </a:p>
          <a:p>
            <a:pPr algn="l"/>
            <a:r>
              <a:rPr lang="ru-RU" sz="2000" dirty="0" smtClean="0"/>
              <a:t>Ответ: </a:t>
            </a:r>
            <a:r>
              <a:rPr lang="ru-RU" sz="2000" b="1" u="sng" dirty="0" smtClean="0"/>
              <a:t>7584</a:t>
            </a:r>
            <a:endParaRPr lang="en-US" sz="2000" b="1" u="sng" dirty="0" smtClean="0"/>
          </a:p>
          <a:p>
            <a:endParaRPr lang="ru-RU" sz="2000" dirty="0"/>
          </a:p>
        </p:txBody>
      </p:sp>
    </p:spTree>
    <p:extLst>
      <p:ext uri="{BB962C8B-B14F-4D97-AF65-F5344CB8AC3E}">
        <p14:creationId xmlns:p14="http://schemas.microsoft.com/office/powerpoint/2010/main" val="351756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Autofit/>
          </a:bodyPr>
          <a:lstStyle/>
          <a:p>
            <a:r>
              <a:rPr lang="ru-RU" sz="2000" dirty="0"/>
              <a:t/>
            </a:r>
            <a:br>
              <a:rPr lang="ru-RU" sz="2000" dirty="0"/>
            </a:br>
            <a:r>
              <a:rPr lang="ru-RU" sz="2000" dirty="0"/>
              <a:t/>
            </a:r>
            <a:br>
              <a:rPr lang="ru-RU" sz="2000" dirty="0"/>
            </a:br>
            <a:r>
              <a:rPr lang="en-US" sz="2000" dirty="0" smtClean="0"/>
              <a:t>8</a:t>
            </a:r>
            <a:r>
              <a:rPr lang="ru-RU" sz="2000" dirty="0" smtClean="0"/>
              <a:t>. </a:t>
            </a:r>
            <a:r>
              <a:rPr lang="ru-RU" sz="2000" dirty="0" smtClean="0">
                <a:effectLst/>
              </a:rPr>
              <a:t>Ниже приведён фрагмент текста, в котором некоторые позиции отмечены знаком '⌂'. </a:t>
            </a:r>
            <a:r>
              <a:rPr lang="ru-RU" sz="2000" dirty="0"/>
              <a:t> </a:t>
            </a:r>
            <a:br>
              <a:rPr lang="ru-RU" sz="2000" dirty="0"/>
            </a:br>
            <a:r>
              <a:rPr lang="ru-RU" sz="2000" i="1" dirty="0"/>
              <a:t>Хоть сотню проживи</a:t>
            </a:r>
            <a:r>
              <a:rPr lang="ru-RU" sz="2000" dirty="0"/>
              <a:t>⌂</a:t>
            </a:r>
            <a:r>
              <a:rPr lang="ru-RU" sz="2000" i="1" dirty="0"/>
              <a:t>,</a:t>
            </a:r>
            <a:r>
              <a:rPr lang="ru-RU" sz="2000" dirty="0"/>
              <a:t>⌂</a:t>
            </a:r>
            <a:r>
              <a:rPr lang="ru-RU" sz="2000" i="1" dirty="0"/>
              <a:t>хоть десять сотен лет, Придётся всё</a:t>
            </a:r>
            <a:r>
              <a:rPr lang="ru-RU" sz="2000" dirty="0"/>
              <a:t>⌂</a:t>
            </a:r>
            <a:r>
              <a:rPr lang="ru-RU" sz="2000" i="1" dirty="0"/>
              <a:t>-</a:t>
            </a:r>
            <a:r>
              <a:rPr lang="ru-RU" sz="2000" dirty="0"/>
              <a:t>⌂</a:t>
            </a:r>
            <a:r>
              <a:rPr lang="ru-RU" sz="2000" i="1" dirty="0"/>
              <a:t>таки покинуть </a:t>
            </a:r>
            <a:r>
              <a:rPr lang="ru-RU" sz="2000" i="1" dirty="0" err="1"/>
              <a:t>этот</a:t>
            </a:r>
            <a:r>
              <a:rPr lang="ru-RU" sz="2000" dirty="0" err="1"/>
              <a:t>⌂</a:t>
            </a:r>
            <a:r>
              <a:rPr lang="ru-RU" sz="2000" i="1" dirty="0" err="1"/>
              <a:t>свет</a:t>
            </a:r>
            <a:r>
              <a:rPr lang="ru-RU" sz="2000" dirty="0"/>
              <a:t>⌂</a:t>
            </a:r>
            <a:r>
              <a:rPr lang="ru-RU" sz="2000" i="1" dirty="0"/>
              <a:t>.</a:t>
            </a:r>
            <a:r>
              <a:rPr lang="ru-RU" sz="2000" dirty="0"/>
              <a:t/>
            </a:r>
            <a:br>
              <a:rPr lang="ru-RU" sz="2000" dirty="0"/>
            </a:br>
            <a:r>
              <a:rPr lang="ru-RU" sz="2000" i="1" dirty="0"/>
              <a:t>Будь падишахом </a:t>
            </a:r>
            <a:r>
              <a:rPr lang="ru-RU" sz="2000" i="1" dirty="0" err="1"/>
              <a:t>ты</a:t>
            </a:r>
            <a:r>
              <a:rPr lang="ru-RU" sz="2000" dirty="0" err="1"/>
              <a:t>⌂</a:t>
            </a:r>
            <a:r>
              <a:rPr lang="ru-RU" sz="2000" i="1" dirty="0" err="1"/>
              <a:t>иль</a:t>
            </a:r>
            <a:r>
              <a:rPr lang="ru-RU" sz="2000" i="1" dirty="0"/>
              <a:t> нищим на базаре</a:t>
            </a:r>
            <a:r>
              <a:rPr lang="ru-RU" sz="2000" dirty="0"/>
              <a:t>⌂</a:t>
            </a:r>
            <a:r>
              <a:rPr lang="ru-RU" sz="2000" i="1" dirty="0"/>
              <a:t>,</a:t>
            </a:r>
            <a:r>
              <a:rPr lang="ru-RU" sz="2000" dirty="0"/>
              <a:t>⌂</a:t>
            </a:r>
            <a:r>
              <a:rPr lang="ru-RU" sz="2000" i="1" dirty="0"/>
              <a:t>- Цена тебе одна</a:t>
            </a:r>
            <a:r>
              <a:rPr lang="ru-RU" sz="2000" dirty="0"/>
              <a:t>⌂</a:t>
            </a:r>
            <a:r>
              <a:rPr lang="ru-RU" sz="2000" i="1" dirty="0"/>
              <a:t>:</a:t>
            </a:r>
            <a:r>
              <a:rPr lang="ru-RU" sz="2000" dirty="0"/>
              <a:t>⌂</a:t>
            </a:r>
            <a:r>
              <a:rPr lang="ru-RU" sz="2000" i="1" dirty="0"/>
              <a:t>для смерти санов нет.</a:t>
            </a:r>
            <a:r>
              <a:rPr lang="ru-RU" sz="2000" dirty="0"/>
              <a:t/>
            </a:r>
            <a:br>
              <a:rPr lang="ru-RU" sz="2000" dirty="0"/>
            </a:br>
            <a:r>
              <a:rPr lang="ru-RU" sz="2000" i="1" dirty="0"/>
              <a:t> </a:t>
            </a:r>
            <a:r>
              <a:rPr lang="ru-RU" sz="2000" dirty="0"/>
              <a:t/>
            </a:r>
            <a:br>
              <a:rPr lang="ru-RU" sz="2000" dirty="0"/>
            </a:br>
            <a:r>
              <a:rPr lang="ru-RU" sz="2000" dirty="0"/>
              <a:t>Укажите количество отмеченных позиций, в которых </a:t>
            </a:r>
            <a:r>
              <a:rPr lang="ru-RU" sz="2000" i="1" dirty="0"/>
              <a:t>необходимо</a:t>
            </a:r>
            <a:r>
              <a:rPr lang="ru-RU" sz="2000" dirty="0"/>
              <a:t/>
            </a:r>
            <a:br>
              <a:rPr lang="ru-RU" sz="2000" dirty="0"/>
            </a:br>
            <a:r>
              <a:rPr lang="ru-RU" sz="2000" dirty="0"/>
              <a:t>поставить пробел. </a:t>
            </a:r>
          </a:p>
        </p:txBody>
      </p:sp>
      <p:sp>
        <p:nvSpPr>
          <p:cNvPr id="3" name="Объект 2"/>
          <p:cNvSpPr>
            <a:spLocks noGrp="1"/>
          </p:cNvSpPr>
          <p:nvPr>
            <p:ph idx="1"/>
          </p:nvPr>
        </p:nvSpPr>
        <p:spPr>
          <a:xfrm>
            <a:off x="107504" y="3212976"/>
            <a:ext cx="8856984" cy="2913187"/>
          </a:xfrm>
        </p:spPr>
        <p:txBody>
          <a:bodyPr>
            <a:normAutofit/>
          </a:bodyPr>
          <a:lstStyle/>
          <a:p>
            <a:pPr marL="0" indent="0">
              <a:buNone/>
            </a:pPr>
            <a:r>
              <a:rPr lang="ru-RU" i="1" dirty="0" smtClean="0"/>
              <a:t>Хоть сотню проживи,</a:t>
            </a:r>
            <a:r>
              <a:rPr lang="ru-RU" u="sng" dirty="0"/>
              <a:t> </a:t>
            </a:r>
            <a:r>
              <a:rPr lang="ru-RU" u="sng" dirty="0" smtClean="0"/>
              <a:t> </a:t>
            </a:r>
            <a:r>
              <a:rPr lang="ru-RU" i="1" dirty="0" smtClean="0"/>
              <a:t>хоть десять сотен лет, Придётся всё-таки покинуть этот</a:t>
            </a:r>
            <a:r>
              <a:rPr lang="ru-RU" u="sng" dirty="0"/>
              <a:t> </a:t>
            </a:r>
            <a:r>
              <a:rPr lang="ru-RU" u="sng" dirty="0" smtClean="0"/>
              <a:t> </a:t>
            </a:r>
            <a:r>
              <a:rPr lang="ru-RU" i="1" dirty="0" smtClean="0"/>
              <a:t>свет.</a:t>
            </a:r>
            <a:r>
              <a:rPr lang="ru-RU" dirty="0" smtClean="0"/>
              <a:t/>
            </a:r>
            <a:br>
              <a:rPr lang="ru-RU" dirty="0" smtClean="0"/>
            </a:br>
            <a:r>
              <a:rPr lang="ru-RU" i="1" dirty="0" smtClean="0"/>
              <a:t>Будь падишахом ты</a:t>
            </a:r>
            <a:r>
              <a:rPr lang="ru-RU" u="sng" dirty="0"/>
              <a:t> </a:t>
            </a:r>
            <a:r>
              <a:rPr lang="ru-RU" u="sng" dirty="0" smtClean="0"/>
              <a:t> </a:t>
            </a:r>
            <a:r>
              <a:rPr lang="ru-RU" i="1" dirty="0" smtClean="0"/>
              <a:t>иль нищим на базаре,</a:t>
            </a:r>
            <a:r>
              <a:rPr lang="ru-RU" i="1" u="sng" dirty="0" smtClean="0"/>
              <a:t> </a:t>
            </a:r>
            <a:r>
              <a:rPr lang="ru-RU" u="sng" dirty="0" smtClean="0"/>
              <a:t> </a:t>
            </a:r>
            <a:r>
              <a:rPr lang="ru-RU" i="1" dirty="0" smtClean="0"/>
              <a:t>- Цена тебе одна:</a:t>
            </a:r>
            <a:r>
              <a:rPr lang="ru-RU" u="sng" dirty="0"/>
              <a:t> </a:t>
            </a:r>
            <a:r>
              <a:rPr lang="ru-RU" u="sng" dirty="0" smtClean="0"/>
              <a:t> </a:t>
            </a:r>
            <a:r>
              <a:rPr lang="ru-RU" i="1" dirty="0" smtClean="0"/>
              <a:t>для смерти санов нет.</a:t>
            </a:r>
            <a:r>
              <a:rPr lang="ru-RU" dirty="0" smtClean="0"/>
              <a:t/>
            </a:r>
            <a:br>
              <a:rPr lang="ru-RU" dirty="0" smtClean="0"/>
            </a:br>
            <a:r>
              <a:rPr lang="ru-RU" dirty="0" smtClean="0"/>
              <a:t>Ответ: </a:t>
            </a:r>
            <a:r>
              <a:rPr lang="ru-RU" b="1" u="sng" dirty="0" smtClean="0"/>
              <a:t>5</a:t>
            </a:r>
            <a:endParaRPr lang="ru-RU" b="1" u="sng" dirty="0"/>
          </a:p>
        </p:txBody>
      </p:sp>
    </p:spTree>
    <p:extLst>
      <p:ext uri="{BB962C8B-B14F-4D97-AF65-F5344CB8AC3E}">
        <p14:creationId xmlns:p14="http://schemas.microsoft.com/office/powerpoint/2010/main" val="428548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1224</Words>
  <Application>Microsoft Office PowerPoint</Application>
  <PresentationFormat>Экран (4:3)</PresentationFormat>
  <Paragraphs>687</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Демонстрационный вариант диагностической работы по информатике и ИКТ для 11-х инженерных, медицинских и академических классов</vt:lpstr>
      <vt:lpstr> 1. Для хранения текста используется 16-битное кодирование символов. Исходный размер текста составлял 4 килобайта, а после того как к тексту добавили некоторое количество символов, его информационный объём составил 4200 байт. Определите количество добавленных символов. </vt:lpstr>
      <vt:lpstr>2. Определите количество значащих нулей в двоичной записи числа 205. </vt:lpstr>
      <vt:lpstr> 3. Определите количество различных комбинаций значений A, B и С, при которых логическое выражение  ¬ (A \/ B) /\ (B \/ C) будет принимать значение «истина». </vt:lpstr>
      <vt:lpstr>4. Определите значение переменной Z после выполнения данного фрагмента программы </vt:lpstr>
      <vt:lpstr>  5. Пользователь работал с папкой, полный путь к которой D:\Документация\Закупка. После окончания работы с этой папкой пользователь переместился в папку, полный путь к которой D:\Финансирование\Спонсоры. Какое наименьшее количество шагов пришлось сделать пользователю при переходе между папками (шагом считается один подъём на уровень вверх или один спуск на уровень вниз)? </vt:lpstr>
      <vt:lpstr>Некоторый звуковой файл был сохранён без сжатия данных в формате стерео (2 канала), с частотой дискретизации 64 КГц. Длительность записи 48 секунд. Размер файла был равен 6000 килобайт. Пользователь  скопировал  фрагмент   данного   файла   длительностью   16 секунд, перекодировал взятый фрагмент в формат моно (1 канал), уменьшил частоту дискретизации до 16 КГц и сохранил полученный результат так же без сжатия данных. Определите объём полученного файла и выразите ответ в Кбайт. Считается, что в обоих случаях в файле нет никакой другой информации, помимо собственно звука (заголовки файлов отсутствуют). </vt:lpstr>
      <vt:lpstr> 7. Ниже на нескольких языках приведён фрагмент одной и той же программы. Определите значение переменной z после выполнения этого фрагмента. </vt:lpstr>
      <vt:lpstr>  8. Ниже приведён фрагмент текста, в котором некоторые позиции отмечены знаком '⌂'.   Хоть сотню проживи⌂,⌂хоть десять сотен лет, Придётся всё⌂-⌂таки покинуть этот⌂свет⌂. Будь падишахом ты⌂иль нищим на базаре⌂,⌂- Цена тебе одна⌂:⌂для смерти санов нет.   Укажите количество отмеченных позиций, в которых необходимо поставить пробел. </vt:lpstr>
      <vt:lpstr> 9. Для презентации требуется таблица со структурой, приведённой на рисунке. Известно, что данную таблицу получили из исходной, используя только операцию объединения ячеек. Определите количество строк и столбцов исходной таблицы. В ответе укажите сначала количество строк, затем количество столбцов, слитно, без пробелов. Например, если исходная таблица состояла из 3 строк и 4 столбцов, то в ответе следует записать число 34. </vt:lpstr>
      <vt:lpstr>10. Ниже приведён фрагмент базы данных, описывающей расписание занятий в подготовительной группе некоторого детского сада, проводимых воспитателями. В таблице «Воспитатели» находятся данные о воспитателе и его специализации. В таблице «Расписание» находятся данные о номере кабинета, в котором данный воспитатель проводит занятия в определённое время. Определите на основании этого фрагмента, сколько раз в неделю Тихорецкий И.Д. занимается с детьми по утрам. Воспитатели               Расписание</vt:lpstr>
      <vt:lpstr>  11. На рисунке изображена схема дорог между несколькими пунктами. Далее в таблице содержатся длины дорог в километрах. Однако таблицу и схему рисовали независимо друг от друга, поэтому нумерация пунктов в таблице никак не связана с обозначениями пунктов на схеме. Определите длину дороги из пункта B в пункт C. </vt:lpstr>
      <vt:lpstr> 12. Найдите значение выражения: 648 – 2A16 + 100012 Результат запишите в десятичной системе счисления. </vt:lpstr>
      <vt:lpstr>13. Юра шифрует слова русского языка. Для этого он применяет следующий метод: каждая буква заменяется на противоположную ей в алфавите. Например: А (первая сначала) будет заменяться на Я (первую с конца); Б (вторая сначала) будет заменяться на Ю (вторую с конца); В (третья сначала) будет заменяться на Э (третью с конца) и т.д. Расшифруйте данное слово: ЬЯОЯШ.  Русский алфавит (для справки): А БВГДЕЁЖЗИЙКЛМ НОПРСТУФХЦЧШЩЪЫ ЬЭЮЯ </vt:lpstr>
      <vt:lpstr>  14. Растровый рисунок содержит точки шести различных цветов. В некоторой системе для хранения этого рисунка применяется неравномерное двоичное кодирование. Пусть известны коды пяти цветов. Найдите наиболее короткий код, который можно присвоить шестому цвету.</vt:lpstr>
      <vt:lpstr>  15. Производится одноканальная (моно) запись звука с разрешением 64 бит. Длительность звука 8 секунд, частота дискретизации – 80 кГц. После записи звуковой файл был сжат в 5 раз от исходного объёма. Определите объём полученного файла в Кбайт. </vt:lpstr>
      <vt:lpstr> Производится поиск информации по нескольким запросам. Считается, что запросы выполняются практически одновременно. В таблице для каждого запроса приведено количество страниц, найденное по этому запросу. Определите, сколько страниц будет найдено по запросу мышь &amp; беспроводная. </vt:lpstr>
      <vt:lpstr>  17. Катя хочет отпечатать 10 фотографий. Размер каждой фотографии 2048x2048 точек, каждая точка кодируется 2 байтами (фотографии хранятся без сжатия данных). Скорость передачи данных между компьютером и принтером составляет 223 бит/с, принтер начинает печатать фотографию в тот момент, когда она будет полностью загружена. Считается, что у принтера достаточно памяти, чтобы во время печати продолжать получать следующие фотографии, при этом скорость передачи данных не изменяется. Известно,  что  каждая  фотография  печатается  на  отдельной  странице  в течение 10 секунд. Определите, через сколько всего секунд от начала печати Катя получит все распечатанные фотографии. В ответе укажите только число. </vt:lpstr>
      <vt:lpstr> 18. В некоторые ячейки столбцов A и B электронной таблицы были записаны числа:      После этого в ячейку C1 записали формулу: =2 * A1 + 3 * B1 и содержимое ячейки С1 скопировали в С2, С3, С4 и С5. Какие неотрицательные числа должны находиться в ячейках B4 и A5, чтобы диаграмма, построенная по диапазону С1:С5, выглядела так:   В ответе укажите сначала число из ячейки B4,  затем число из ячейки A5 без пробелов.      </vt:lpstr>
      <vt:lpstr>  19. Исполнитель АРИФМЕТИК получает на вход целое число и может выполнять над ним следующие действия: прибавь 2 – прибавляет к числу на экране 2; умножь на 3 – увеличивает число на экране в 3 раза. Сколько существует различных программ для исполнителя АРИФМЕТИК, с помощью которых можно получить из числа 3 число 29? </vt:lpstr>
      <vt:lpstr> 20. Дан фрагмент базы данных с результатами сдачи спортивных нормативов учениками некоторой школы. В каком порядке (считая сверху вниз) будут расположены значения поля ID,    если   над   этим    фрагментом   выполнить    сортировку    по   полю «Отжимания»  по  убыванию,  а  в  случае  равенства  значений  в  поле «Отжимания» – по полю «Параллель» по возрастанию? В ответе запишите последовательность цифр без пробелов.          </vt:lpstr>
      <vt:lpstr> 21. Сколько существует различных целых значений X, при которых логическое выражение: (X ≥ 2) /\ ¬ (X ≥ 6) /\ (X ≤ 15) принимает значение «истина»? </vt:lpstr>
      <vt:lpstr>22. Требовалось написать программу, которая по введённым границам интервала [A; B] находит и выводит на экран количество двухзначных чисел из этого интервала, сумма цифр которых делится на 4. Числа A и B – натуральные, не превышают 10000. Гарантируется так же, что при вводе данных будет соблюдено условие A ≤ B. Программист торопился и написал программу неправильно. Ниже текст программы представлен на нескольких языках программирования. Выполните следующие задания (при ответе на бланке укажите пункт задания, для которого даётся ответ). 1)Что выведет данная программа при исходных данных A = 11 и B = 20? 2)Приведите пример таких A и B, соответствующих условию задачи, при которых программа выдаёт ответ 8. 3)Исправьте все ошибки в программе. Для этого постройте таблицу, в левом столбце которой будут полностью записаны неверные строки программы, а в правом – их исправленные варианты. Обратите внимание, что требуется исправить ошибки в существующей программе, а не писать свой вариант решения задачи.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Демонстрационный вариант диагностической работы по информатике и ИКТ для 11-х инженерных, медицинских и академических классов</dc:title>
  <dc:creator>galina</dc:creator>
  <cp:lastModifiedBy>galina</cp:lastModifiedBy>
  <cp:revision>25</cp:revision>
  <dcterms:created xsi:type="dcterms:W3CDTF">2020-11-10T11:31:07Z</dcterms:created>
  <dcterms:modified xsi:type="dcterms:W3CDTF">2020-11-11T06:57:23Z</dcterms:modified>
</cp:coreProperties>
</file>