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81" r:id="rId5"/>
    <p:sldId id="262" r:id="rId6"/>
    <p:sldId id="286" r:id="rId7"/>
    <p:sldId id="282" r:id="rId8"/>
    <p:sldId id="283" r:id="rId9"/>
    <p:sldId id="276" r:id="rId10"/>
    <p:sldId id="277" r:id="rId11"/>
    <p:sldId id="284" r:id="rId12"/>
    <p:sldId id="285" r:id="rId13"/>
    <p:sldId id="264" r:id="rId14"/>
    <p:sldId id="265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93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70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0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44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77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4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8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79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6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82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54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06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14DF-158C-4862-8912-4B8E3797ED8A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FBC5F-C858-4946-A288-C0B9331F1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2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Тренировочная работа </a:t>
            </a:r>
            <a:r>
              <a:rPr lang="ru-RU" b="1" smtClean="0"/>
              <a:t>(решения)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4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1………..1	16</a:t>
            </a:r>
          </a:p>
          <a:p>
            <a:pPr marL="0" indent="0">
              <a:buNone/>
            </a:pPr>
            <a:r>
              <a:rPr lang="ru-RU" dirty="0" smtClean="0"/>
              <a:t>21………1	13</a:t>
            </a:r>
          </a:p>
          <a:p>
            <a:pPr marL="0" indent="0">
              <a:buNone/>
            </a:pPr>
            <a:r>
              <a:rPr lang="ru-RU" dirty="0" smtClean="0"/>
              <a:t>221…….1	10</a:t>
            </a:r>
          </a:p>
          <a:p>
            <a:pPr marL="0" indent="0">
              <a:buNone/>
            </a:pPr>
            <a:r>
              <a:rPr lang="ru-RU" dirty="0" smtClean="0"/>
              <a:t>2221…..1	7</a:t>
            </a:r>
          </a:p>
          <a:p>
            <a:pPr marL="0" indent="0">
              <a:buNone/>
            </a:pPr>
            <a:r>
              <a:rPr lang="ru-RU" dirty="0" smtClean="0"/>
              <a:t>1…………1	8</a:t>
            </a:r>
          </a:p>
          <a:p>
            <a:pPr marL="0" indent="0">
              <a:buNone/>
            </a:pPr>
            <a:r>
              <a:rPr lang="ru-RU" dirty="0" smtClean="0"/>
              <a:t>211111</a:t>
            </a:r>
          </a:p>
          <a:p>
            <a:pPr marL="0" indent="0">
              <a:buNone/>
            </a:pPr>
            <a:r>
              <a:rPr lang="ru-RU" b="1" dirty="0" smtClean="0"/>
              <a:t>2211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70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15. На </a:t>
            </a:r>
            <a:r>
              <a:rPr lang="ru-RU" sz="1800" dirty="0"/>
              <a:t>рисунке – схема дорог, связывающих пункты А, Б, В, Г, Д, Е, Ж, И, К, Л, М, Н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/>
              <a:t>Сколько существует различных путей из пункта А в пункт Н, </a:t>
            </a:r>
            <a:r>
              <a:rPr lang="ru-RU" sz="1800" b="1" dirty="0"/>
              <a:t>не</a:t>
            </a:r>
            <a:r>
              <a:rPr lang="ru-RU" sz="1800" dirty="0"/>
              <a:t> проходящих через пункт В?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drawingObject296"/>
          <p:cNvPicPr>
            <a:picLocks noGrp="1"/>
          </p:cNvPicPr>
          <p:nvPr>
            <p:ph idx="1"/>
          </p:nvPr>
        </p:nvPicPr>
        <p:blipFill>
          <a:blip r:embed="rId2"/>
          <a:stretch/>
        </p:blipFill>
        <p:spPr>
          <a:xfrm>
            <a:off x="467544" y="1556792"/>
            <a:ext cx="8229600" cy="25685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5756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295786" cy="277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1259632" y="3645024"/>
            <a:ext cx="7427168" cy="248113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Н=Л+М+К=5+5+5= </a:t>
            </a:r>
            <a:r>
              <a:rPr lang="ru-RU" b="1" dirty="0" smtClean="0">
                <a:solidFill>
                  <a:srgbClr val="FF0000"/>
                </a:solidFill>
              </a:rPr>
              <a:t>15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Л=К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М=К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К=Ж+Д+Е+И=1+1+1+2=5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Ж=Д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Д=Б=1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Е=Д=1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И=Г+Е=2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58769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16</a:t>
            </a:r>
            <a:r>
              <a:rPr lang="ru-RU" sz="1800" dirty="0"/>
              <a:t> Значение выражения </a:t>
            </a:r>
            <a:r>
              <a:rPr lang="ru-RU" sz="1800" b="1" dirty="0"/>
              <a:t>125</a:t>
            </a:r>
            <a:r>
              <a:rPr lang="ru-RU" sz="1800" b="1" baseline="30000" dirty="0"/>
              <a:t>5</a:t>
            </a:r>
            <a:r>
              <a:rPr lang="ru-RU" sz="1800" dirty="0"/>
              <a:t> </a:t>
            </a:r>
            <a:r>
              <a:rPr lang="ru-RU" sz="1800" b="1" dirty="0"/>
              <a:t>+</a:t>
            </a:r>
            <a:r>
              <a:rPr lang="ru-RU" sz="1800" dirty="0"/>
              <a:t> </a:t>
            </a:r>
            <a:r>
              <a:rPr lang="ru-RU" sz="1800" b="1" dirty="0"/>
              <a:t>25</a:t>
            </a:r>
            <a:r>
              <a:rPr lang="ru-RU" sz="1800" b="1" baseline="30000" dirty="0"/>
              <a:t>9</a:t>
            </a:r>
            <a:r>
              <a:rPr lang="ru-RU" sz="1800" dirty="0"/>
              <a:t> </a:t>
            </a:r>
            <a:r>
              <a:rPr lang="ru-RU" sz="1800" b="1" dirty="0"/>
              <a:t>–</a:t>
            </a:r>
            <a:r>
              <a:rPr lang="ru-RU" sz="1800" dirty="0"/>
              <a:t> </a:t>
            </a:r>
            <a:r>
              <a:rPr lang="ru-RU" sz="1800" b="1" dirty="0"/>
              <a:t>30</a:t>
            </a:r>
            <a:r>
              <a:rPr lang="ru-RU" sz="1800" dirty="0"/>
              <a:t> записали в системе счисления с основанием 5. Сколько цифр 4 содержится в этой записи?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Вспомним формулы для любой системы счисления:</a:t>
            </a:r>
          </a:p>
          <a:p>
            <a:pPr marL="0" lvl="1" indent="0">
              <a:buNone/>
            </a:pPr>
            <a:r>
              <a:rPr lang="ru-RU" sz="2400" dirty="0"/>
              <a:t>число </a:t>
            </a:r>
            <a:r>
              <a:rPr lang="ru-RU" sz="2400" i="1" dirty="0" err="1"/>
              <a:t>a</a:t>
            </a:r>
            <a:r>
              <a:rPr lang="ru-RU" sz="2400" i="1" baseline="30000" dirty="0" err="1"/>
              <a:t>N</a:t>
            </a:r>
            <a:r>
              <a:rPr lang="ru-RU" sz="2400" dirty="0"/>
              <a:t> в системе счисления с основанием </a:t>
            </a:r>
            <a:r>
              <a:rPr lang="ru-RU" sz="2400" i="1" dirty="0"/>
              <a:t>a</a:t>
            </a:r>
            <a:r>
              <a:rPr lang="ru-RU" sz="2400" dirty="0"/>
              <a:t> записывается как единица и </a:t>
            </a:r>
            <a:r>
              <a:rPr lang="ru-RU" sz="2400" i="1" dirty="0"/>
              <a:t>N</a:t>
            </a:r>
            <a:r>
              <a:rPr lang="ru-RU" sz="2400" dirty="0"/>
              <a:t> нулей: </a:t>
            </a:r>
            <a:endParaRPr lang="ru-RU" sz="2400" dirty="0" smtClean="0"/>
          </a:p>
          <a:p>
            <a:pPr marL="0" lvl="1" indent="0">
              <a:buNone/>
            </a:pPr>
            <a:endParaRPr lang="ru-RU" dirty="0" smtClean="0"/>
          </a:p>
          <a:p>
            <a:pPr marL="0" lvl="1" indent="0">
              <a:buNone/>
            </a:pPr>
            <a:r>
              <a:rPr lang="ru-RU" sz="2400" dirty="0" smtClean="0"/>
              <a:t>число </a:t>
            </a:r>
            <a:r>
              <a:rPr lang="ru-RU" sz="2400" i="1" dirty="0"/>
              <a:t>a</a:t>
            </a:r>
            <a:r>
              <a:rPr lang="ru-RU" sz="2400" i="1" baseline="30000" dirty="0"/>
              <a:t>N</a:t>
            </a:r>
            <a:r>
              <a:rPr lang="ru-RU" sz="2400" dirty="0"/>
              <a:t>-1 в системе счисления с основанием </a:t>
            </a:r>
            <a:r>
              <a:rPr lang="ru-RU" sz="2400" i="1" dirty="0"/>
              <a:t>a</a:t>
            </a:r>
            <a:r>
              <a:rPr lang="ru-RU" sz="2400" dirty="0"/>
              <a:t> записывается как </a:t>
            </a:r>
            <a:r>
              <a:rPr lang="ru-RU" sz="2400" i="1" dirty="0"/>
              <a:t>N</a:t>
            </a:r>
            <a:r>
              <a:rPr lang="ru-RU" sz="2400" dirty="0"/>
              <a:t> старших цифр этой системы счисления, то есть, цифр (</a:t>
            </a:r>
            <a:r>
              <a:rPr lang="ru-RU" sz="2400" i="1" dirty="0"/>
              <a:t>a</a:t>
            </a:r>
            <a:r>
              <a:rPr lang="ru-RU" sz="2400" dirty="0"/>
              <a:t>-1</a:t>
            </a:r>
            <a:r>
              <a:rPr lang="ru-RU" sz="2400" dirty="0" smtClean="0"/>
              <a:t>):</a:t>
            </a:r>
          </a:p>
          <a:p>
            <a:pPr marL="0" lvl="1" indent="0">
              <a:buNone/>
            </a:pPr>
            <a:endParaRPr lang="ru-RU" sz="2400" dirty="0"/>
          </a:p>
          <a:p>
            <a:pPr marL="0" lvl="1" indent="0">
              <a:buNone/>
            </a:pPr>
            <a:endParaRPr lang="ru-RU" sz="2400" dirty="0" smtClean="0"/>
          </a:p>
          <a:p>
            <a:pPr marL="0" lvl="1" indent="0">
              <a:buNone/>
            </a:pPr>
            <a:endParaRPr lang="ru-RU" sz="2400" dirty="0"/>
          </a:p>
          <a:p>
            <a:pPr marL="0" lvl="1" indent="0">
              <a:buNone/>
            </a:pPr>
            <a:r>
              <a:rPr lang="ru-RU" sz="2400" dirty="0" smtClean="0"/>
              <a:t>число </a:t>
            </a:r>
            <a:r>
              <a:rPr lang="ru-RU" sz="2400" i="1" dirty="0" err="1"/>
              <a:t>a</a:t>
            </a:r>
            <a:r>
              <a:rPr lang="ru-RU" sz="2400" i="1" baseline="30000" dirty="0" err="1"/>
              <a:t>N</a:t>
            </a:r>
            <a:r>
              <a:rPr lang="ru-RU" sz="2400" baseline="30000" dirty="0"/>
              <a:t> </a:t>
            </a:r>
            <a:r>
              <a:rPr lang="ru-RU" sz="2400" dirty="0"/>
              <a:t>– </a:t>
            </a:r>
            <a:r>
              <a:rPr lang="ru-RU" sz="2400" i="1" dirty="0" err="1"/>
              <a:t>a</a:t>
            </a:r>
            <a:r>
              <a:rPr lang="ru-RU" sz="2400" i="1" baseline="30000" dirty="0" err="1"/>
              <a:t>M</a:t>
            </a:r>
            <a:r>
              <a:rPr lang="ru-RU" sz="2400" dirty="0"/>
              <a:t> = </a:t>
            </a:r>
            <a:r>
              <a:rPr lang="ru-RU" sz="2400" i="1" dirty="0" err="1"/>
              <a:t>a</a:t>
            </a:r>
            <a:r>
              <a:rPr lang="ru-RU" sz="2400" i="1" baseline="30000" dirty="0" err="1"/>
              <a:t>M</a:t>
            </a:r>
            <a:r>
              <a:rPr lang="ru-RU" sz="2400" i="1" dirty="0"/>
              <a:t> · </a:t>
            </a:r>
            <a:r>
              <a:rPr lang="ru-RU" sz="2400" dirty="0"/>
              <a:t>(</a:t>
            </a:r>
            <a:r>
              <a:rPr lang="ru-RU" sz="2400" i="1" dirty="0" err="1"/>
              <a:t>a</a:t>
            </a:r>
            <a:r>
              <a:rPr lang="ru-RU" sz="2400" i="1" baseline="30000" dirty="0" err="1"/>
              <a:t>N</a:t>
            </a:r>
            <a:r>
              <a:rPr lang="ru-RU" sz="2400" i="1" baseline="30000" dirty="0"/>
              <a:t>-M</a:t>
            </a:r>
            <a:r>
              <a:rPr lang="ru-RU" sz="2400" i="1" dirty="0"/>
              <a:t> – </a:t>
            </a:r>
            <a:r>
              <a:rPr lang="ru-RU" sz="2400" dirty="0"/>
              <a:t>1) записывается в системе счисления с основанием </a:t>
            </a:r>
            <a:r>
              <a:rPr lang="ru-RU" sz="2400" i="1" dirty="0"/>
              <a:t>a</a:t>
            </a:r>
            <a:r>
              <a:rPr lang="ru-RU" sz="2400" dirty="0"/>
              <a:t> как </a:t>
            </a:r>
            <a:r>
              <a:rPr lang="ru-RU" sz="2400" i="1" dirty="0"/>
              <a:t>N-</a:t>
            </a:r>
            <a:r>
              <a:rPr lang="en-US" sz="2400" i="1" dirty="0"/>
              <a:t>M</a:t>
            </a:r>
            <a:r>
              <a:rPr lang="ru-RU" sz="2400" dirty="0"/>
              <a:t> старших цифр этой системы счисления, за которыми стоят </a:t>
            </a:r>
            <a:r>
              <a:rPr lang="ru-RU" sz="2400" i="1" dirty="0"/>
              <a:t>M</a:t>
            </a:r>
            <a:r>
              <a:rPr lang="ru-RU" sz="2400" dirty="0"/>
              <a:t> нулей</a:t>
            </a:r>
            <a:r>
              <a:rPr lang="ru-RU" sz="2400" dirty="0" smtClean="0"/>
              <a:t>:</a:t>
            </a:r>
          </a:p>
          <a:p>
            <a:pPr marL="0" lvl="1" indent="0">
              <a:buNone/>
            </a:pPr>
            <a:endParaRPr lang="ru-RU" sz="2400" dirty="0" smtClean="0"/>
          </a:p>
          <a:p>
            <a:pPr marL="0" lvl="1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798" y="2024844"/>
            <a:ext cx="12961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950" y="3224212"/>
            <a:ext cx="3277131" cy="697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950" y="5078336"/>
            <a:ext cx="4183162" cy="8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3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125</a:t>
            </a:r>
            <a:r>
              <a:rPr lang="ru-RU" baseline="30000" dirty="0" smtClean="0"/>
              <a:t>4</a:t>
            </a:r>
            <a:r>
              <a:rPr lang="ru-RU" dirty="0" smtClean="0"/>
              <a:t> + 25</a:t>
            </a:r>
            <a:r>
              <a:rPr lang="ru-RU" baseline="30000" dirty="0" smtClean="0"/>
              <a:t>8</a:t>
            </a:r>
            <a:r>
              <a:rPr lang="ru-RU" dirty="0" smtClean="0"/>
              <a:t> – 30 = 5</a:t>
            </a:r>
            <a:r>
              <a:rPr lang="ru-RU" baseline="30000" dirty="0" smtClean="0"/>
              <a:t>12</a:t>
            </a:r>
            <a:r>
              <a:rPr lang="ru-RU" dirty="0" smtClean="0"/>
              <a:t> + 5</a:t>
            </a:r>
            <a:r>
              <a:rPr lang="ru-RU" baseline="30000" dirty="0" smtClean="0"/>
              <a:t>16 </a:t>
            </a:r>
            <a:r>
              <a:rPr lang="ru-RU" dirty="0" smtClean="0"/>
              <a:t>- 5</a:t>
            </a:r>
            <a:r>
              <a:rPr lang="ru-RU" baseline="30000" dirty="0" smtClean="0"/>
              <a:t>1</a:t>
            </a:r>
            <a:r>
              <a:rPr lang="ru-RU" dirty="0" smtClean="0"/>
              <a:t> - 5</a:t>
            </a:r>
            <a:r>
              <a:rPr lang="ru-RU" baseline="30000" dirty="0" smtClean="0"/>
              <a:t>1</a:t>
            </a:r>
            <a:r>
              <a:rPr lang="ru-RU" dirty="0" smtClean="0"/>
              <a:t> =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baseline="30000" dirty="0" smtClean="0"/>
              <a:t>16 </a:t>
            </a:r>
            <a:r>
              <a:rPr lang="ru-RU" dirty="0" smtClean="0"/>
              <a:t>    +     (5</a:t>
            </a:r>
            <a:r>
              <a:rPr lang="ru-RU" baseline="30000" dirty="0" smtClean="0"/>
              <a:t>12</a:t>
            </a:r>
            <a:r>
              <a:rPr lang="ru-RU" dirty="0" smtClean="0"/>
              <a:t>- 5</a:t>
            </a:r>
            <a:r>
              <a:rPr lang="ru-RU" baseline="30000" dirty="0" smtClean="0"/>
              <a:t>2</a:t>
            </a:r>
            <a:r>
              <a:rPr lang="ru-RU" dirty="0" smtClean="0"/>
              <a:t>)   - 5</a:t>
            </a:r>
            <a:r>
              <a:rPr lang="ru-RU" baseline="30000" dirty="0" smtClean="0"/>
              <a:t>1 </a:t>
            </a:r>
            <a:r>
              <a:rPr lang="ru-RU" sz="2400" baseline="30000" dirty="0" smtClean="0"/>
              <a:t>(обязательно по убыванию степени!)</a:t>
            </a:r>
          </a:p>
          <a:p>
            <a:pPr marL="0" indent="0">
              <a:buNone/>
            </a:pPr>
            <a:r>
              <a:rPr lang="ru-RU" sz="1600" dirty="0" smtClean="0"/>
              <a:t>		10 «4» и 2 «0»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dirty="0" smtClean="0"/>
              <a:t> 444444444400</a:t>
            </a:r>
          </a:p>
          <a:p>
            <a:pPr marL="0" indent="0">
              <a:buNone/>
            </a:pPr>
            <a:r>
              <a:rPr lang="ru-RU" u="sng" dirty="0" smtClean="0"/>
              <a:t>-                       10 </a:t>
            </a:r>
          </a:p>
          <a:p>
            <a:pPr marL="0" indent="0">
              <a:buNone/>
            </a:pPr>
            <a:r>
              <a:rPr lang="ru-RU" dirty="0" smtClean="0"/>
              <a:t> 444444444340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Ответ: 10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3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20. </a:t>
            </a:r>
            <a:r>
              <a:rPr lang="ru-RU" sz="1800" dirty="0"/>
              <a:t>Ниже на пяти языках программирования записан алгоритм. Получив на вход число </a:t>
            </a:r>
            <a:r>
              <a:rPr lang="ru-RU" sz="1800" i="1" dirty="0"/>
              <a:t>x,</a:t>
            </a:r>
            <a:r>
              <a:rPr lang="ru-RU" sz="1800" dirty="0"/>
              <a:t> этот алгоритм печатает два числа: </a:t>
            </a:r>
            <a:r>
              <a:rPr lang="ru-RU" sz="1800" i="1" dirty="0"/>
              <a:t>a</a:t>
            </a:r>
            <a:r>
              <a:rPr lang="ru-RU" sz="1800" dirty="0"/>
              <a:t> и </a:t>
            </a:r>
            <a:r>
              <a:rPr lang="ru-RU" sz="1800" i="1" dirty="0"/>
              <a:t>b</a:t>
            </a:r>
            <a:r>
              <a:rPr lang="ru-RU" sz="1800" dirty="0"/>
              <a:t>. Укажите </a:t>
            </a:r>
            <a:r>
              <a:rPr lang="ru-RU" sz="1800" b="1" dirty="0"/>
              <a:t>наименьшее</a:t>
            </a:r>
            <a:r>
              <a:rPr lang="ru-RU" sz="1800" dirty="0"/>
              <a:t> из таких чисел </a:t>
            </a:r>
            <a:r>
              <a:rPr lang="ru-RU" sz="1800" i="1" dirty="0"/>
              <a:t>x</a:t>
            </a:r>
            <a:r>
              <a:rPr lang="ru-RU" sz="1800" dirty="0"/>
              <a:t>, при вводе которого алгоритм печатает сначала 3, а потом 12.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x, a, b: </a:t>
            </a:r>
            <a:r>
              <a:rPr lang="en-US" dirty="0" err="1"/>
              <a:t>longint</a:t>
            </a:r>
            <a:r>
              <a:rPr lang="en-US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begin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readln</a:t>
            </a:r>
            <a:r>
              <a:rPr lang="en-US" dirty="0"/>
              <a:t>(x);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 := 0; b := 1;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hile</a:t>
            </a:r>
            <a:r>
              <a:rPr lang="en-US" dirty="0" smtClean="0"/>
              <a:t> </a:t>
            </a:r>
            <a:r>
              <a:rPr lang="en-US" dirty="0"/>
              <a:t>x &gt; 0 do begin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if x mod 2 &gt; 0 then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:= a + x mod 12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else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 := b * (x mod 12); x := x div 12;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end;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writeln</a:t>
            </a:r>
            <a:r>
              <a:rPr lang="en-US" dirty="0"/>
              <a:t>(a); write(b); end.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Какие цифры есть в 12 </a:t>
            </a:r>
            <a:r>
              <a:rPr lang="ru-RU" dirty="0" err="1" smtClean="0"/>
              <a:t>сс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0 1 2 3 4 5 6 7 8 9 10 11</a:t>
            </a:r>
          </a:p>
          <a:p>
            <a:pPr marL="0" indent="0">
              <a:buNone/>
            </a:pPr>
            <a:r>
              <a:rPr lang="ru-RU" dirty="0" smtClean="0"/>
              <a:t>а=3 – сумма нечетных остатков при переводе в 12 </a:t>
            </a:r>
            <a:r>
              <a:rPr lang="ru-RU" dirty="0" err="1" smtClean="0"/>
              <a:t>сс</a:t>
            </a:r>
            <a:r>
              <a:rPr lang="ru-RU" dirty="0" smtClean="0"/>
              <a:t> (т.е. цифра 3 есть в числе)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ru-RU" dirty="0" smtClean="0"/>
              <a:t>=16 – произведение четных остатков в 12 </a:t>
            </a:r>
            <a:r>
              <a:rPr lang="ru-RU" dirty="0" err="1" smtClean="0"/>
              <a:t>сс</a:t>
            </a:r>
            <a:r>
              <a:rPr lang="ru-RU" dirty="0" smtClean="0"/>
              <a:t> (видимо это цифры 2 и 6)</a:t>
            </a:r>
          </a:p>
          <a:p>
            <a:pPr marL="0" indent="0">
              <a:buNone/>
            </a:pPr>
            <a:r>
              <a:rPr lang="ru-RU" dirty="0" smtClean="0"/>
              <a:t>Составляем наименьшее число из полученных при анализе цифр: 236 </a:t>
            </a:r>
            <a:r>
              <a:rPr lang="ru-RU" baseline="-25000" dirty="0" smtClean="0"/>
              <a:t>12</a:t>
            </a:r>
          </a:p>
          <a:p>
            <a:pPr marL="0" indent="0">
              <a:buNone/>
            </a:pPr>
            <a:r>
              <a:rPr lang="ru-RU" dirty="0"/>
              <a:t>236 </a:t>
            </a:r>
            <a:r>
              <a:rPr lang="ru-RU" baseline="-25000" dirty="0" smtClean="0"/>
              <a:t>12 </a:t>
            </a:r>
            <a:r>
              <a:rPr lang="ru-RU" dirty="0" smtClean="0"/>
              <a:t> =</a:t>
            </a:r>
            <a:r>
              <a:rPr lang="ru-RU" b="1" dirty="0" smtClean="0"/>
              <a:t>330</a:t>
            </a:r>
            <a:r>
              <a:rPr lang="ru-RU" dirty="0" smtClean="0"/>
              <a:t> </a:t>
            </a:r>
            <a:r>
              <a:rPr lang="ru-RU" baseline="-25000" dirty="0" smtClean="0"/>
              <a:t>10</a:t>
            </a:r>
            <a:endParaRPr lang="ru-RU" baseline="-25000" dirty="0"/>
          </a:p>
          <a:p>
            <a:pPr marL="0" indent="0">
              <a:buNone/>
            </a:pPr>
            <a:endParaRPr lang="ru-RU" baseline="-250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74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290266"/>
          </a:xfrm>
        </p:spPr>
        <p:txBody>
          <a:bodyPr>
            <a:noAutofit/>
          </a:bodyPr>
          <a:lstStyle/>
          <a:p>
            <a:r>
              <a:rPr lang="ru-RU" sz="1800" dirty="0" smtClean="0"/>
              <a:t>22. Исполнитель </a:t>
            </a:r>
            <a:r>
              <a:rPr lang="ru-RU" sz="1800" dirty="0" err="1"/>
              <a:t>РазДваТри</a:t>
            </a:r>
            <a:r>
              <a:rPr lang="ru-RU" sz="1800" dirty="0"/>
              <a:t> преобразует число на экране.</a:t>
            </a:r>
            <a:br>
              <a:rPr lang="ru-RU" sz="1800" dirty="0"/>
            </a:br>
            <a:r>
              <a:rPr lang="ru-RU" sz="1800" dirty="0"/>
              <a:t>У исполнителя есть три команды, которым присвоены номера: </a:t>
            </a:r>
            <a:r>
              <a:rPr lang="ru-RU" sz="1800" b="1" dirty="0"/>
              <a:t>1.</a:t>
            </a:r>
            <a:r>
              <a:rPr lang="ru-RU" sz="1800" dirty="0"/>
              <a:t> </a:t>
            </a:r>
            <a:r>
              <a:rPr lang="ru-RU" sz="1800" b="1" dirty="0"/>
              <a:t>Прибавить</a:t>
            </a:r>
            <a:r>
              <a:rPr lang="ru-RU" sz="1800" dirty="0"/>
              <a:t> </a:t>
            </a:r>
            <a:r>
              <a:rPr lang="ru-RU" sz="1800" b="1" dirty="0"/>
              <a:t>1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2.</a:t>
            </a:r>
            <a:r>
              <a:rPr lang="ru-RU" sz="1800" dirty="0"/>
              <a:t> </a:t>
            </a:r>
            <a:r>
              <a:rPr lang="ru-RU" sz="1800" b="1" dirty="0"/>
              <a:t>Умножить</a:t>
            </a:r>
            <a:r>
              <a:rPr lang="ru-RU" sz="1800" dirty="0"/>
              <a:t> </a:t>
            </a:r>
            <a:r>
              <a:rPr lang="ru-RU" sz="1800" b="1" dirty="0"/>
              <a:t>на</a:t>
            </a:r>
            <a:r>
              <a:rPr lang="ru-RU" sz="1800" dirty="0"/>
              <a:t> </a:t>
            </a:r>
            <a:r>
              <a:rPr lang="ru-RU" sz="1800" b="1" dirty="0"/>
              <a:t>2</a:t>
            </a:r>
            <a:r>
              <a:rPr lang="ru-RU" sz="1800" dirty="0"/>
              <a:t> </a:t>
            </a:r>
            <a:r>
              <a:rPr lang="ru-RU" sz="1800" b="1" dirty="0"/>
              <a:t>3.</a:t>
            </a:r>
            <a:r>
              <a:rPr lang="ru-RU" sz="1800" dirty="0"/>
              <a:t> </a:t>
            </a:r>
            <a:r>
              <a:rPr lang="ru-RU" sz="1800" b="1" dirty="0"/>
              <a:t>Прибавить</a:t>
            </a:r>
            <a:r>
              <a:rPr lang="ru-RU" sz="1800" dirty="0"/>
              <a:t> </a:t>
            </a:r>
            <a:r>
              <a:rPr lang="ru-RU" sz="1800" b="1" dirty="0"/>
              <a:t>3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Первая команда увеличивает число на экране на 1, вторая умножает его на 2, третья увеличивает на 3.</a:t>
            </a:r>
            <a:br>
              <a:rPr lang="ru-RU" sz="1800" dirty="0"/>
            </a:br>
            <a:r>
              <a:rPr lang="ru-RU" sz="1800" dirty="0"/>
              <a:t>Программа для исполнителя </a:t>
            </a:r>
            <a:r>
              <a:rPr lang="ru-RU" sz="1800" dirty="0" err="1"/>
              <a:t>РазДваТри</a:t>
            </a:r>
            <a:r>
              <a:rPr lang="ru-RU" sz="1800" dirty="0"/>
              <a:t> – это последовательность команд. Сколько существует программ, которые преобразуют исходное </a:t>
            </a:r>
            <a:r>
              <a:rPr lang="ru-RU" sz="1800" b="1" dirty="0"/>
              <a:t>число</a:t>
            </a:r>
            <a:r>
              <a:rPr lang="ru-RU" sz="1800" dirty="0"/>
              <a:t> </a:t>
            </a:r>
            <a:r>
              <a:rPr lang="ru-RU" sz="1800" b="1" dirty="0"/>
              <a:t>2</a:t>
            </a:r>
            <a:r>
              <a:rPr lang="ru-RU" sz="1800" dirty="0"/>
              <a:t> </a:t>
            </a:r>
            <a:r>
              <a:rPr lang="ru-RU" sz="1800" b="1" dirty="0"/>
              <a:t>в</a:t>
            </a:r>
            <a:r>
              <a:rPr lang="ru-RU" sz="1800" dirty="0"/>
              <a:t> </a:t>
            </a:r>
            <a:r>
              <a:rPr lang="ru-RU" sz="1800" b="1" dirty="0"/>
              <a:t>число</a:t>
            </a:r>
            <a:r>
              <a:rPr lang="ru-RU" sz="1800" dirty="0"/>
              <a:t> </a:t>
            </a:r>
            <a:r>
              <a:rPr lang="ru-RU" sz="1800" b="1" dirty="0"/>
              <a:t>14</a:t>
            </a:r>
            <a:r>
              <a:rPr lang="ru-RU" sz="1800" dirty="0"/>
              <a:t>, и при этом траектория вычислений не содержит </a:t>
            </a:r>
            <a:r>
              <a:rPr lang="ru-RU" sz="1800" b="1" dirty="0"/>
              <a:t>чисел</a:t>
            </a:r>
            <a:r>
              <a:rPr lang="ru-RU" sz="1800" dirty="0"/>
              <a:t> </a:t>
            </a:r>
            <a:r>
              <a:rPr lang="ru-RU" sz="1800" b="1" dirty="0"/>
              <a:t>5</a:t>
            </a:r>
            <a:r>
              <a:rPr lang="ru-RU" sz="1800" dirty="0"/>
              <a:t> </a:t>
            </a:r>
            <a:r>
              <a:rPr lang="ru-RU" sz="1800" b="1" dirty="0"/>
              <a:t>и</a:t>
            </a:r>
            <a:r>
              <a:rPr lang="ru-RU" sz="1800" dirty="0"/>
              <a:t> </a:t>
            </a:r>
            <a:r>
              <a:rPr lang="ru-RU" sz="1800" b="1" dirty="0"/>
              <a:t>10</a:t>
            </a:r>
            <a:r>
              <a:rPr lang="ru-RU" sz="1800" dirty="0"/>
              <a:t>? Траектория вычислений – это последовательность результатов выполнения всех команд программы. Например, для программы </a:t>
            </a:r>
            <a:r>
              <a:rPr lang="ru-RU" sz="1800" b="1" dirty="0"/>
              <a:t>312</a:t>
            </a:r>
            <a:r>
              <a:rPr lang="ru-RU" sz="1800" dirty="0"/>
              <a:t> при исходном числе 6 траектория будет состоять из чисел 9, 10, 20.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83568" y="3284984"/>
            <a:ext cx="8003232" cy="2841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Запишем рекурсивные формулы по условию:</a:t>
            </a:r>
          </a:p>
          <a:p>
            <a:pPr marL="0" indent="0">
              <a:buNone/>
            </a:pPr>
            <a:r>
              <a:rPr lang="en-US" dirty="0" smtClean="0"/>
              <a:t>K</a:t>
            </a:r>
            <a:r>
              <a:rPr lang="en-US" baseline="-25000" dirty="0" smtClean="0"/>
              <a:t>N</a:t>
            </a:r>
            <a:r>
              <a:rPr lang="en-US" dirty="0" smtClean="0"/>
              <a:t>=K</a:t>
            </a:r>
            <a:r>
              <a:rPr lang="en-US" baseline="-25000" dirty="0" smtClean="0"/>
              <a:t>N-1</a:t>
            </a:r>
            <a:r>
              <a:rPr lang="en-US" dirty="0" smtClean="0"/>
              <a:t>+K</a:t>
            </a:r>
            <a:r>
              <a:rPr lang="en-US" baseline="-25000" dirty="0" smtClean="0"/>
              <a:t>N-3</a:t>
            </a:r>
            <a:r>
              <a:rPr lang="en-US" dirty="0" smtClean="0"/>
              <a:t>+K</a:t>
            </a:r>
            <a:r>
              <a:rPr lang="ru-RU" dirty="0" smtClean="0"/>
              <a:t> </a:t>
            </a:r>
            <a:r>
              <a:rPr lang="en-US" baseline="-25000" dirty="0"/>
              <a:t>N div 2 </a:t>
            </a:r>
            <a:r>
              <a:rPr lang="en-US" dirty="0" smtClean="0"/>
              <a:t>(</a:t>
            </a:r>
            <a:r>
              <a:rPr lang="ru-RU" dirty="0" smtClean="0"/>
              <a:t>если число кратно 2)</a:t>
            </a:r>
          </a:p>
          <a:p>
            <a:pPr marL="0" indent="0">
              <a:buNone/>
            </a:pPr>
            <a:r>
              <a:rPr lang="en-US" dirty="0" smtClean="0"/>
              <a:t>K</a:t>
            </a:r>
            <a:r>
              <a:rPr lang="en-US" baseline="-25000" dirty="0" smtClean="0"/>
              <a:t>N</a:t>
            </a:r>
            <a:r>
              <a:rPr lang="en-US" dirty="0" smtClean="0"/>
              <a:t>=K</a:t>
            </a:r>
            <a:r>
              <a:rPr lang="en-US" baseline="-25000" dirty="0" smtClean="0"/>
              <a:t>N-1</a:t>
            </a:r>
            <a:r>
              <a:rPr lang="en-US" dirty="0" smtClean="0"/>
              <a:t>+K</a:t>
            </a:r>
            <a:r>
              <a:rPr lang="en-US" baseline="-25000" dirty="0" smtClean="0"/>
              <a:t>N-3</a:t>
            </a:r>
            <a:r>
              <a:rPr lang="ru-RU" baseline="-25000" dirty="0" smtClean="0"/>
              <a:t> </a:t>
            </a:r>
            <a:r>
              <a:rPr lang="en-US" dirty="0"/>
              <a:t>(</a:t>
            </a:r>
            <a:r>
              <a:rPr lang="ru-RU" dirty="0"/>
              <a:t>если число </a:t>
            </a:r>
            <a:r>
              <a:rPr lang="ru-RU" dirty="0" smtClean="0"/>
              <a:t>не кратно </a:t>
            </a:r>
            <a:r>
              <a:rPr lang="ru-RU" dirty="0"/>
              <a:t>2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По этим формулам заполним таблицу</a:t>
            </a:r>
          </a:p>
          <a:p>
            <a:pPr marL="0" indent="0">
              <a:buNone/>
            </a:pPr>
            <a:r>
              <a:rPr lang="en-US" u="sng" dirty="0" smtClean="0"/>
              <a:t>N   2 3 4 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u="sng" dirty="0" smtClean="0"/>
              <a:t> 6 7 8 9 </a:t>
            </a:r>
            <a:r>
              <a:rPr lang="en-US" u="sng" dirty="0" smtClean="0">
                <a:solidFill>
                  <a:srgbClr val="FF0000"/>
                </a:solidFill>
              </a:rPr>
              <a:t>10</a:t>
            </a:r>
            <a:r>
              <a:rPr lang="en-US" u="sng" dirty="0" smtClean="0"/>
              <a:t> 11 12 13 14</a:t>
            </a:r>
          </a:p>
          <a:p>
            <a:pPr marL="0" indent="0">
              <a:buNone/>
            </a:pPr>
            <a:r>
              <a:rPr lang="en-US" dirty="0" smtClean="0"/>
              <a:t>K</a:t>
            </a:r>
            <a:r>
              <a:rPr lang="en-US" baseline="-25000" dirty="0" smtClean="0"/>
              <a:t>N</a:t>
            </a:r>
            <a:r>
              <a:rPr lang="en-US" dirty="0" smtClean="0"/>
              <a:t> 1 1 2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2 4 6 8  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6 16 16 </a:t>
            </a:r>
            <a:r>
              <a:rPr lang="en-US" b="1" dirty="0" smtClean="0"/>
              <a:t>26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38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3. На </a:t>
            </a:r>
            <a:r>
              <a:rPr lang="ru-RU" sz="1800" dirty="0"/>
              <a:t>рисунке схема дорог изображена в виде графа, в таблице содержатся сведения о длине этих дорог в километрах</a:t>
            </a:r>
            <a:r>
              <a:rPr lang="ru-RU" sz="1800" dirty="0" smtClean="0"/>
              <a:t>. </a:t>
            </a:r>
            <a:r>
              <a:rPr lang="ru-RU" sz="1800" dirty="0"/>
              <a:t>Определите длину кратчайшего пути из пункта В </a:t>
            </a:r>
            <a:r>
              <a:rPr lang="ru-RU" sz="1800" dirty="0" err="1"/>
              <a:t>в</a:t>
            </a:r>
            <a:r>
              <a:rPr lang="ru-RU" sz="1800" dirty="0"/>
              <a:t> пункт Д, если передвигаться можно только по указанным дорогам. В ответе запишите целое число – </a:t>
            </a:r>
            <a:r>
              <a:rPr lang="ru-RU" sz="1800" dirty="0" smtClean="0"/>
              <a:t>длину пути </a:t>
            </a:r>
            <a:r>
              <a:rPr lang="ru-RU" sz="1800" dirty="0"/>
              <a:t>в километрах.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927408"/>
            <a:ext cx="4038600" cy="187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0222801"/>
              </p:ext>
            </p:extLst>
          </p:nvPr>
        </p:nvGraphicFramePr>
        <p:xfrm>
          <a:off x="395536" y="1430328"/>
          <a:ext cx="4038603" cy="1687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811"/>
                <a:gridCol w="75034"/>
                <a:gridCol w="432550"/>
                <a:gridCol w="75917"/>
                <a:gridCol w="432550"/>
                <a:gridCol w="75917"/>
                <a:gridCol w="432550"/>
                <a:gridCol w="67089"/>
                <a:gridCol w="396357"/>
                <a:gridCol w="112110"/>
                <a:gridCol w="431667"/>
                <a:gridCol w="75917"/>
                <a:gridCol w="432550"/>
                <a:gridCol w="75917"/>
                <a:gridCol w="431667"/>
              </a:tblGrid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12725">
                <a:tc>
                  <a:txBody>
                    <a:bodyPr/>
                    <a:lstStyle/>
                    <a:p>
                      <a:pPr marL="60325">
                        <a:lnSpc>
                          <a:spcPct val="9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010">
                <a:tc>
                  <a:txBody>
                    <a:bodyPr/>
                    <a:lstStyle/>
                    <a:p>
                      <a:pPr marL="60325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ct val="98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 spc="-2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ct val="98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 spc="-2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60325">
                        <a:lnSpc>
                          <a:spcPct val="9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-2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398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-2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010">
                <a:tc>
                  <a:txBody>
                    <a:bodyPr/>
                    <a:lstStyle/>
                    <a:p>
                      <a:pPr marL="60325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60325">
                        <a:lnSpc>
                          <a:spcPct val="9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-2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398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010">
                <a:tc>
                  <a:txBody>
                    <a:bodyPr/>
                    <a:lstStyle/>
                    <a:p>
                      <a:pPr marL="60325">
                        <a:lnSpc>
                          <a:spcPct val="9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60325">
                        <a:lnSpc>
                          <a:spcPct val="9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1400" spc="20">
                          <a:effectLst/>
                        </a:rPr>
                        <a:t>П</a:t>
                      </a: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 spc="-2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Объект 9"/>
          <p:cNvSpPr txBox="1">
            <a:spLocks/>
          </p:cNvSpPr>
          <p:nvPr/>
        </p:nvSpPr>
        <p:spPr>
          <a:xfrm>
            <a:off x="395536" y="1412776"/>
            <a:ext cx="4038600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Объект 9"/>
          <p:cNvSpPr txBox="1">
            <a:spLocks/>
          </p:cNvSpPr>
          <p:nvPr/>
        </p:nvSpPr>
        <p:spPr>
          <a:xfrm>
            <a:off x="4644008" y="2780928"/>
            <a:ext cx="4038600" cy="2116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4788024" y="1394872"/>
            <a:ext cx="4114800" cy="4626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4644008" y="1412776"/>
            <a:ext cx="425881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2 дороги – П1 П4 П6</a:t>
            </a:r>
          </a:p>
          <a:p>
            <a:r>
              <a:rPr lang="ru-RU" sz="1800" dirty="0" smtClean="0"/>
              <a:t>4 дороги – П3 П7</a:t>
            </a:r>
          </a:p>
          <a:p>
            <a:r>
              <a:rPr lang="ru-RU" sz="1800" dirty="0" smtClean="0"/>
              <a:t>Вывод Г – П7, т.к. связан с двумя 4-х дорожными</a:t>
            </a:r>
          </a:p>
          <a:p>
            <a:r>
              <a:rPr lang="ru-RU" sz="1800" dirty="0" smtClean="0"/>
              <a:t>Пусть В-П4, тогда Д – П1</a:t>
            </a:r>
          </a:p>
          <a:p>
            <a:r>
              <a:rPr lang="ru-RU" sz="1800" dirty="0" smtClean="0"/>
              <a:t>И по логике получается: Е-П3 А-П5 Б-П7 Ж-П2</a:t>
            </a:r>
          </a:p>
          <a:p>
            <a:r>
              <a:rPr lang="ru-RU" sz="1800" dirty="0" smtClean="0"/>
              <a:t>Маршруты из В </a:t>
            </a:r>
            <a:r>
              <a:rPr lang="ru-RU" sz="1800" dirty="0" err="1" smtClean="0"/>
              <a:t>в</a:t>
            </a:r>
            <a:r>
              <a:rPr lang="ru-RU" sz="1800" dirty="0" smtClean="0"/>
              <a:t> Д:</a:t>
            </a:r>
          </a:p>
          <a:p>
            <a:r>
              <a:rPr lang="ru-RU" sz="1800" dirty="0" smtClean="0"/>
              <a:t>ВАБД</a:t>
            </a:r>
          </a:p>
          <a:p>
            <a:r>
              <a:rPr lang="ru-RU" sz="1800" dirty="0" smtClean="0"/>
              <a:t>ВЕЖД</a:t>
            </a:r>
          </a:p>
          <a:p>
            <a:r>
              <a:rPr lang="ru-RU" sz="1800" dirty="0" smtClean="0"/>
              <a:t>ВЕГБД</a:t>
            </a:r>
          </a:p>
          <a:p>
            <a:r>
              <a:rPr lang="ru-RU" sz="1800" dirty="0" smtClean="0"/>
              <a:t>Получается при подсчете, что самый короткий первый маршрут – </a:t>
            </a:r>
            <a:r>
              <a:rPr lang="ru-RU" sz="1800" b="1" dirty="0" smtClean="0"/>
              <a:t>23км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3186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4. Определите </a:t>
            </a:r>
            <a:r>
              <a:rPr lang="en-US" sz="1800" dirty="0" smtClean="0"/>
              <a:t>ID </a:t>
            </a:r>
            <a:r>
              <a:rPr lang="ru-RU" sz="1800" dirty="0" smtClean="0"/>
              <a:t>человека, у которого в самом молодом возрасте появился первый правнук или правнучка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7203412"/>
              </p:ext>
            </p:extLst>
          </p:nvPr>
        </p:nvGraphicFramePr>
        <p:xfrm>
          <a:off x="452948" y="1484784"/>
          <a:ext cx="4047105" cy="4320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"/>
                <a:gridCol w="288498"/>
                <a:gridCol w="34114"/>
                <a:gridCol w="30324"/>
                <a:gridCol w="840646"/>
                <a:gridCol w="34535"/>
                <a:gridCol w="30324"/>
                <a:gridCol w="246382"/>
                <a:gridCol w="38326"/>
                <a:gridCol w="30324"/>
                <a:gridCol w="814955"/>
                <a:gridCol w="62753"/>
                <a:gridCol w="32430"/>
                <a:gridCol w="34114"/>
                <a:gridCol w="34114"/>
                <a:gridCol w="719350"/>
                <a:gridCol w="34535"/>
                <a:gridCol w="30324"/>
                <a:gridCol w="685657"/>
              </a:tblGrid>
              <a:tr h="256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 spc="15">
                          <a:effectLst/>
                        </a:rPr>
                        <a:t>а</a:t>
                      </a:r>
                      <a:r>
                        <a:rPr lang="ru-RU" sz="900" spc="-15">
                          <a:effectLst/>
                        </a:rPr>
                        <a:t>б</a:t>
                      </a:r>
                      <a:r>
                        <a:rPr lang="ru-RU" sz="900" spc="-10">
                          <a:effectLst/>
                        </a:rPr>
                        <a:t>л</a:t>
                      </a:r>
                      <a:r>
                        <a:rPr lang="ru-RU" sz="900" spc="10">
                          <a:effectLst/>
                        </a:rPr>
                        <a:t>иц</a:t>
                      </a:r>
                      <a:r>
                        <a:rPr lang="ru-RU" sz="900">
                          <a:effectLst/>
                        </a:rPr>
                        <a:t>а</a:t>
                      </a:r>
                      <a:r>
                        <a:rPr lang="ru-RU" sz="900" spc="10">
                          <a:effectLst/>
                        </a:rPr>
                        <a:t> </a:t>
                      </a:r>
                      <a:r>
                        <a:rPr lang="ru-RU" sz="900" spc="5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1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1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900" spc="-10">
                          <a:effectLst/>
                        </a:rPr>
                        <a:t>Т</a:t>
                      </a:r>
                      <a:r>
                        <a:rPr lang="ru-RU" sz="900" spc="15">
                          <a:effectLst/>
                        </a:rPr>
                        <a:t>а</a:t>
                      </a:r>
                      <a:r>
                        <a:rPr lang="ru-RU" sz="900" spc="-15">
                          <a:effectLst/>
                        </a:rPr>
                        <a:t>б</a:t>
                      </a:r>
                      <a:r>
                        <a:rPr lang="ru-RU" sz="900" spc="-10">
                          <a:effectLst/>
                        </a:rPr>
                        <a:t>л</a:t>
                      </a:r>
                      <a:r>
                        <a:rPr lang="ru-RU" sz="900" spc="10">
                          <a:effectLst/>
                        </a:rPr>
                        <a:t>иц</a:t>
                      </a:r>
                      <a:r>
                        <a:rPr lang="ru-RU" sz="900">
                          <a:effectLst/>
                        </a:rPr>
                        <a:t>а</a:t>
                      </a:r>
                      <a:r>
                        <a:rPr lang="ru-RU" sz="900" spc="10">
                          <a:effectLst/>
                        </a:rPr>
                        <a:t> </a:t>
                      </a:r>
                      <a:r>
                        <a:rPr lang="ru-RU" sz="900" spc="5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7155">
                        <a:lnSpc>
                          <a:spcPct val="9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900" spc="-55">
                          <a:effectLst/>
                        </a:rPr>
                        <a:t>I</a:t>
                      </a:r>
                      <a:r>
                        <a:rPr lang="ru-RU" sz="900">
                          <a:effectLst/>
                        </a:rPr>
                        <a:t>D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</a:t>
                      </a:r>
                      <a:r>
                        <a:rPr lang="ru-RU" sz="900" spc="-20">
                          <a:effectLst/>
                        </a:rPr>
                        <a:t>а</a:t>
                      </a:r>
                      <a:r>
                        <a:rPr lang="ru-RU" sz="900" spc="10">
                          <a:effectLst/>
                        </a:rPr>
                        <a:t>м</a:t>
                      </a:r>
                      <a:r>
                        <a:rPr lang="ru-RU" sz="900" spc="15">
                          <a:effectLst/>
                        </a:rPr>
                        <a:t>и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 spc="10">
                          <a:effectLst/>
                        </a:rPr>
                        <a:t>ия</a:t>
                      </a:r>
                      <a:r>
                        <a:rPr lang="ru-RU" sz="900" spc="30">
                          <a:effectLst/>
                        </a:rPr>
                        <a:t>_</a:t>
                      </a:r>
                      <a:r>
                        <a:rPr lang="ru-RU" sz="900" spc="20">
                          <a:effectLst/>
                        </a:rPr>
                        <a:t>И</a:t>
                      </a:r>
                      <a:r>
                        <a:rPr lang="ru-RU" sz="900" spc="-10">
                          <a:effectLst/>
                        </a:rPr>
                        <a:t>.</a:t>
                      </a:r>
                      <a:r>
                        <a:rPr lang="ru-RU" sz="900" spc="20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900" spc="20">
                          <a:effectLst/>
                        </a:rPr>
                        <a:t>П</a:t>
                      </a:r>
                      <a:r>
                        <a:rPr lang="ru-RU" sz="900" spc="-25">
                          <a:effectLst/>
                        </a:rPr>
                        <a:t>о</a:t>
                      </a:r>
                      <a:r>
                        <a:rPr lang="ru-RU" sz="900">
                          <a:effectLst/>
                        </a:rPr>
                        <a:t>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900" spc="-20">
                          <a:effectLst/>
                        </a:rPr>
                        <a:t>Го</a:t>
                      </a:r>
                      <a:r>
                        <a:rPr lang="ru-RU" sz="900">
                          <a:effectLst/>
                        </a:rPr>
                        <a:t>д </a:t>
                      </a:r>
                      <a:r>
                        <a:rPr lang="ru-RU" sz="900" spc="40">
                          <a:effectLst/>
                        </a:rPr>
                        <a:t>р</a:t>
                      </a:r>
                      <a:r>
                        <a:rPr lang="ru-RU" sz="900" spc="25">
                          <a:effectLst/>
                        </a:rPr>
                        <a:t>о</a:t>
                      </a:r>
                      <a:r>
                        <a:rPr lang="ru-RU" sz="900" spc="-40">
                          <a:effectLst/>
                        </a:rPr>
                        <a:t>ж</a:t>
                      </a:r>
                      <a:r>
                        <a:rPr lang="ru-RU" sz="900" spc="15">
                          <a:effectLst/>
                        </a:rPr>
                        <a:t>д</a:t>
                      </a:r>
                      <a:r>
                        <a:rPr lang="ru-RU" sz="900" spc="5">
                          <a:effectLst/>
                        </a:rPr>
                        <a:t>е</a:t>
                      </a:r>
                      <a:r>
                        <a:rPr lang="ru-RU" sz="900" spc="15">
                          <a:effectLst/>
                        </a:rPr>
                        <a:t>ни</a:t>
                      </a:r>
                      <a:r>
                        <a:rPr lang="ru-RU" sz="900" spc="5">
                          <a:effectLst/>
                        </a:rPr>
                        <a:t>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130">
                        <a:lnSpc>
                          <a:spcPct val="9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900" spc="-55">
                          <a:effectLst/>
                        </a:rPr>
                        <a:t>I</a:t>
                      </a:r>
                      <a:r>
                        <a:rPr lang="ru-RU" sz="900">
                          <a:effectLst/>
                        </a:rPr>
                        <a:t>D</a:t>
                      </a:r>
                      <a:r>
                        <a:rPr lang="ru-RU" sz="900" spc="20">
                          <a:effectLst/>
                        </a:rPr>
                        <a:t>_</a:t>
                      </a:r>
                      <a:r>
                        <a:rPr lang="ru-RU" sz="900" spc="10">
                          <a:effectLst/>
                        </a:rPr>
                        <a:t>Р</a:t>
                      </a:r>
                      <a:r>
                        <a:rPr lang="ru-RU" sz="900" spc="-15">
                          <a:effectLst/>
                        </a:rPr>
                        <a:t>о</a:t>
                      </a:r>
                      <a:r>
                        <a:rPr lang="ru-RU" sz="900" spc="15">
                          <a:effectLst/>
                        </a:rPr>
                        <a:t>д</a:t>
                      </a:r>
                      <a:r>
                        <a:rPr lang="ru-RU" sz="900" spc="10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т</a:t>
                      </a:r>
                      <a:r>
                        <a:rPr lang="ru-RU" sz="900" spc="50">
                          <a:effectLst/>
                        </a:rPr>
                        <a:t>е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9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900" spc="-55">
                          <a:effectLst/>
                        </a:rPr>
                        <a:t>I</a:t>
                      </a:r>
                      <a:r>
                        <a:rPr lang="ru-RU" sz="900">
                          <a:effectLst/>
                        </a:rPr>
                        <a:t>D</a:t>
                      </a:r>
                      <a:r>
                        <a:rPr lang="ru-RU" sz="900" spc="20">
                          <a:effectLst/>
                        </a:rPr>
                        <a:t>_</a:t>
                      </a:r>
                      <a:r>
                        <a:rPr lang="ru-RU" sz="900" spc="15">
                          <a:effectLst/>
                        </a:rPr>
                        <a:t>Р</a:t>
                      </a:r>
                      <a:r>
                        <a:rPr lang="ru-RU" sz="900" spc="5">
                          <a:effectLst/>
                        </a:rPr>
                        <a:t>е</a:t>
                      </a:r>
                      <a:r>
                        <a:rPr lang="ru-RU" sz="900" spc="-20">
                          <a:effectLst/>
                        </a:rPr>
                        <a:t>б</a:t>
                      </a:r>
                      <a:r>
                        <a:rPr lang="ru-RU" sz="900" spc="5">
                          <a:effectLst/>
                        </a:rPr>
                        <a:t>ё</a:t>
                      </a:r>
                      <a:r>
                        <a:rPr lang="ru-RU" sz="900" spc="15">
                          <a:effectLst/>
                        </a:rPr>
                        <a:t>н</a:t>
                      </a:r>
                      <a:r>
                        <a:rPr lang="ru-RU" sz="900" spc="65">
                          <a:effectLst/>
                        </a:rPr>
                        <a:t>к</a:t>
                      </a:r>
                      <a:r>
                        <a:rPr lang="ru-RU" sz="900" spc="5">
                          <a:effectLst/>
                        </a:rPr>
                        <a:t>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63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5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</a:t>
                      </a:r>
                      <a:r>
                        <a:rPr lang="ru-RU" sz="900" spc="-30">
                          <a:effectLst/>
                        </a:rPr>
                        <a:t>а</a:t>
                      </a:r>
                      <a:r>
                        <a:rPr lang="ru-RU" sz="900" spc="5">
                          <a:effectLst/>
                        </a:rPr>
                        <a:t>в</a:t>
                      </a:r>
                      <a:r>
                        <a:rPr lang="ru-RU" sz="900" spc="-10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е</a:t>
                      </a:r>
                      <a:r>
                        <a:rPr lang="ru-RU" sz="900" spc="20">
                          <a:effectLst/>
                        </a:rPr>
                        <a:t>н</a:t>
                      </a:r>
                      <a:r>
                        <a:rPr lang="ru-RU" sz="900" spc="45">
                          <a:effectLst/>
                        </a:rPr>
                        <a:t>к</a:t>
                      </a:r>
                      <a:r>
                        <a:rPr lang="ru-RU" sz="900" spc="5">
                          <a:effectLst/>
                        </a:rPr>
                        <a:t>о</a:t>
                      </a:r>
                      <a:r>
                        <a:rPr lang="ru-RU" sz="900" spc="10">
                          <a:effectLst/>
                        </a:rPr>
                        <a:t> </a:t>
                      </a:r>
                      <a:r>
                        <a:rPr lang="ru-RU" sz="900" spc="-40">
                          <a:effectLst/>
                        </a:rPr>
                        <a:t>А</a:t>
                      </a:r>
                      <a:r>
                        <a:rPr lang="ru-RU" sz="900" spc="30">
                          <a:effectLst/>
                        </a:rPr>
                        <a:t>.</a:t>
                      </a:r>
                      <a:r>
                        <a:rPr lang="ru-RU" sz="900" spc="-5">
                          <a:effectLst/>
                        </a:rPr>
                        <a:t>К.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5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 spc="15">
                          <a:effectLst/>
                        </a:rPr>
                        <a:t>1</a:t>
                      </a: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2</a:t>
                      </a:r>
                      <a:r>
                        <a:rPr lang="ru-RU" sz="900" spc="15">
                          <a:effectLst/>
                        </a:rPr>
                        <a:t>3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С</a:t>
                      </a:r>
                      <a:r>
                        <a:rPr lang="ru-RU" sz="900" spc="-20">
                          <a:effectLst/>
                        </a:rPr>
                        <a:t>о</a:t>
                      </a:r>
                      <a:r>
                        <a:rPr lang="ru-RU" sz="900" spc="35">
                          <a:effectLst/>
                        </a:rPr>
                        <a:t>к</a:t>
                      </a:r>
                      <a:r>
                        <a:rPr lang="ru-RU" sz="900" spc="-15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 spc="10">
                          <a:effectLst/>
                        </a:rPr>
                        <a:t> </a:t>
                      </a:r>
                      <a:r>
                        <a:rPr lang="ru-RU" sz="900" spc="15">
                          <a:effectLst/>
                        </a:rPr>
                        <a:t>Е</a:t>
                      </a:r>
                      <a:r>
                        <a:rPr lang="ru-RU" sz="900" spc="30">
                          <a:effectLst/>
                        </a:rPr>
                        <a:t>.</a:t>
                      </a:r>
                      <a:r>
                        <a:rPr lang="ru-RU" sz="900" spc="-35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5">
                          <a:effectLst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2</a:t>
                      </a:r>
                      <a:r>
                        <a:rPr lang="ru-RU" sz="900" spc="15">
                          <a:effectLst/>
                        </a:rPr>
                        <a:t>3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56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 spc="15">
                          <a:effectLst/>
                        </a:rPr>
                        <a:t>1</a:t>
                      </a: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</a:t>
                      </a:r>
                      <a:r>
                        <a:rPr lang="ru-RU" sz="900" spc="25">
                          <a:effectLst/>
                        </a:rPr>
                        <a:t>и</a:t>
                      </a:r>
                      <a:r>
                        <a:rPr lang="ru-RU" sz="900" spc="15">
                          <a:effectLst/>
                        </a:rPr>
                        <a:t>т</a:t>
                      </a:r>
                      <a:r>
                        <a:rPr lang="ru-RU" sz="900" spc="30">
                          <a:effectLst/>
                        </a:rPr>
                        <a:t>р</a:t>
                      </a:r>
                      <a:r>
                        <a:rPr lang="ru-RU" sz="900" spc="-60">
                          <a:effectLst/>
                        </a:rPr>
                        <a:t>у</a:t>
                      </a:r>
                      <a:r>
                        <a:rPr lang="ru-RU" sz="900">
                          <a:effectLst/>
                        </a:rPr>
                        <a:t>к</a:t>
                      </a:r>
                      <a:r>
                        <a:rPr lang="ru-RU" sz="900" spc="-20">
                          <a:effectLst/>
                        </a:rPr>
                        <a:t> </a:t>
                      </a:r>
                      <a:r>
                        <a:rPr lang="ru-RU" sz="900" spc="10">
                          <a:effectLst/>
                        </a:rPr>
                        <a:t>Е</a:t>
                      </a:r>
                      <a:r>
                        <a:rPr lang="ru-RU" sz="900" spc="40">
                          <a:effectLst/>
                        </a:rPr>
                        <a:t>.</a:t>
                      </a:r>
                      <a:r>
                        <a:rPr lang="ru-RU" sz="900">
                          <a:effectLst/>
                        </a:rPr>
                        <a:t>А.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5">
                          <a:effectLst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7</a:t>
                      </a:r>
                      <a:r>
                        <a:rPr lang="ru-RU" sz="9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 spc="15">
                          <a:effectLst/>
                        </a:rPr>
                        <a:t>1</a:t>
                      </a: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 spc="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56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 spc="15">
                          <a:effectLst/>
                        </a:rPr>
                        <a:t>2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К</a:t>
                      </a:r>
                      <a:r>
                        <a:rPr lang="ru-RU" sz="900" spc="-20">
                          <a:effectLst/>
                        </a:rPr>
                        <a:t>р</a:t>
                      </a:r>
                      <a:r>
                        <a:rPr lang="ru-RU" sz="900" spc="20">
                          <a:effectLst/>
                        </a:rPr>
                        <a:t>и</a:t>
                      </a:r>
                      <a:r>
                        <a:rPr lang="ru-RU" sz="900" spc="15">
                          <a:effectLst/>
                        </a:rPr>
                        <a:t>в</a:t>
                      </a:r>
                      <a:r>
                        <a:rPr lang="ru-RU" sz="900" spc="25">
                          <a:effectLst/>
                        </a:rPr>
                        <a:t>и</a:t>
                      </a:r>
                      <a:r>
                        <a:rPr lang="ru-RU" sz="900">
                          <a:effectLst/>
                        </a:rPr>
                        <a:t>ч</a:t>
                      </a:r>
                      <a:r>
                        <a:rPr lang="ru-RU" sz="900" spc="5">
                          <a:effectLst/>
                        </a:rPr>
                        <a:t> </a:t>
                      </a:r>
                      <a:r>
                        <a:rPr lang="ru-RU" sz="900" spc="15">
                          <a:effectLst/>
                        </a:rPr>
                        <a:t>Л</a:t>
                      </a:r>
                      <a:r>
                        <a:rPr lang="ru-RU" sz="900" spc="-5">
                          <a:effectLst/>
                        </a:rPr>
                        <a:t>.</a:t>
                      </a:r>
                      <a:r>
                        <a:rPr lang="ru-RU" sz="900" spc="-40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5">
                          <a:effectLst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 spc="15">
                          <a:effectLst/>
                        </a:rPr>
                        <a:t>2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 spc="15">
                          <a:effectLst/>
                        </a:rPr>
                        <a:t>1</a:t>
                      </a: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 spc="15">
                          <a:effectLst/>
                        </a:rPr>
                        <a:t>4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0">
                          <a:effectLst/>
                        </a:rPr>
                        <a:t>С</a:t>
                      </a:r>
                      <a:r>
                        <a:rPr lang="ru-RU" sz="900" spc="15">
                          <a:effectLst/>
                        </a:rPr>
                        <a:t>и</a:t>
                      </a:r>
                      <a:r>
                        <a:rPr lang="ru-RU" sz="900" spc="-10">
                          <a:effectLst/>
                        </a:rPr>
                        <a:t>м</a:t>
                      </a:r>
                      <a:r>
                        <a:rPr lang="ru-RU" sz="900" spc="-25">
                          <a:effectLst/>
                        </a:rPr>
                        <a:t>о</a:t>
                      </a:r>
                      <a:r>
                        <a:rPr lang="ru-RU" sz="900" spc="15">
                          <a:effectLst/>
                        </a:rPr>
                        <a:t>н</a:t>
                      </a:r>
                      <a:r>
                        <a:rPr lang="ru-RU" sz="900" spc="-10">
                          <a:effectLst/>
                        </a:rPr>
                        <a:t>я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55">
                          <a:effectLst/>
                        </a:rPr>
                        <a:t> </a:t>
                      </a:r>
                      <a:r>
                        <a:rPr lang="ru-RU" sz="900" spc="-35">
                          <a:effectLst/>
                        </a:rPr>
                        <a:t>А</a:t>
                      </a:r>
                      <a:r>
                        <a:rPr lang="ru-RU" sz="900" spc="30">
                          <a:effectLst/>
                        </a:rPr>
                        <a:t>.</a:t>
                      </a:r>
                      <a:r>
                        <a:rPr lang="ru-RU" sz="900" spc="5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 spc="15">
                          <a:effectLst/>
                        </a:rPr>
                        <a:t>4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9</a:t>
                      </a:r>
                      <a:r>
                        <a:rPr lang="ru-RU" sz="900" spc="15">
                          <a:effectLst/>
                        </a:rPr>
                        <a:t>5</a:t>
                      </a: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56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</a:t>
                      </a:r>
                      <a:r>
                        <a:rPr lang="ru-RU" sz="900" spc="25">
                          <a:effectLst/>
                        </a:rPr>
                        <a:t>и</a:t>
                      </a:r>
                      <a:r>
                        <a:rPr lang="ru-RU" sz="900" spc="15">
                          <a:effectLst/>
                        </a:rPr>
                        <a:t>т</a:t>
                      </a:r>
                      <a:r>
                        <a:rPr lang="ru-RU" sz="900" spc="30">
                          <a:effectLst/>
                        </a:rPr>
                        <a:t>р</a:t>
                      </a:r>
                      <a:r>
                        <a:rPr lang="ru-RU" sz="900" spc="-60">
                          <a:effectLst/>
                        </a:rPr>
                        <a:t>у</a:t>
                      </a:r>
                      <a:r>
                        <a:rPr lang="ru-RU" sz="900">
                          <a:effectLst/>
                        </a:rPr>
                        <a:t>к</a:t>
                      </a:r>
                      <a:r>
                        <a:rPr lang="ru-RU" sz="900" spc="25">
                          <a:effectLst/>
                        </a:rPr>
                        <a:t> </a:t>
                      </a:r>
                      <a:r>
                        <a:rPr lang="ru-RU" sz="900" spc="-35">
                          <a:effectLst/>
                        </a:rPr>
                        <a:t>П</a:t>
                      </a:r>
                      <a:r>
                        <a:rPr lang="ru-RU" sz="900" spc="30">
                          <a:effectLst/>
                        </a:rPr>
                        <a:t>.</a:t>
                      </a:r>
                      <a:r>
                        <a:rPr lang="ru-RU" sz="900" spc="5">
                          <a:effectLst/>
                        </a:rPr>
                        <a:t>А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7</a:t>
                      </a:r>
                      <a:r>
                        <a:rPr lang="ru-RU" sz="900" spc="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 spc="15">
                          <a:effectLst/>
                        </a:rPr>
                        <a:t>2</a:t>
                      </a: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К</a:t>
                      </a:r>
                      <a:r>
                        <a:rPr lang="ru-RU" sz="900" spc="15">
                          <a:effectLst/>
                        </a:rPr>
                        <a:t>о</a:t>
                      </a:r>
                      <a:r>
                        <a:rPr lang="ru-RU" sz="900" spc="5">
                          <a:effectLst/>
                        </a:rPr>
                        <a:t>с</a:t>
                      </a:r>
                      <a:r>
                        <a:rPr lang="ru-RU" sz="900" spc="-15">
                          <a:effectLst/>
                        </a:rPr>
                        <a:t>ы</a:t>
                      </a:r>
                      <a:r>
                        <a:rPr lang="ru-RU" sz="900" spc="-5">
                          <a:effectLst/>
                        </a:rPr>
                        <a:t>х</a:t>
                      </a:r>
                      <a:r>
                        <a:rPr lang="ru-RU" sz="900" spc="10">
                          <a:effectLst/>
                        </a:rPr>
                        <a:t> </a:t>
                      </a:r>
                      <a:r>
                        <a:rPr lang="ru-RU" sz="900" spc="-10">
                          <a:effectLst/>
                        </a:rPr>
                        <a:t>В</a:t>
                      </a:r>
                      <a:r>
                        <a:rPr lang="ru-RU" sz="900" spc="-15">
                          <a:effectLst/>
                        </a:rPr>
                        <a:t>.</a:t>
                      </a:r>
                      <a:r>
                        <a:rPr lang="ru-RU" sz="900" spc="5">
                          <a:effectLst/>
                        </a:rPr>
                        <a:t>Г.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2</a:t>
                      </a:r>
                      <a:r>
                        <a:rPr lang="ru-RU" sz="900" spc="15">
                          <a:effectLst/>
                        </a:rPr>
                        <a:t>3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56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 spc="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0">
                          <a:effectLst/>
                        </a:rPr>
                        <a:t>С</a:t>
                      </a:r>
                      <a:r>
                        <a:rPr lang="ru-RU" sz="900" spc="15">
                          <a:effectLst/>
                        </a:rPr>
                        <a:t>и</a:t>
                      </a:r>
                      <a:r>
                        <a:rPr lang="ru-RU" sz="900" spc="-10">
                          <a:effectLst/>
                        </a:rPr>
                        <a:t>м</a:t>
                      </a:r>
                      <a:r>
                        <a:rPr lang="ru-RU" sz="900" spc="-25">
                          <a:effectLst/>
                        </a:rPr>
                        <a:t>о</a:t>
                      </a:r>
                      <a:r>
                        <a:rPr lang="ru-RU" sz="900" spc="15">
                          <a:effectLst/>
                        </a:rPr>
                        <a:t>н</a:t>
                      </a:r>
                      <a:r>
                        <a:rPr lang="ru-RU" sz="900" spc="-10">
                          <a:effectLst/>
                        </a:rPr>
                        <a:t>я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55">
                          <a:effectLst/>
                        </a:rPr>
                        <a:t> </a:t>
                      </a:r>
                      <a:r>
                        <a:rPr lang="ru-RU" sz="900" spc="-10">
                          <a:effectLst/>
                        </a:rPr>
                        <a:t>С</a:t>
                      </a:r>
                      <a:r>
                        <a:rPr lang="ru-RU" sz="900" spc="25">
                          <a:effectLst/>
                        </a:rPr>
                        <a:t>.</a:t>
                      </a:r>
                      <a:r>
                        <a:rPr lang="ru-RU" sz="900" spc="-35">
                          <a:effectLst/>
                        </a:rPr>
                        <a:t>И</a:t>
                      </a:r>
                      <a:r>
                        <a:rPr lang="ru-RU" sz="900" spc="-5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5">
                          <a:effectLst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9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 spc="15">
                          <a:effectLst/>
                        </a:rPr>
                        <a:t>2</a:t>
                      </a: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 spc="15">
                          <a:effectLst/>
                        </a:rPr>
                        <a:t>8</a:t>
                      </a:r>
                      <a:r>
                        <a:rPr lang="ru-RU" sz="9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56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6</a:t>
                      </a:r>
                      <a:r>
                        <a:rPr lang="ru-RU" sz="900" spc="15">
                          <a:effectLst/>
                        </a:rPr>
                        <a:t>1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</a:t>
                      </a:r>
                      <a:r>
                        <a:rPr lang="ru-RU" sz="900" spc="25">
                          <a:effectLst/>
                        </a:rPr>
                        <a:t>и</a:t>
                      </a:r>
                      <a:r>
                        <a:rPr lang="ru-RU" sz="900" spc="15">
                          <a:effectLst/>
                        </a:rPr>
                        <a:t>т</a:t>
                      </a:r>
                      <a:r>
                        <a:rPr lang="ru-RU" sz="900" spc="30">
                          <a:effectLst/>
                        </a:rPr>
                        <a:t>р</a:t>
                      </a:r>
                      <a:r>
                        <a:rPr lang="ru-RU" sz="900" spc="-60">
                          <a:effectLst/>
                        </a:rPr>
                        <a:t>у</a:t>
                      </a:r>
                      <a:r>
                        <a:rPr lang="ru-RU" sz="900">
                          <a:effectLst/>
                        </a:rPr>
                        <a:t>к</a:t>
                      </a:r>
                      <a:r>
                        <a:rPr lang="ru-RU" sz="900" spc="25">
                          <a:effectLst/>
                        </a:rPr>
                        <a:t> </a:t>
                      </a:r>
                      <a:r>
                        <a:rPr lang="ru-RU" sz="900" spc="-35">
                          <a:effectLst/>
                        </a:rPr>
                        <a:t>Н</a:t>
                      </a:r>
                      <a:r>
                        <a:rPr lang="ru-RU" sz="900" spc="30">
                          <a:effectLst/>
                        </a:rPr>
                        <a:t>.</a:t>
                      </a:r>
                      <a:r>
                        <a:rPr lang="ru-RU" sz="900" spc="5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5">
                          <a:effectLst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3</a:t>
                      </a:r>
                      <a:r>
                        <a:rPr lang="ru-RU" sz="9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 spc="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9</a:t>
                      </a:r>
                      <a:r>
                        <a:rPr lang="ru-RU" sz="900" spc="15">
                          <a:effectLst/>
                        </a:rPr>
                        <a:t>5</a:t>
                      </a: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7</a:t>
                      </a:r>
                      <a:r>
                        <a:rPr lang="ru-RU" sz="900" spc="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</a:t>
                      </a:r>
                      <a:r>
                        <a:rPr lang="ru-RU" sz="900" spc="25">
                          <a:effectLst/>
                        </a:rPr>
                        <a:t>и</a:t>
                      </a:r>
                      <a:r>
                        <a:rPr lang="ru-RU" sz="900" spc="15">
                          <a:effectLst/>
                        </a:rPr>
                        <a:t>т</a:t>
                      </a:r>
                      <a:r>
                        <a:rPr lang="ru-RU" sz="900" spc="30">
                          <a:effectLst/>
                        </a:rPr>
                        <a:t>р</a:t>
                      </a:r>
                      <a:r>
                        <a:rPr lang="ru-RU" sz="900" spc="-60">
                          <a:effectLst/>
                        </a:rPr>
                        <a:t>у</a:t>
                      </a:r>
                      <a:r>
                        <a:rPr lang="ru-RU" sz="900">
                          <a:effectLst/>
                        </a:rPr>
                        <a:t>к</a:t>
                      </a:r>
                      <a:r>
                        <a:rPr lang="ru-RU" sz="900" spc="25">
                          <a:effectLst/>
                        </a:rPr>
                        <a:t> </a:t>
                      </a:r>
                      <a:r>
                        <a:rPr lang="ru-RU" sz="900" spc="-35">
                          <a:effectLst/>
                        </a:rPr>
                        <a:t>И</a:t>
                      </a:r>
                      <a:r>
                        <a:rPr lang="ru-RU" sz="900" spc="30">
                          <a:effectLst/>
                        </a:rPr>
                        <a:t>.</a:t>
                      </a:r>
                      <a:r>
                        <a:rPr lang="ru-RU" sz="900" spc="5">
                          <a:effectLst/>
                        </a:rPr>
                        <a:t>П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6</a:t>
                      </a:r>
                      <a:r>
                        <a:rPr lang="ru-RU" sz="900" spc="15">
                          <a:effectLst/>
                        </a:rPr>
                        <a:t>1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7</a:t>
                      </a:r>
                      <a:r>
                        <a:rPr lang="ru-RU" sz="900" spc="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56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С</a:t>
                      </a:r>
                      <a:r>
                        <a:rPr lang="ru-RU" sz="900" spc="-20">
                          <a:effectLst/>
                        </a:rPr>
                        <a:t>о</a:t>
                      </a:r>
                      <a:r>
                        <a:rPr lang="ru-RU" sz="900" spc="35">
                          <a:effectLst/>
                        </a:rPr>
                        <a:t>к</a:t>
                      </a:r>
                      <a:r>
                        <a:rPr lang="ru-RU" sz="900" spc="-15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 spc="10">
                          <a:effectLst/>
                        </a:rPr>
                        <a:t> </a:t>
                      </a:r>
                      <a:r>
                        <a:rPr lang="ru-RU" sz="900" spc="20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r>
                        <a:rPr lang="ru-RU" sz="900" spc="5">
                          <a:effectLst/>
                        </a:rPr>
                        <a:t>М.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5">
                          <a:effectLst/>
                        </a:rPr>
                        <a:t>Ж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6</a:t>
                      </a:r>
                      <a:r>
                        <a:rPr lang="ru-RU" sz="900" spc="15">
                          <a:effectLst/>
                        </a:rPr>
                        <a:t>1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2</a:t>
                      </a:r>
                      <a:r>
                        <a:rPr lang="ru-RU" sz="900" spc="15">
                          <a:effectLst/>
                        </a:rPr>
                        <a:t>3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 spc="15">
                          <a:effectLst/>
                        </a:rPr>
                        <a:t>8</a:t>
                      </a:r>
                      <a:r>
                        <a:rPr lang="ru-RU" sz="9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К</a:t>
                      </a:r>
                      <a:r>
                        <a:rPr lang="ru-RU" sz="900" spc="15">
                          <a:effectLst/>
                        </a:rPr>
                        <a:t>о</a:t>
                      </a:r>
                      <a:r>
                        <a:rPr lang="ru-RU" sz="900" spc="5">
                          <a:effectLst/>
                        </a:rPr>
                        <a:t>с</a:t>
                      </a:r>
                      <a:r>
                        <a:rPr lang="ru-RU" sz="900" spc="-15">
                          <a:effectLst/>
                        </a:rPr>
                        <a:t>ы</a:t>
                      </a:r>
                      <a:r>
                        <a:rPr lang="ru-RU" sz="900" spc="-5">
                          <a:effectLst/>
                        </a:rPr>
                        <a:t>х</a:t>
                      </a:r>
                      <a:r>
                        <a:rPr lang="ru-RU" sz="900" spc="-35">
                          <a:effectLst/>
                        </a:rPr>
                        <a:t> </a:t>
                      </a:r>
                      <a:r>
                        <a:rPr lang="ru-RU" sz="900" spc="55">
                          <a:effectLst/>
                        </a:rPr>
                        <a:t>Г</a:t>
                      </a:r>
                      <a:r>
                        <a:rPr lang="ru-RU" sz="900" spc="-5">
                          <a:effectLst/>
                        </a:rPr>
                        <a:t>.</a:t>
                      </a:r>
                      <a:r>
                        <a:rPr lang="ru-RU" sz="900" spc="-15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2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7</a:t>
                      </a:r>
                      <a:r>
                        <a:rPr lang="ru-RU" sz="900" spc="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4</a:t>
                      </a:r>
                      <a:r>
                        <a:rPr lang="ru-RU" sz="900" spc="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9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С</a:t>
                      </a:r>
                      <a:r>
                        <a:rPr lang="ru-RU" sz="900" spc="-20">
                          <a:effectLst/>
                        </a:rPr>
                        <a:t>о</a:t>
                      </a:r>
                      <a:r>
                        <a:rPr lang="ru-RU" sz="900" spc="35">
                          <a:effectLst/>
                        </a:rPr>
                        <a:t>к</a:t>
                      </a:r>
                      <a:r>
                        <a:rPr lang="ru-RU" sz="900" spc="-15">
                          <a:effectLst/>
                        </a:rPr>
                        <a:t>о</a:t>
                      </a:r>
                      <a:r>
                        <a:rPr lang="ru-RU" sz="900" spc="-5">
                          <a:effectLst/>
                        </a:rPr>
                        <a:t>л</a:t>
                      </a:r>
                      <a:r>
                        <a:rPr lang="ru-RU" sz="900" spc="10">
                          <a:effectLst/>
                        </a:rPr>
                        <a:t> М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r>
                        <a:rPr lang="ru-RU" sz="900" spc="15">
                          <a:effectLst/>
                        </a:rPr>
                        <a:t>Л</a:t>
                      </a:r>
                      <a:r>
                        <a:rPr lang="ru-RU" sz="900">
                          <a:effectLst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 spc="15">
                          <a:effectLst/>
                        </a:rPr>
                        <a:t>9</a:t>
                      </a:r>
                      <a:r>
                        <a:rPr lang="ru-RU" sz="900" spc="-15">
                          <a:effectLst/>
                        </a:rPr>
                        <a:t>6</a:t>
                      </a:r>
                      <a:r>
                        <a:rPr lang="ru-RU" sz="9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 spc="15">
                          <a:effectLst/>
                        </a:rPr>
                        <a:t>8</a:t>
                      </a:r>
                      <a:r>
                        <a:rPr lang="ru-RU" sz="9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56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9</a:t>
                      </a:r>
                      <a:r>
                        <a:rPr lang="ru-RU" sz="900" spc="15">
                          <a:effectLst/>
                        </a:rPr>
                        <a:t>5</a:t>
                      </a: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78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0">
                          <a:effectLst/>
                        </a:rPr>
                        <a:t>С</a:t>
                      </a:r>
                      <a:r>
                        <a:rPr lang="ru-RU" sz="900" spc="15">
                          <a:effectLst/>
                        </a:rPr>
                        <a:t>и</a:t>
                      </a:r>
                      <a:r>
                        <a:rPr lang="ru-RU" sz="900" spc="-10">
                          <a:effectLst/>
                        </a:rPr>
                        <a:t>м</a:t>
                      </a:r>
                      <a:r>
                        <a:rPr lang="ru-RU" sz="900" spc="-25">
                          <a:effectLst/>
                        </a:rPr>
                        <a:t>о</a:t>
                      </a:r>
                      <a:r>
                        <a:rPr lang="ru-RU" sz="900" spc="15">
                          <a:effectLst/>
                        </a:rPr>
                        <a:t>н</a:t>
                      </a:r>
                      <a:r>
                        <a:rPr lang="ru-RU" sz="900" spc="-10">
                          <a:effectLst/>
                        </a:rPr>
                        <a:t>я</a:t>
                      </a:r>
                      <a:r>
                        <a:rPr lang="ru-RU" sz="900">
                          <a:effectLst/>
                        </a:rPr>
                        <a:t>н</a:t>
                      </a:r>
                      <a:r>
                        <a:rPr lang="ru-RU" sz="900" spc="5">
                          <a:effectLst/>
                        </a:rPr>
                        <a:t> </a:t>
                      </a:r>
                      <a:r>
                        <a:rPr lang="ru-RU" sz="900" spc="15">
                          <a:effectLst/>
                        </a:rPr>
                        <a:t>Т</a:t>
                      </a:r>
                      <a:r>
                        <a:rPr lang="ru-RU" sz="900" spc="40">
                          <a:effectLst/>
                        </a:rPr>
                        <a:t>.</a:t>
                      </a:r>
                      <a:r>
                        <a:rPr lang="ru-RU" sz="900">
                          <a:effectLst/>
                        </a:rPr>
                        <a:t>А.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2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 spc="-15">
                          <a:effectLst/>
                        </a:rPr>
                        <a:t>1</a:t>
                      </a:r>
                      <a:r>
                        <a:rPr lang="ru-RU" sz="9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8305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9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98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900" spc="-15">
                          <a:effectLst/>
                        </a:rPr>
                        <a:t>8</a:t>
                      </a:r>
                      <a:r>
                        <a:rPr lang="ru-RU" sz="900" spc="15">
                          <a:effectLst/>
                        </a:rPr>
                        <a:t>0</a:t>
                      </a: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48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96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…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96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…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96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…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96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900" spc="5">
                          <a:effectLst/>
                        </a:rPr>
                        <a:t>…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96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900" spc="5" dirty="0">
                          <a:effectLst/>
                        </a:rPr>
                        <a:t>…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 152 </a:t>
            </a:r>
            <a:r>
              <a:rPr lang="ru-RU" dirty="0" smtClean="0"/>
              <a:t>(1942) </a:t>
            </a:r>
            <a:r>
              <a:rPr lang="en-US" dirty="0" smtClean="0"/>
              <a:t>– </a:t>
            </a:r>
            <a:r>
              <a:rPr lang="ru-RU" dirty="0" smtClean="0"/>
              <a:t>дети 314, у 314 дети 468, а внуки 957 (2015): 73 года</a:t>
            </a:r>
          </a:p>
          <a:p>
            <a:pPr marL="0" indent="0">
              <a:buNone/>
            </a:pPr>
            <a:r>
              <a:rPr lang="en-US" dirty="0" smtClean="0"/>
              <a:t>ID 232 (1964) – </a:t>
            </a:r>
            <a:r>
              <a:rPr lang="ru-RU" dirty="0" smtClean="0"/>
              <a:t>дети</a:t>
            </a:r>
            <a:r>
              <a:rPr lang="en-US" dirty="0" smtClean="0"/>
              <a:t> 803</a:t>
            </a:r>
            <a:r>
              <a:rPr lang="ru-RU" dirty="0" smtClean="0"/>
              <a:t>, у 803 дети 880, а внуков нет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 т.п.</a:t>
            </a:r>
          </a:p>
          <a:p>
            <a:pPr marL="0" indent="0">
              <a:buNone/>
            </a:pPr>
            <a:r>
              <a:rPr lang="ru-RU" dirty="0" smtClean="0"/>
              <a:t>Ответ: </a:t>
            </a:r>
            <a:r>
              <a:rPr lang="ru-RU" b="1" dirty="0" smtClean="0"/>
              <a:t>323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614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5. По </a:t>
            </a:r>
            <a:r>
              <a:rPr lang="ru-RU" sz="1800" dirty="0"/>
              <a:t>каналу связи передаются сообщения, содержащие только семь букв: А, Б, И, К, Л, С, Ц. Для передачи используется двоичный код, удовлетворяющий условию </a:t>
            </a:r>
            <a:r>
              <a:rPr lang="ru-RU" sz="1800" dirty="0" err="1"/>
              <a:t>Фано</a:t>
            </a:r>
            <a:r>
              <a:rPr lang="ru-RU" sz="1800" dirty="0"/>
              <a:t>. Кодовые слова для некоторых букв известны: Б – 00, К – 010, Л – 111. Какое наименьшее количество двоичных знаков потребуется для кодирования слова АБСЦИССА?</a:t>
            </a:r>
            <a:br>
              <a:rPr lang="ru-RU" sz="1800" dirty="0"/>
            </a:br>
            <a:r>
              <a:rPr lang="ru-RU" sz="1800" i="1" dirty="0"/>
              <a:t>Примечание</a:t>
            </a:r>
            <a:r>
              <a:rPr lang="ru-RU" sz="1800" dirty="0"/>
              <a:t>. Условие </a:t>
            </a:r>
            <a:r>
              <a:rPr lang="ru-RU" sz="1800" dirty="0" err="1"/>
              <a:t>Фано</a:t>
            </a:r>
            <a:r>
              <a:rPr lang="ru-RU" sz="1800" dirty="0"/>
              <a:t> означает, что ни одно кодовое слово не является началом другого кодового слова.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175" y="2852936"/>
            <a:ext cx="618387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27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1944216"/>
          </a:xfrm>
        </p:spPr>
        <p:txBody>
          <a:bodyPr>
            <a:noAutofit/>
          </a:bodyPr>
          <a:lstStyle/>
          <a:p>
            <a:r>
              <a:rPr lang="en-US" sz="1800" dirty="0" smtClean="0"/>
              <a:t>6</a:t>
            </a:r>
            <a:r>
              <a:rPr lang="ru-RU" sz="1800" dirty="0" smtClean="0"/>
              <a:t>. </a:t>
            </a:r>
            <a:r>
              <a:rPr lang="ru-RU" sz="1800" dirty="0"/>
              <a:t>Автомат обрабатывает натуральное число </a:t>
            </a:r>
            <a:r>
              <a:rPr lang="ru-RU" sz="1800" i="1" dirty="0"/>
              <a:t>N</a:t>
            </a:r>
            <a:r>
              <a:rPr lang="ru-RU" sz="1800" dirty="0"/>
              <a:t> (0 ≤ </a:t>
            </a:r>
            <a:r>
              <a:rPr lang="ru-RU" sz="1800" i="1" dirty="0"/>
              <a:t>N</a:t>
            </a:r>
            <a:r>
              <a:rPr lang="ru-RU" sz="1800" dirty="0"/>
              <a:t> ≤ 255) по следующему алгоритму:</a:t>
            </a:r>
            <a:br>
              <a:rPr lang="ru-RU" sz="1800" dirty="0"/>
            </a:br>
            <a:r>
              <a:rPr lang="ru-RU" sz="1800" dirty="0"/>
              <a:t>1. Строится </a:t>
            </a:r>
            <a:r>
              <a:rPr lang="ru-RU" sz="1800" dirty="0" err="1"/>
              <a:t>восьмибитная</a:t>
            </a:r>
            <a:r>
              <a:rPr lang="ru-RU" sz="1800" dirty="0"/>
              <a:t> двоичная запись числа </a:t>
            </a:r>
            <a:r>
              <a:rPr lang="ru-RU" sz="1800" i="1" dirty="0"/>
              <a:t>N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/>
              <a:t>2. Все цифры двоичной записи заменяются на противоположные (0 на 1, 1 на 0).</a:t>
            </a:r>
            <a:br>
              <a:rPr lang="ru-RU" sz="1800" dirty="0"/>
            </a:br>
            <a:r>
              <a:rPr lang="ru-RU" sz="1800" dirty="0"/>
              <a:t>3. Полученное число переводится в десятичную запись.</a:t>
            </a:r>
            <a:br>
              <a:rPr lang="ru-RU" sz="1800" dirty="0"/>
            </a:br>
            <a:r>
              <a:rPr lang="ru-RU" sz="1800" dirty="0"/>
              <a:t>4. Из нового числа вычитается исходное, полученная разность выводится на экран.</a:t>
            </a:r>
            <a:br>
              <a:rPr lang="ru-RU" sz="1800" dirty="0"/>
            </a:br>
            <a:r>
              <a:rPr lang="ru-RU" sz="1800" i="1" dirty="0"/>
              <a:t>Пример.</a:t>
            </a:r>
            <a:r>
              <a:rPr lang="ru-RU" sz="1800" dirty="0"/>
              <a:t> Дано число </a:t>
            </a:r>
            <a:r>
              <a:rPr lang="ru-RU" sz="1800" i="1" dirty="0"/>
              <a:t>N</a:t>
            </a:r>
            <a:r>
              <a:rPr lang="ru-RU" sz="1800" dirty="0"/>
              <a:t> = 13. Алгоритм работает следующим образом: 1. </a:t>
            </a:r>
            <a:r>
              <a:rPr lang="ru-RU" sz="1800" dirty="0" err="1"/>
              <a:t>Восьмибитная</a:t>
            </a:r>
            <a:r>
              <a:rPr lang="ru-RU" sz="1800" dirty="0"/>
              <a:t> двоичная запись числа </a:t>
            </a:r>
            <a:r>
              <a:rPr lang="ru-RU" sz="1800" i="1" dirty="0"/>
              <a:t>N</a:t>
            </a:r>
            <a:r>
              <a:rPr lang="ru-RU" sz="1800" dirty="0"/>
              <a:t>: 00001101.</a:t>
            </a:r>
            <a:br>
              <a:rPr lang="ru-RU" sz="1800" dirty="0"/>
            </a:br>
            <a:r>
              <a:rPr lang="ru-RU" sz="1800" dirty="0"/>
              <a:t>2. Все цифры заменяются на противоположные, новая запись 11110010. 3. Десятичное значение полученного числа 242.</a:t>
            </a:r>
            <a:br>
              <a:rPr lang="ru-RU" sz="1800" dirty="0"/>
            </a:br>
            <a:r>
              <a:rPr lang="ru-RU" sz="1800" dirty="0"/>
              <a:t>4. На экран выводится число 242 – 13 = 229.</a:t>
            </a:r>
            <a:br>
              <a:rPr lang="ru-RU" sz="1800" dirty="0"/>
            </a:br>
            <a:r>
              <a:rPr lang="ru-RU" sz="1800" dirty="0"/>
              <a:t>Какое число нужно ввести в автомат, чтобы в результате получилось 111?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933056"/>
            <a:ext cx="8229600" cy="24091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Пусть а- исходное число, </a:t>
            </a:r>
            <a:r>
              <a:rPr lang="en-US" dirty="0" smtClean="0"/>
              <a:t>b</a:t>
            </a:r>
            <a:r>
              <a:rPr lang="ru-RU" dirty="0" smtClean="0"/>
              <a:t>-обратное число</a:t>
            </a:r>
          </a:p>
          <a:p>
            <a:pPr marL="0" indent="0">
              <a:buNone/>
            </a:pPr>
            <a:r>
              <a:rPr lang="ru-RU" dirty="0" smtClean="0"/>
              <a:t>Из условия </a:t>
            </a:r>
            <a:r>
              <a:rPr lang="en-US" dirty="0" smtClean="0"/>
              <a:t>a + b = 255 </a:t>
            </a:r>
            <a:r>
              <a:rPr lang="ru-RU" dirty="0" smtClean="0"/>
              <a:t>и </a:t>
            </a:r>
            <a:r>
              <a:rPr lang="en-US" dirty="0" smtClean="0"/>
              <a:t>b – a = 111</a:t>
            </a:r>
          </a:p>
          <a:p>
            <a:pPr marL="0" indent="0">
              <a:buNone/>
            </a:pPr>
            <a:r>
              <a:rPr lang="ru-RU" dirty="0" smtClean="0"/>
              <a:t>Из 1-ой формулы </a:t>
            </a:r>
            <a:r>
              <a:rPr lang="en-US" dirty="0" smtClean="0"/>
              <a:t>b = 255 – a </a:t>
            </a:r>
            <a:r>
              <a:rPr lang="ru-RU" dirty="0" smtClean="0"/>
              <a:t>подставляем во 2-ую формулу 255 – </a:t>
            </a:r>
            <a:r>
              <a:rPr lang="en-US" dirty="0" smtClean="0"/>
              <a:t>a – a =111 	</a:t>
            </a:r>
          </a:p>
          <a:p>
            <a:pPr marL="0" indent="0">
              <a:buNone/>
            </a:pPr>
            <a:r>
              <a:rPr lang="ru-RU" dirty="0" smtClean="0"/>
              <a:t>Решаем полученное уравнение </a:t>
            </a:r>
            <a:r>
              <a:rPr lang="en-US" dirty="0" smtClean="0"/>
              <a:t>a=</a:t>
            </a:r>
            <a:r>
              <a:rPr lang="en-US" b="1" dirty="0" smtClean="0"/>
              <a:t>72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04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8. Запишите </a:t>
            </a:r>
            <a:r>
              <a:rPr lang="ru-RU" sz="1800" dirty="0"/>
              <a:t>число, которое будет напечатано в результате выполнения следующей программы.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s, n: integer;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begin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s := 0; n := 25;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while s + n &lt;= 100 do </a:t>
            </a:r>
            <a:r>
              <a:rPr lang="en-US" dirty="0" smtClean="0"/>
              <a:t>begin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s </a:t>
            </a:r>
            <a:r>
              <a:rPr lang="en-US" dirty="0"/>
              <a:t>:= s + 20;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n := n - 5 end;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(s</a:t>
            </a:r>
            <a:r>
              <a:rPr lang="en-US" dirty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end</a:t>
            </a:r>
            <a:r>
              <a:rPr lang="ru-RU" dirty="0"/>
              <a:t>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16016" y="1628800"/>
            <a:ext cx="44279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dirty="0" smtClean="0"/>
              <a:t>до цикла </a:t>
            </a:r>
            <a:r>
              <a:rPr lang="en-US" dirty="0" err="1" smtClean="0"/>
              <a:t>S+n</a:t>
            </a:r>
            <a:r>
              <a:rPr lang="en-US" dirty="0" smtClean="0"/>
              <a:t>=25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dirty="0" smtClean="0"/>
              <a:t>Каждый раз сумма увеличивается на 15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dirty="0" err="1" smtClean="0"/>
              <a:t>Ск</a:t>
            </a:r>
            <a:r>
              <a:rPr lang="ru-RU" dirty="0" smtClean="0"/>
              <a:t>. раз надо увеличить сумму, чтобы было </a:t>
            </a:r>
            <a:r>
              <a:rPr lang="en-US" dirty="0" smtClean="0"/>
              <a:t>&gt;</a:t>
            </a:r>
            <a:r>
              <a:rPr lang="ru-RU" dirty="0" smtClean="0"/>
              <a:t>100</a:t>
            </a:r>
            <a:br>
              <a:rPr lang="ru-RU" dirty="0" smtClean="0"/>
            </a:br>
            <a:r>
              <a:rPr lang="ru-RU" dirty="0" smtClean="0"/>
              <a:t>100-25=75 (5*15)</a:t>
            </a:r>
            <a:br>
              <a:rPr lang="ru-RU" dirty="0" smtClean="0"/>
            </a:br>
            <a:r>
              <a:rPr lang="ru-RU" dirty="0" smtClean="0"/>
              <a:t>=</a:t>
            </a:r>
            <a:r>
              <a:rPr lang="en-US" dirty="0" smtClean="0"/>
              <a:t>&gt; 6 </a:t>
            </a:r>
            <a:r>
              <a:rPr lang="ru-RU" dirty="0" smtClean="0"/>
              <a:t>раз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dirty="0" smtClean="0"/>
              <a:t>20*6=</a:t>
            </a:r>
            <a:r>
              <a:rPr lang="ru-RU" b="1" dirty="0" smtClean="0"/>
              <a:t>120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52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9. Автоматическая </a:t>
            </a:r>
            <a:r>
              <a:rPr lang="ru-RU" sz="1800" dirty="0"/>
              <a:t>фотокамера производит растровые изображения размером 768 на 600 пикселей. При этом объём файла с изображением не может превышать	450	Кбайт,	</a:t>
            </a:r>
            <a:r>
              <a:rPr lang="ru-RU" sz="1800" dirty="0" smtClean="0"/>
              <a:t>упаковка </a:t>
            </a:r>
            <a:r>
              <a:rPr lang="ru-RU" sz="1800" dirty="0"/>
              <a:t>	данных	не	производится.	Какое максимальное количество цветов можно использовать в палитре?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3528" y="2492896"/>
            <a:ext cx="822960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1)( 450*1024*8)</a:t>
            </a:r>
            <a:r>
              <a:rPr lang="en-US" sz="3200" dirty="0" smtClean="0"/>
              <a:t>/ (768*600)=8 </a:t>
            </a:r>
            <a:r>
              <a:rPr lang="ru-RU" sz="3200" dirty="0" smtClean="0"/>
              <a:t>бит</a:t>
            </a:r>
            <a:r>
              <a:rPr lang="en-US" sz="3200" dirty="0" smtClean="0"/>
              <a:t>/</a:t>
            </a:r>
            <a:r>
              <a:rPr lang="ru-RU" sz="3200" dirty="0" smtClean="0"/>
              <a:t>пиксель</a:t>
            </a:r>
          </a:p>
          <a:p>
            <a:r>
              <a:rPr lang="ru-RU" sz="3200" dirty="0" smtClean="0"/>
              <a:t>2) 2 в 8 степени = </a:t>
            </a:r>
            <a:r>
              <a:rPr lang="ru-RU" sz="3200" b="1" dirty="0" smtClean="0"/>
              <a:t>256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7463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13. Каждый </a:t>
            </a:r>
            <a:r>
              <a:rPr lang="ru-RU" sz="1800" dirty="0"/>
              <a:t>сотрудник предприятия получает электронный пропуск, на котором записаны личный код сотрудника, номер подразделения и некоторая дополнительная информация. Личный код состоит из 14 символов, каждый из которых может быть заглавной латинской буквой (используется 20 различных букв) или одной из цифр от 0 до 9. Для записи кода на пропуске отведено минимально возможное целое число байт. При этом используют посимвольное кодирование, все символы кодируют одинаковым минимально возможным количеством бит. Номер подразделения – целое число от 1 до 1000, он записан на пропуске как двоичное число и занимает минимально возможное целое число байт. Всего на пропуске хранится 30 байт данных. Сколько байт выделено для хранения дополнительных сведений об одном сотруднике? В ответе запишите только целое число – количество байт.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19164" y="3789040"/>
            <a:ext cx="8229600" cy="2194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AutoNum type="arabicParenR"/>
            </a:pPr>
            <a:r>
              <a:rPr lang="ru-RU" sz="2400" dirty="0" smtClean="0"/>
              <a:t>20+10=30 разных символом , т.е. 5 бит</a:t>
            </a:r>
            <a:r>
              <a:rPr lang="en-US" sz="2400" dirty="0" smtClean="0"/>
              <a:t>/</a:t>
            </a:r>
            <a:r>
              <a:rPr lang="ru-RU" sz="2400" dirty="0" smtClean="0"/>
              <a:t>символ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5*14=70 бит = 9 байт</a:t>
            </a:r>
            <a:r>
              <a:rPr lang="en-US" sz="2400" dirty="0" smtClean="0"/>
              <a:t>/</a:t>
            </a:r>
            <a:r>
              <a:rPr lang="ru-RU" sz="2400" dirty="0" smtClean="0"/>
              <a:t>пароль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1000 вариантов номера подразделения: поскольку 2 в 10 степени </a:t>
            </a:r>
            <a:r>
              <a:rPr lang="en-US" sz="2400" dirty="0" smtClean="0"/>
              <a:t>&gt;1000</a:t>
            </a:r>
            <a:r>
              <a:rPr lang="ru-RU" sz="2400" dirty="0" smtClean="0"/>
              <a:t>, то 10 бит</a:t>
            </a:r>
            <a:r>
              <a:rPr lang="en-US" sz="2400" dirty="0" smtClean="0"/>
              <a:t>/</a:t>
            </a:r>
            <a:r>
              <a:rPr lang="ru-RU" sz="2400" dirty="0" smtClean="0"/>
              <a:t>номер, т.е. 2 байта</a:t>
            </a:r>
            <a:r>
              <a:rPr lang="en-US" sz="2400" dirty="0" smtClean="0"/>
              <a:t>/</a:t>
            </a:r>
            <a:r>
              <a:rPr lang="ru-RU" sz="2400" dirty="0" smtClean="0"/>
              <a:t>номер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30-9-2=</a:t>
            </a:r>
            <a:r>
              <a:rPr lang="ru-RU" sz="2400" b="1" dirty="0" smtClean="0"/>
              <a:t>19</a:t>
            </a:r>
            <a:r>
              <a:rPr lang="ru-RU" sz="2400" dirty="0" smtClean="0"/>
              <a:t> байт</a:t>
            </a:r>
            <a:r>
              <a:rPr lang="en-US" sz="2400" dirty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допол</a:t>
            </a:r>
            <a:r>
              <a:rPr lang="ru-RU" sz="2400" dirty="0" smtClean="0"/>
              <a:t> сведения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400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14. (2 вариант!) Какая </a:t>
            </a:r>
            <a:r>
              <a:rPr lang="ru-RU" sz="1800" dirty="0"/>
              <a:t>строка получится в результате применения приведённой ниже программы к строке, состоящей из </a:t>
            </a:r>
            <a:r>
              <a:rPr lang="ru-RU" sz="1800" dirty="0" smtClean="0"/>
              <a:t>80 </a:t>
            </a:r>
            <a:r>
              <a:rPr lang="ru-RU" sz="1800" dirty="0"/>
              <a:t>единиц?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НАЧАЛО</a:t>
            </a:r>
          </a:p>
          <a:p>
            <a:pPr marL="0" indent="0">
              <a:buNone/>
            </a:pPr>
            <a:r>
              <a:rPr lang="ru-RU" sz="2400" dirty="0"/>
              <a:t>ПОКА </a:t>
            </a:r>
            <a:r>
              <a:rPr lang="ru-RU" sz="2400" b="1" dirty="0"/>
              <a:t>нашлось</a:t>
            </a:r>
            <a:r>
              <a:rPr lang="ru-RU" sz="2400" dirty="0"/>
              <a:t> (11111) </a:t>
            </a:r>
            <a:r>
              <a:rPr lang="ru-RU" sz="2400" b="1" dirty="0"/>
              <a:t>заменить</a:t>
            </a:r>
            <a:r>
              <a:rPr lang="ru-RU" sz="2400" dirty="0"/>
              <a:t> (111, 2) </a:t>
            </a:r>
            <a:r>
              <a:rPr lang="ru-RU" sz="2400" b="1" dirty="0"/>
              <a:t>заменить</a:t>
            </a:r>
            <a:r>
              <a:rPr lang="ru-RU" sz="2400" dirty="0"/>
              <a:t> (222, 1)</a:t>
            </a:r>
          </a:p>
          <a:p>
            <a:pPr marL="0" indent="0">
              <a:buNone/>
            </a:pPr>
            <a:r>
              <a:rPr lang="ru-RU" sz="2400" dirty="0"/>
              <a:t>КОНЕЦ ПОКА КОНЕЦ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99992" y="1628800"/>
            <a:ext cx="35387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283968" y="1628799"/>
            <a:ext cx="35387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111….11	80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21………1	77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221…….1	74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2221…..1	71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22221…1	68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121……..1	68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1221…..1	65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12221….1	62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1………….1	64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Т.е. за полный такой «цикл» теряется 16 «1»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Пусть прошло 3 таких цикла и осталось 64-3*16=16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88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1237</Words>
  <Application>Microsoft Office PowerPoint</Application>
  <PresentationFormat>Экран (4:3)</PresentationFormat>
  <Paragraphs>392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Тренировочная работа (решения) </vt:lpstr>
      <vt:lpstr>3. На рисунке схема дорог изображена в виде графа, в таблице содержатся сведения о длине этих дорог в километрах. Определите длину кратчайшего пути из пункта В в пункт Д, если передвигаться можно только по указанным дорогам. В ответе запишите целое число – длину пути в километрах.  </vt:lpstr>
      <vt:lpstr>4. Определите ID человека, у которого в самом молодом возрасте появился первый правнук или правнучка </vt:lpstr>
      <vt:lpstr>5. По каналу связи передаются сообщения, содержащие только семь букв: А, Б, И, К, Л, С, Ц. Для передачи используется двоичный код, удовлетворяющий условию Фано. Кодовые слова для некоторых букв известны: Б – 00, К – 010, Л – 111. Какое наименьшее количество двоичных знаков потребуется для кодирования слова АБСЦИССА? Примечание. Условие Фано означает, что ни одно кодовое слово не является началом другого кодового слова. </vt:lpstr>
      <vt:lpstr>6. Автомат обрабатывает натуральное число N (0 ≤ N ≤ 255) по следующему алгоритму: 1. Строится восьмибитная двоичная запись числа N. 2. Все цифры двоичной записи заменяются на противоположные (0 на 1, 1 на 0). 3. Полученное число переводится в десятичную запись. 4. Из нового числа вычитается исходное, полученная разность выводится на экран. Пример. Дано число N = 13. Алгоритм работает следующим образом: 1. Восьмибитная двоичная запись числа N: 00001101. 2. Все цифры заменяются на противоположные, новая запись 11110010. 3. Десятичное значение полученного числа 242. 4. На экран выводится число 242 – 13 = 229. Какое число нужно ввести в автомат, чтобы в результате получилось 111? </vt:lpstr>
      <vt:lpstr>8. Запишите число, которое будет напечатано в результате выполнения следующей программы. </vt:lpstr>
      <vt:lpstr>9. Автоматическая фотокамера производит растровые изображения размером 768 на 600 пикселей. При этом объём файла с изображением не может превышать 450 Кбайт, упаковка  данных не производится. Какое максимальное количество цветов можно использовать в палитре? </vt:lpstr>
      <vt:lpstr>13. Каждый сотрудник предприятия получает электронный пропуск, на котором записаны личный код сотрудника, номер подразделения и некоторая дополнительная информация. Личный код состоит из 14 символов, каждый из которых может быть заглавной латинской буквой (используется 20 различных букв) или одной из цифр от 0 до 9. Для записи кода на пропуске отведено минимально возможное целое число байт. При этом используют посимвольное кодирование, все символы кодируют одинаковым минимально возможным количеством бит. Номер подразделения – целое число от 1 до 1000, он записан на пропуске как двоичное число и занимает минимально возможное целое число байт. Всего на пропуске хранится 30 байт данных. Сколько байт выделено для хранения дополнительных сведений об одном сотруднике? В ответе запишите только целое число – количество байт. </vt:lpstr>
      <vt:lpstr>14. (2 вариант!) Какая строка получится в результате применения приведённой ниже программы к строке, состоящей из 80 единиц? </vt:lpstr>
      <vt:lpstr>Презентация PowerPoint</vt:lpstr>
      <vt:lpstr>15. На рисунке – схема дорог, связывающих пункты А, Б, В, Г, Д, Е, Ж, И, К, Л, М, Н. Сколько существует различных путей из пункта А в пункт Н, не проходящих через пункт В? </vt:lpstr>
      <vt:lpstr>Презентация PowerPoint</vt:lpstr>
      <vt:lpstr>16 Значение выражения 1255 + 259 – 30 записали в системе счисления с основанием 5. Сколько цифр 4 содержится в этой записи? </vt:lpstr>
      <vt:lpstr>Презентация PowerPoint</vt:lpstr>
      <vt:lpstr>20. Ниже на пяти языках программирования записан алгоритм. Получив на вход число x, этот алгоритм печатает два числа: a и b. Укажите наименьшее из таких чисел x, при вводе которого алгоритм печатает сначала 3, а потом 12.</vt:lpstr>
      <vt:lpstr>22. Исполнитель РазДваТри преобразует число на экране. У исполнителя есть три команды, которым присвоены номера: 1. Прибавить 1 2. Умножить на 2 3. Прибавить 3 Первая команда увеличивает число на экране на 1, вторая умножает его на 2, третья увеличивает на 3. Программа для исполнителя РазДваТри – это последовательность команд. Сколько существует программ, которые преобразуют исходное число 2 в число 14, и при этом траектория вычислений не содержит чисел 5 и 10? Траектория вычислений – это последовательность результатов выполнения всех команд программы. Например, для программы 312 при исходном числе 6 траектория будет состоять из чисел 9, 10, 20.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Тренировочная работа №4 по ИНФОРМАТИКЕ 11 класс 4 марта 2020 года Вариант ИН1910402</dc:title>
  <dc:creator>galina</dc:creator>
  <cp:lastModifiedBy>galina</cp:lastModifiedBy>
  <cp:revision>37</cp:revision>
  <dcterms:created xsi:type="dcterms:W3CDTF">2020-04-10T12:42:41Z</dcterms:created>
  <dcterms:modified xsi:type="dcterms:W3CDTF">2020-11-18T07:16:44Z</dcterms:modified>
</cp:coreProperties>
</file>