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2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71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86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Программирование (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)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BF648-B216-42A5-A771-E7B037B7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560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Программирование (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)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53942-BB10-4AEA-977B-F75E92F87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6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1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23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33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1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0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9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C258-72BA-4F6D-A657-63708E86400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D57CC-2CD1-4084-AEA2-E869F641B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68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 и примеры на цикл с параметром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/>
              <a:t>Сколько раз выполняется цикл и чему равно </a:t>
            </a:r>
            <a:r>
              <a:rPr lang="en-US" altLang="ru-RU" dirty="0" smtClean="0"/>
              <a:t>a</a:t>
            </a:r>
            <a:r>
              <a:rPr lang="ru-RU" altLang="ru-RU" dirty="0" smtClean="0"/>
              <a:t>?</a:t>
            </a:r>
          </a:p>
        </p:txBody>
      </p:sp>
      <p:sp>
        <p:nvSpPr>
          <p:cNvPr id="1095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D1CFFB-4C70-4837-86F1-2F0D3370B293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 smtClean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25463" y="971550"/>
            <a:ext cx="5137150" cy="125790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0095FF"/>
                </a:solidFill>
                <a:latin typeface="Courier New" pitchFamily="49" charset="0"/>
              </a:rPr>
              <a:t>0</a:t>
            </a:r>
            <a:r>
              <a:rPr lang="en-US" sz="2400" b="1" dirty="0" smtClean="0">
                <a:latin typeface="Courier New" pitchFamily="49" charset="0"/>
              </a:rPr>
              <a:t> </a:t>
            </a:r>
          </a:p>
          <a:p>
            <a:pPr>
              <a:spcBef>
                <a:spcPct val="15000"/>
              </a:spcBef>
              <a:defRPr/>
            </a:pPr>
            <a:r>
              <a:rPr lang="pt-BR" sz="2400" b="1" dirty="0" smtClean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for</a:t>
            </a:r>
            <a:r>
              <a:rPr lang="pt-BR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range</a:t>
            </a:r>
            <a:r>
              <a:rPr lang="en-US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6</a:t>
            </a:r>
            <a:r>
              <a:rPr lang="en-US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):</a:t>
            </a:r>
            <a:endParaRPr lang="pt-BR" sz="2400" b="1" dirty="0">
              <a:solidFill>
                <a:srgbClr val="00B0F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indent="88900" eaLnBrk="0" hangingPunct="0">
              <a:defRPr/>
            </a:pP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pt-BR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 = a + k</a:t>
            </a:r>
            <a:endParaRPr lang="pt-BR" sz="2400" b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6672263" y="955675"/>
            <a:ext cx="1511300" cy="788988"/>
          </a:xfrm>
          <a:prstGeom prst="wedgeRoundRectCallout">
            <a:avLst>
              <a:gd name="adj1" fmla="val -130042"/>
              <a:gd name="adj2" fmla="val 4435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 b="1" dirty="0">
                <a:latin typeface="Arial" charset="0"/>
              </a:rPr>
              <a:t>6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раз</a:t>
            </a:r>
            <a:endParaRPr lang="en-US" sz="2400" b="1" dirty="0">
              <a:latin typeface="Arial" charset="0"/>
            </a:endParaRPr>
          </a:p>
          <a:p>
            <a:pPr algn="ctr"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15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92564" y="2572966"/>
            <a:ext cx="5807628" cy="125790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0095FF"/>
                </a:solidFill>
                <a:latin typeface="Courier New" pitchFamily="49" charset="0"/>
              </a:rPr>
              <a:t>5</a:t>
            </a:r>
            <a:endParaRPr lang="ru-RU" sz="2400" b="1" dirty="0">
              <a:solidFill>
                <a:srgbClr val="0095FF"/>
              </a:solidFill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pt-BR" sz="2400" b="1" dirty="0" smtClean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for</a:t>
            </a:r>
            <a:r>
              <a:rPr lang="pt-BR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[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</a:t>
            </a:r>
            <a:r>
              <a:rPr lang="en-US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lang="en-US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r>
              <a:rPr lang="en-US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3</a:t>
            </a:r>
            <a:r>
              <a:rPr lang="en-US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]:</a:t>
            </a:r>
            <a:endParaRPr lang="pt-BR" sz="2400" b="1" dirty="0">
              <a:solidFill>
                <a:srgbClr val="00B0F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indent="88900" eaLnBrk="0" hangingPunct="0">
              <a:defRPr/>
            </a:pP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pt-BR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 = a + k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777054" y="2572966"/>
            <a:ext cx="1511300" cy="788988"/>
          </a:xfrm>
          <a:prstGeom prst="wedgeRoundRectCallout">
            <a:avLst>
              <a:gd name="adj1" fmla="val -130042"/>
              <a:gd name="adj2" fmla="val 4435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 b="1" dirty="0">
                <a:latin typeface="Arial" charset="0"/>
              </a:rPr>
              <a:t>4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раз</a:t>
            </a:r>
            <a:r>
              <a:rPr lang="ru-RU" sz="2400" b="1" dirty="0">
                <a:latin typeface="Arial" charset="0"/>
              </a:rPr>
              <a:t>а</a:t>
            </a:r>
            <a:endParaRPr lang="en-US" sz="2400" b="1" dirty="0">
              <a:latin typeface="Arial" charset="0"/>
            </a:endParaRPr>
          </a:p>
          <a:p>
            <a:pPr algn="ctr"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1</a:t>
            </a:r>
            <a:r>
              <a:rPr lang="ru-RU" sz="2400" b="1" dirty="0" smtClean="0">
                <a:latin typeface="Courier New" pitchFamily="49" charset="0"/>
              </a:rPr>
              <a:t>1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75949" y="4016905"/>
            <a:ext cx="5137150" cy="125790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0095FF"/>
                </a:solidFill>
                <a:latin typeface="Courier New" pitchFamily="49" charset="0"/>
              </a:rPr>
              <a:t>0</a:t>
            </a:r>
            <a:endParaRPr lang="ru-RU" sz="2400" b="1" dirty="0">
              <a:solidFill>
                <a:srgbClr val="0095FF"/>
              </a:solidFill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for</a:t>
            </a:r>
            <a:r>
              <a:rPr lang="ru-RU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i </a:t>
            </a:r>
            <a:r>
              <a:rPr lang="pt-BR" sz="2400" b="1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in</a:t>
            </a:r>
            <a:r>
              <a:rPr lang="pt-BR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pt-BR" sz="2400" b="1" dirty="0" smtClean="0">
                <a:solidFill>
                  <a:srgbClr val="0070C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range</a:t>
            </a:r>
            <a:r>
              <a:rPr lang="pt-BR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2,</a:t>
            </a:r>
            <a:r>
              <a:rPr lang="ru-RU" sz="2400" b="1" dirty="0" smtClean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5</a:t>
            </a:r>
            <a:r>
              <a:rPr lang="en-US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):</a:t>
            </a:r>
            <a:endParaRPr lang="ru-RU" sz="2400" b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indent="88900" eaLnBrk="0" hangingPunct="0">
              <a:defRPr/>
            </a:pP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pt-BR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 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+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i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6444208" y="4033310"/>
            <a:ext cx="1511300" cy="788987"/>
          </a:xfrm>
          <a:prstGeom prst="wedgeRoundRectCallout">
            <a:avLst>
              <a:gd name="adj1" fmla="val -130042"/>
              <a:gd name="adj2" fmla="val 4435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 b="1" dirty="0">
                <a:latin typeface="Arial" charset="0"/>
              </a:rPr>
              <a:t>3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раз</a:t>
            </a:r>
            <a:r>
              <a:rPr lang="ru-RU" sz="2400" b="1" dirty="0">
                <a:latin typeface="Arial" charset="0"/>
              </a:rPr>
              <a:t>а</a:t>
            </a:r>
            <a:endParaRPr lang="en-US" sz="2400" b="1" dirty="0">
              <a:latin typeface="Arial" charset="0"/>
            </a:endParaRPr>
          </a:p>
          <a:p>
            <a:pPr algn="ctr"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ru-RU" sz="2400" b="1" dirty="0">
                <a:latin typeface="Courier New" pitchFamily="49" charset="0"/>
              </a:rPr>
              <a:t>9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52450" y="5445224"/>
            <a:ext cx="5137150" cy="125790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0095FF"/>
                </a:solidFill>
                <a:latin typeface="Courier New" pitchFamily="49" charset="0"/>
              </a:rPr>
              <a:t>15</a:t>
            </a:r>
          </a:p>
          <a:p>
            <a:pPr>
              <a:spcBef>
                <a:spcPct val="15000"/>
              </a:spcBef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for</a:t>
            </a:r>
            <a:r>
              <a:rPr lang="ru-RU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k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range</a:t>
            </a:r>
            <a:r>
              <a:rPr lang="en-US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ru-RU" sz="2400" b="1" dirty="0" smtClean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5</a:t>
            </a:r>
            <a:r>
              <a:rPr lang="en-US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lang="en-US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–1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):</a:t>
            </a:r>
            <a:endParaRPr lang="ru-RU" sz="2400" b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indent="88900" eaLnBrk="0" hangingPunct="0">
              <a:defRPr/>
            </a:pP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pt-BR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 = a </a:t>
            </a:r>
            <a:r>
              <a:rPr lang="ru-RU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-</a:t>
            </a:r>
            <a:r>
              <a:rPr lang="pt-BR" sz="2400" b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k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689725" y="5050730"/>
            <a:ext cx="1511300" cy="788987"/>
          </a:xfrm>
          <a:prstGeom prst="wedgeRoundRectCallout">
            <a:avLst>
              <a:gd name="adj1" fmla="val -130042"/>
              <a:gd name="adj2" fmla="val 4435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 b="1" dirty="0">
                <a:latin typeface="Arial" charset="0"/>
              </a:rPr>
              <a:t>4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раза</a:t>
            </a:r>
            <a:endParaRPr lang="en-US" sz="2400" b="1" dirty="0">
              <a:latin typeface="Arial" charset="0"/>
            </a:endParaRPr>
          </a:p>
          <a:p>
            <a:pPr algn="ctr"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1</a:t>
            </a:r>
            <a:endParaRPr lang="ru-RU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91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>
            <a:normAutofit fontScale="90000"/>
          </a:bodyPr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361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5C8A67-C189-43BE-9D83-2FF347133D14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smtClean="0"/>
          </a:p>
        </p:txBody>
      </p:sp>
      <p:sp>
        <p:nvSpPr>
          <p:cNvPr id="136196" name="Text Box 5"/>
          <p:cNvSpPr txBox="1">
            <a:spLocks noChangeArrowheads="1"/>
          </p:cNvSpPr>
          <p:nvPr/>
        </p:nvSpPr>
        <p:spPr bwMode="auto">
          <a:xfrm>
            <a:off x="369888" y="835025"/>
            <a:ext cx="84201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ru-RU" altLang="ru-RU" sz="2400" dirty="0" smtClean="0">
                <a:solidFill>
                  <a:srgbClr val="0070C0"/>
                </a:solidFill>
              </a:rPr>
              <a:t>«</a:t>
            </a:r>
            <a:r>
              <a:rPr lang="ru-RU" altLang="ru-RU" sz="2400" dirty="0">
                <a:solidFill>
                  <a:srgbClr val="0070C0"/>
                </a:solidFill>
              </a:rPr>
              <a:t>А</a:t>
            </a:r>
            <a:r>
              <a:rPr lang="ru-RU" altLang="ru-RU" sz="2400" dirty="0" smtClean="0">
                <a:solidFill>
                  <a:srgbClr val="0070C0"/>
                </a:solidFill>
              </a:rPr>
              <a:t>»: </a:t>
            </a:r>
            <a:r>
              <a:rPr lang="ru-RU" altLang="ru-RU" sz="2400" dirty="0"/>
              <a:t>С клавиатуры вводится натуральное число N. Программа должна найти факториал этого числа (обозначается как N!) – произведение всех натуральных чисел от 1 до N. Например, 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dirty="0"/>
              <a:t>              </a:t>
            </a:r>
            <a:r>
              <a:rPr lang="ru-RU" altLang="ru-RU" sz="2400" dirty="0"/>
              <a:t>5! = 1 • 2 • 3 • 4 • 5 = 120.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200" b="1" dirty="0">
              <a:solidFill>
                <a:srgbClr val="3333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Fact =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k=</a:t>
            </a:r>
            <a:r>
              <a:rPr lang="en-US" altLang="ru-RU" sz="2400" dirty="0" err="1">
                <a:solidFill>
                  <a:srgbClr val="0070C0"/>
                </a:solidFill>
              </a:rPr>
              <a:t>int</a:t>
            </a:r>
            <a:r>
              <a:rPr lang="en-US" altLang="ru-RU" sz="2400" dirty="0">
                <a:solidFill>
                  <a:srgbClr val="0070C0"/>
                </a:solidFill>
              </a:rPr>
              <a:t>(input("</a:t>
            </a:r>
            <a:r>
              <a:rPr lang="ru-RU" altLang="ru-RU" sz="2400" dirty="0">
                <a:solidFill>
                  <a:srgbClr val="0070C0"/>
                </a:solidFill>
              </a:rPr>
              <a:t>введи число"))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for k in range(1,k+1):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    Fact = Fact*k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print("</a:t>
            </a:r>
            <a:r>
              <a:rPr lang="ru-RU" altLang="ru-RU" sz="2400" dirty="0">
                <a:solidFill>
                  <a:srgbClr val="0070C0"/>
                </a:solidFill>
              </a:rPr>
              <a:t>Факториал числа",</a:t>
            </a:r>
            <a:r>
              <a:rPr lang="en-US" altLang="ru-RU" sz="2400" dirty="0">
                <a:solidFill>
                  <a:srgbClr val="0070C0"/>
                </a:solidFill>
              </a:rPr>
              <a:t>k,"</a:t>
            </a:r>
            <a:r>
              <a:rPr lang="ru-RU" altLang="ru-RU" sz="2400" dirty="0">
                <a:solidFill>
                  <a:srgbClr val="0070C0"/>
                </a:solidFill>
              </a:rPr>
              <a:t>равен",</a:t>
            </a:r>
            <a:r>
              <a:rPr lang="en-US" altLang="ru-RU" sz="2400" dirty="0">
                <a:solidFill>
                  <a:srgbClr val="0070C0"/>
                </a:solidFill>
              </a:rPr>
              <a:t>Fact)</a:t>
            </a:r>
          </a:p>
        </p:txBody>
      </p:sp>
    </p:spTree>
    <p:extLst>
      <p:ext uri="{BB962C8B-B14F-4D97-AF65-F5344CB8AC3E}">
        <p14:creationId xmlns:p14="http://schemas.microsoft.com/office/powerpoint/2010/main" val="223311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>
            <a:normAutofit fontScale="90000"/>
          </a:bodyPr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361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5C8A67-C189-43BE-9D83-2FF347133D14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 smtClean="0"/>
          </a:p>
        </p:txBody>
      </p:sp>
      <p:sp>
        <p:nvSpPr>
          <p:cNvPr id="13619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rgbClr val="3333FF"/>
                </a:solidFill>
              </a:rPr>
              <a:t>«</a:t>
            </a:r>
            <a:r>
              <a:rPr lang="ru-RU" altLang="ru-RU" sz="2200" b="1" dirty="0">
                <a:solidFill>
                  <a:srgbClr val="3333FF"/>
                </a:solidFill>
              </a:rPr>
              <a:t>В</a:t>
            </a:r>
            <a:r>
              <a:rPr lang="ru-RU" altLang="ru-RU" sz="2200" b="1" dirty="0" smtClean="0">
                <a:solidFill>
                  <a:srgbClr val="3333FF"/>
                </a:solidFill>
              </a:rPr>
              <a:t>»: </a:t>
            </a:r>
            <a:r>
              <a:rPr lang="ru-RU" altLang="ru-RU" sz="2400" dirty="0"/>
              <a:t>Ипполит задумал трёхзначное число, которое при делении на 15 даёт в остатке 11, а при делении на 11 даёт в остатке 9. Напишите программу, которая находит все такие числа</a:t>
            </a:r>
            <a:r>
              <a:rPr lang="ru-RU" altLang="ru-RU" sz="2400" dirty="0" smtClean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 smtClean="0">
                <a:solidFill>
                  <a:srgbClr val="0070C0"/>
                </a:solidFill>
              </a:rPr>
              <a:t>for </a:t>
            </a:r>
            <a:r>
              <a:rPr lang="en-US" altLang="ru-RU" sz="2400" dirty="0">
                <a:solidFill>
                  <a:srgbClr val="0070C0"/>
                </a:solidFill>
              </a:rPr>
              <a:t>k in range(100,1000):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    if k % 15 == 11 and k % 11 == 9: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      print(k)</a:t>
            </a:r>
          </a:p>
        </p:txBody>
      </p:sp>
    </p:spTree>
    <p:extLst>
      <p:ext uri="{BB962C8B-B14F-4D97-AF65-F5344CB8AC3E}">
        <p14:creationId xmlns:p14="http://schemas.microsoft.com/office/powerpoint/2010/main" val="268902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>
            <a:normAutofit fontScale="90000"/>
          </a:bodyPr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361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5C8A67-C189-43BE-9D83-2FF347133D14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smtClean="0"/>
          </a:p>
        </p:txBody>
      </p:sp>
      <p:sp>
        <p:nvSpPr>
          <p:cNvPr id="13619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ru-RU" altLang="ru-RU" sz="2400" b="1" dirty="0" smtClean="0">
                <a:solidFill>
                  <a:srgbClr val="3333FF"/>
                </a:solidFill>
              </a:rPr>
              <a:t>«</a:t>
            </a:r>
            <a:r>
              <a:rPr lang="en-US" altLang="ru-RU" sz="2400" b="1" dirty="0">
                <a:solidFill>
                  <a:srgbClr val="3333FF"/>
                </a:solidFill>
              </a:rPr>
              <a:t>C</a:t>
            </a:r>
            <a:r>
              <a:rPr lang="ru-RU" altLang="ru-RU" sz="2400" b="1" dirty="0">
                <a:solidFill>
                  <a:srgbClr val="3333FF"/>
                </a:solidFill>
              </a:rPr>
              <a:t>»: </a:t>
            </a:r>
            <a:r>
              <a:rPr lang="ru-RU" altLang="ru-RU" sz="2400" dirty="0"/>
              <a:t>Натуральное число называется </a:t>
            </a:r>
            <a:r>
              <a:rPr lang="ru-RU" altLang="ru-RU" sz="2400" b="1" dirty="0"/>
              <a:t>числом </a:t>
            </a:r>
            <a:r>
              <a:rPr lang="ru-RU" altLang="ru-RU" sz="2400" b="1" dirty="0" err="1"/>
              <a:t>Армстронга</a:t>
            </a:r>
            <a:r>
              <a:rPr lang="ru-RU" altLang="ru-RU" sz="2400" dirty="0"/>
              <a:t>, если сумма цифр числа, возведенных в </a:t>
            </a:r>
            <a:r>
              <a:rPr lang="en-US" altLang="ru-RU" sz="2400" i="1" dirty="0"/>
              <a:t>N</a:t>
            </a:r>
            <a:r>
              <a:rPr lang="ru-RU" altLang="ru-RU" sz="2400" dirty="0"/>
              <a:t>-</a:t>
            </a:r>
            <a:r>
              <a:rPr lang="ru-RU" altLang="ru-RU" sz="2400" dirty="0" err="1"/>
              <a:t>ную</a:t>
            </a:r>
            <a:r>
              <a:rPr lang="ru-RU" altLang="ru-RU" sz="2400" dirty="0"/>
              <a:t> степень (где </a:t>
            </a:r>
            <a:r>
              <a:rPr lang="en-US" altLang="ru-RU" sz="2400" i="1" dirty="0"/>
              <a:t>N</a:t>
            </a:r>
            <a:r>
              <a:rPr lang="ru-RU" altLang="ru-RU" sz="2400" dirty="0"/>
              <a:t> – количество цифр в числе) равна самому числу. Например, 153 = 1</a:t>
            </a:r>
            <a:r>
              <a:rPr lang="ru-RU" altLang="ru-RU" sz="2400" baseline="30000" dirty="0"/>
              <a:t>3</a:t>
            </a:r>
            <a:r>
              <a:rPr lang="ru-RU" altLang="ru-RU" sz="2400" dirty="0"/>
              <a:t> + 5</a:t>
            </a:r>
            <a:r>
              <a:rPr lang="ru-RU" altLang="ru-RU" sz="2400" baseline="30000" dirty="0"/>
              <a:t>3</a:t>
            </a:r>
            <a:r>
              <a:rPr lang="ru-RU" altLang="ru-RU" sz="2400" dirty="0"/>
              <a:t> + 3</a:t>
            </a:r>
            <a:r>
              <a:rPr lang="ru-RU" altLang="ru-RU" sz="2400" baseline="30000" dirty="0"/>
              <a:t>3</a:t>
            </a:r>
            <a:r>
              <a:rPr lang="ru-RU" altLang="ru-RU" sz="2400" dirty="0"/>
              <a:t>. Найдите все трёхзначные </a:t>
            </a:r>
            <a:r>
              <a:rPr lang="ru-RU" altLang="ru-RU" sz="2400" dirty="0" err="1"/>
              <a:t>Армстронга</a:t>
            </a:r>
            <a:r>
              <a:rPr lang="ru-RU" altLang="ru-RU" sz="2400" dirty="0" smtClean="0"/>
              <a:t>.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ru-RU" altLang="ru-RU" sz="2400" dirty="0"/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for k in range(100,1000):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  a = k % 10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  b = k // 100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  c = k // 10 % 10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  if k == a**3 + b**3 + c**3: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dirty="0">
                <a:solidFill>
                  <a:srgbClr val="0070C0"/>
                </a:solidFill>
              </a:rPr>
              <a:t>      print(k)</a:t>
            </a:r>
          </a:p>
        </p:txBody>
      </p:sp>
    </p:spTree>
    <p:extLst>
      <p:ext uri="{BB962C8B-B14F-4D97-AF65-F5344CB8AC3E}">
        <p14:creationId xmlns:p14="http://schemas.microsoft.com/office/powerpoint/2010/main" val="124008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>
            <a:normAutofit fontScale="90000"/>
          </a:bodyPr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361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5C8A67-C189-43BE-9D83-2FF347133D14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 smtClean="0"/>
          </a:p>
        </p:txBody>
      </p:sp>
      <p:sp>
        <p:nvSpPr>
          <p:cNvPr id="13619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ru-RU" altLang="ru-RU" sz="2400" b="1" dirty="0" smtClean="0">
                <a:solidFill>
                  <a:srgbClr val="3333FF"/>
                </a:solidFill>
              </a:rPr>
              <a:t>«</a:t>
            </a:r>
            <a:r>
              <a:rPr lang="en-US" altLang="ru-RU" sz="2400" b="1" dirty="0">
                <a:solidFill>
                  <a:srgbClr val="3333FF"/>
                </a:solidFill>
              </a:rPr>
              <a:t>D</a:t>
            </a:r>
            <a:r>
              <a:rPr lang="ru-RU" altLang="ru-RU" sz="2400" b="1" dirty="0" smtClean="0">
                <a:solidFill>
                  <a:srgbClr val="3333FF"/>
                </a:solidFill>
              </a:rPr>
              <a:t>»: </a:t>
            </a:r>
            <a:r>
              <a:rPr lang="ru-RU" altLang="ru-RU" sz="2400" dirty="0" smtClean="0"/>
              <a:t>Найти сумму нечетных чисел в интервале </a:t>
            </a:r>
            <a:r>
              <a:rPr lang="en-US" altLang="ru-RU" sz="2400" dirty="0" smtClean="0"/>
              <a:t>[50,1]</a:t>
            </a:r>
            <a:endParaRPr lang="ru-RU" altLang="ru-RU" sz="2400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ru-RU" altLang="ru-RU" sz="24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520" y="2780928"/>
            <a:ext cx="3600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0238" indent="-6302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b="1" dirty="0">
                <a:solidFill>
                  <a:srgbClr val="3333FF"/>
                </a:solidFill>
              </a:rPr>
              <a:t>sum = 0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b="1" dirty="0">
                <a:solidFill>
                  <a:srgbClr val="3333FF"/>
                </a:solidFill>
              </a:rPr>
              <a:t>for k in range(50,0,-1):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b="1" dirty="0">
                <a:solidFill>
                  <a:srgbClr val="3333FF"/>
                </a:solidFill>
              </a:rPr>
              <a:t>  if k%2 == 1: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b="1" dirty="0">
                <a:solidFill>
                  <a:srgbClr val="3333FF"/>
                </a:solidFill>
              </a:rPr>
              <a:t>    sum = sum + k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b="1" dirty="0">
                <a:solidFill>
                  <a:srgbClr val="3333FF"/>
                </a:solidFill>
              </a:rPr>
              <a:t>print(sum)</a:t>
            </a:r>
            <a:endParaRPr lang="ru-RU" altLang="ru-RU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32040" y="2802879"/>
            <a:ext cx="385794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0238" indent="-6302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b="1" dirty="0">
                <a:solidFill>
                  <a:srgbClr val="3333FF"/>
                </a:solidFill>
              </a:rPr>
              <a:t>sum = 0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b="1" dirty="0">
                <a:solidFill>
                  <a:srgbClr val="3333FF"/>
                </a:solidFill>
              </a:rPr>
              <a:t>for k in range(49,-1,-2):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b="1" dirty="0">
                <a:solidFill>
                  <a:srgbClr val="3333FF"/>
                </a:solidFill>
              </a:rPr>
              <a:t>  sum = sum + k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ru-RU" sz="2400" b="1" dirty="0">
                <a:solidFill>
                  <a:srgbClr val="3333FF"/>
                </a:solidFill>
              </a:rPr>
              <a:t>print(sum)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41366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394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Задачи и примеры на цикл с параметром</vt:lpstr>
      <vt:lpstr>Сколько раз выполняется цикл и чему равно a?</vt:lpstr>
      <vt:lpstr>Задачи</vt:lpstr>
      <vt:lpstr>Задачи</vt:lpstr>
      <vt:lpstr>Задачи</vt:lpstr>
      <vt:lpstr>Задачи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и примеры на цикл с параметром</dc:title>
  <dc:creator>galina</dc:creator>
  <cp:lastModifiedBy>galina</cp:lastModifiedBy>
  <cp:revision>5</cp:revision>
  <dcterms:created xsi:type="dcterms:W3CDTF">2020-12-10T12:30:05Z</dcterms:created>
  <dcterms:modified xsi:type="dcterms:W3CDTF">2021-12-13T13:58:04Z</dcterms:modified>
</cp:coreProperties>
</file>