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5A4"/>
    <a:srgbClr val="6604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14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uchebnik.mos.ru/material/app/6512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26638"/>
            <a:ext cx="9144000" cy="17618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Дифференциация </a:t>
            </a: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звуков </a:t>
            </a:r>
            <a:br>
              <a:rPr lang="ru-RU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[</a:t>
            </a:r>
            <a:r>
              <a:rPr lang="ru-RU" sz="3200" b="1" dirty="0" err="1" smtClean="0">
                <a:latin typeface="+mn-lt"/>
              </a:rPr>
              <a:t>щ</a:t>
            </a:r>
            <a:r>
              <a:rPr lang="en-US" sz="3200" b="1" dirty="0" smtClean="0">
                <a:latin typeface="+mn-lt"/>
              </a:rPr>
              <a:t>]</a:t>
            </a:r>
            <a:r>
              <a:rPr lang="ru-RU" sz="3200" b="1" dirty="0" smtClean="0">
                <a:latin typeface="+mn-lt"/>
              </a:rPr>
              <a:t> - </a:t>
            </a:r>
            <a:r>
              <a:rPr lang="en-US" sz="3200" b="1" dirty="0" smtClean="0">
                <a:latin typeface="+mn-lt"/>
              </a:rPr>
              <a:t>[</a:t>
            </a:r>
            <a:r>
              <a:rPr lang="ru-RU" sz="3200" b="1" dirty="0" smtClean="0">
                <a:latin typeface="+mn-lt"/>
              </a:rPr>
              <a:t>с'</a:t>
            </a:r>
            <a:r>
              <a:rPr lang="en-US" sz="3200" b="1" dirty="0" smtClean="0">
                <a:latin typeface="+mn-lt"/>
              </a:rPr>
              <a:t>]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311" y="365126"/>
            <a:ext cx="7216726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помыть посуды и подмести пол. </a:t>
            </a:r>
            <a:br>
              <a:rPr lang="ru-RU" b="1" dirty="0" smtClean="0"/>
            </a:br>
            <a:r>
              <a:rPr lang="ru-RU" b="1" dirty="0" smtClean="0"/>
              <a:t>Произноси правильно звуки Щ, </a:t>
            </a:r>
            <a:r>
              <a:rPr lang="ru-RU" b="1" dirty="0" err="1" smtClean="0"/>
              <a:t>Сь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24" t="35361" r="20321" b="11851"/>
          <a:stretch>
            <a:fillRect/>
          </a:stretch>
        </p:blipFill>
        <p:spPr bwMode="auto">
          <a:xfrm>
            <a:off x="889647" y="2082018"/>
            <a:ext cx="7733850" cy="37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067951" y="22930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00511" y="238916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19822" y="2332893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651675" y="2290690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8185052" y="390847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330460" y="5385581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991684" y="546764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3598983" y="552391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2262552" y="5481710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Картинки по запросу &quot;золушка с венико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332" y="2166425"/>
            <a:ext cx="1744394" cy="1814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34419" y="2124222"/>
            <a:ext cx="1395045" cy="179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67" y="2051539"/>
            <a:ext cx="1805353" cy="152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15133" y="2189871"/>
            <a:ext cx="1805353" cy="2157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04074" y="2117188"/>
            <a:ext cx="1805353" cy="155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469945" y="2269587"/>
            <a:ext cx="1097279" cy="3610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03366" y="5317588"/>
            <a:ext cx="522849" cy="391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0627" y="3615395"/>
            <a:ext cx="1678461" cy="223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311" y="365126"/>
            <a:ext cx="7216726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помыть посуды и подмести пол. </a:t>
            </a:r>
            <a:br>
              <a:rPr lang="ru-RU" b="1" dirty="0" smtClean="0"/>
            </a:br>
            <a:r>
              <a:rPr lang="ru-RU" b="1" dirty="0" smtClean="0"/>
              <a:t>Произноси правильно звуки Щ, </a:t>
            </a:r>
            <a:r>
              <a:rPr lang="ru-RU" b="1" dirty="0" err="1" smtClean="0"/>
              <a:t>Сь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24" t="35361" r="20321" b="11851"/>
          <a:stretch>
            <a:fillRect/>
          </a:stretch>
        </p:blipFill>
        <p:spPr bwMode="auto">
          <a:xfrm>
            <a:off x="889647" y="2082018"/>
            <a:ext cx="7733850" cy="37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067951" y="22930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00511" y="238916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19822" y="2332893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651675" y="2290690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8185052" y="390847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330460" y="5385581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991684" y="546764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3598983" y="552391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2262552" y="5481710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Картинки по запросу &quot;золушка с венико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332" y="2166425"/>
            <a:ext cx="1744394" cy="1814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34419" y="2124222"/>
            <a:ext cx="1395045" cy="179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67" y="2051539"/>
            <a:ext cx="1805353" cy="152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15133" y="2189871"/>
            <a:ext cx="1805353" cy="2157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04074" y="2117188"/>
            <a:ext cx="1805353" cy="155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469945" y="2269587"/>
            <a:ext cx="1097279" cy="3610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03366" y="5317588"/>
            <a:ext cx="522849" cy="391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74566" y="3727938"/>
            <a:ext cx="2407920" cy="2011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97082" y="3713869"/>
            <a:ext cx="1678461" cy="223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311" y="365126"/>
            <a:ext cx="7216726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помыть посуды и подмести пол. </a:t>
            </a:r>
            <a:br>
              <a:rPr lang="ru-RU" b="1" dirty="0" smtClean="0"/>
            </a:br>
            <a:r>
              <a:rPr lang="ru-RU" b="1" dirty="0" smtClean="0"/>
              <a:t>Произноси правильно звуки Щ, </a:t>
            </a:r>
            <a:r>
              <a:rPr lang="ru-RU" b="1" dirty="0" err="1" smtClean="0"/>
              <a:t>Сь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24" t="35361" r="20321" b="11851"/>
          <a:stretch>
            <a:fillRect/>
          </a:stretch>
        </p:blipFill>
        <p:spPr bwMode="auto">
          <a:xfrm>
            <a:off x="889647" y="2082018"/>
            <a:ext cx="7733850" cy="37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067951" y="22930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00511" y="238916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19822" y="2332893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651675" y="2290690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8185052" y="390847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330460" y="5385581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991684" y="546764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3598983" y="552391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2262552" y="5481710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Картинки по запросу &quot;золушка с венико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332" y="2166425"/>
            <a:ext cx="1744394" cy="1814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34419" y="2124222"/>
            <a:ext cx="1395045" cy="179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67" y="2051539"/>
            <a:ext cx="1805353" cy="152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15133" y="2189871"/>
            <a:ext cx="1805353" cy="2157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04074" y="2117188"/>
            <a:ext cx="1805353" cy="155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469945" y="2269587"/>
            <a:ext cx="1097279" cy="3610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03366" y="5317588"/>
            <a:ext cx="522849" cy="391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74566" y="3727938"/>
            <a:ext cx="2407920" cy="2011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76468" y="3289494"/>
            <a:ext cx="2407920" cy="2548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2343" y="3685734"/>
            <a:ext cx="1678461" cy="223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311" y="365126"/>
            <a:ext cx="7216726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помыть посуды и подмести пол. </a:t>
            </a:r>
            <a:br>
              <a:rPr lang="ru-RU" b="1" dirty="0" smtClean="0"/>
            </a:br>
            <a:r>
              <a:rPr lang="ru-RU" b="1" dirty="0" smtClean="0"/>
              <a:t>Произноси правильно звуки Щ, </a:t>
            </a:r>
            <a:r>
              <a:rPr lang="ru-RU" b="1" dirty="0" err="1" smtClean="0"/>
              <a:t>Сь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24" t="35361" r="20321" b="11851"/>
          <a:stretch>
            <a:fillRect/>
          </a:stretch>
        </p:blipFill>
        <p:spPr bwMode="auto">
          <a:xfrm>
            <a:off x="889647" y="2082018"/>
            <a:ext cx="7733850" cy="37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067951" y="22930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00511" y="238916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19822" y="2332893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651675" y="2290690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8185052" y="390847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330460" y="5385581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991684" y="546764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3598983" y="552391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2262552" y="5481710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Картинки по запросу &quot;золушка с венико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332" y="2166425"/>
            <a:ext cx="1744394" cy="1814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34419" y="2124222"/>
            <a:ext cx="1395045" cy="179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67" y="2051539"/>
            <a:ext cx="1805353" cy="152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15133" y="2189871"/>
            <a:ext cx="1805353" cy="2157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04074" y="2117188"/>
            <a:ext cx="1805353" cy="155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469945" y="2269587"/>
            <a:ext cx="1097279" cy="3610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03366" y="5317588"/>
            <a:ext cx="522849" cy="391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74566" y="3727938"/>
            <a:ext cx="2407920" cy="2011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76468" y="3289494"/>
            <a:ext cx="2407920" cy="2548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30658" y="4051495"/>
            <a:ext cx="1674056" cy="1856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63371" y="3784208"/>
            <a:ext cx="1678461" cy="223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311" y="365126"/>
            <a:ext cx="7216726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помыть посуды и подмести пол. </a:t>
            </a:r>
            <a:br>
              <a:rPr lang="ru-RU" b="1" dirty="0" smtClean="0"/>
            </a:br>
            <a:r>
              <a:rPr lang="ru-RU" b="1" dirty="0" smtClean="0"/>
              <a:t>Произноси правильно звуки Щ, </a:t>
            </a:r>
            <a:r>
              <a:rPr lang="ru-RU" b="1" dirty="0" err="1" smtClean="0"/>
              <a:t>Сь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24" t="35361" r="20321" b="11851"/>
          <a:stretch>
            <a:fillRect/>
          </a:stretch>
        </p:blipFill>
        <p:spPr bwMode="auto">
          <a:xfrm>
            <a:off x="889647" y="2082018"/>
            <a:ext cx="7733850" cy="37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067951" y="22930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00511" y="238916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19822" y="2332893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651675" y="2290690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8185052" y="390847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330460" y="5385581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991684" y="546764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3598983" y="552391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2262552" y="5481710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Картинки по запросу &quot;золушка с венико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332" y="2166425"/>
            <a:ext cx="1744394" cy="1814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34419" y="2124222"/>
            <a:ext cx="1395045" cy="179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67" y="2124222"/>
            <a:ext cx="1805353" cy="1448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15133" y="2189871"/>
            <a:ext cx="1805353" cy="2157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04074" y="2117188"/>
            <a:ext cx="1805353" cy="155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469945" y="2269587"/>
            <a:ext cx="1097279" cy="3610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03366" y="5317588"/>
            <a:ext cx="522849" cy="391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74566" y="3727937"/>
            <a:ext cx="2407920" cy="2180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76468" y="3289494"/>
            <a:ext cx="2407920" cy="2604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30658" y="4051495"/>
            <a:ext cx="1674056" cy="1856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77704" y="3868614"/>
            <a:ext cx="1863969" cy="1997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98805" y="3643531"/>
            <a:ext cx="1678461" cy="223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246" y="351058"/>
            <a:ext cx="7216726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Молодец!</a:t>
            </a:r>
            <a:endParaRPr lang="ru-RU" b="1" dirty="0"/>
          </a:p>
        </p:txBody>
      </p:sp>
      <p:sp>
        <p:nvSpPr>
          <p:cNvPr id="1028" name="AutoShape 4" descr="Картинки по запросу &quot;золушка с венико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8805" y="3643531"/>
            <a:ext cx="1678461" cy="2230315"/>
          </a:xfrm>
          <a:prstGeom prst="rect">
            <a:avLst/>
          </a:prstGeom>
          <a:noFill/>
        </p:spPr>
      </p:pic>
      <p:sp>
        <p:nvSpPr>
          <p:cNvPr id="26" name="Скругленная прямоугольная выноска 25"/>
          <p:cNvSpPr/>
          <p:nvPr/>
        </p:nvSpPr>
        <p:spPr>
          <a:xfrm>
            <a:off x="2096085" y="2293034"/>
            <a:ext cx="1744395" cy="1223889"/>
          </a:xfrm>
          <a:prstGeom prst="wedgeRoundRectCallout">
            <a:avLst>
              <a:gd name="adj1" fmla="val -49679"/>
              <a:gd name="adj2" fmla="val 764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194561" y="2278966"/>
            <a:ext cx="1913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Спасибо! Ты </a:t>
            </a:r>
          </a:p>
          <a:p>
            <a:r>
              <a:rPr lang="ru-RU" dirty="0" smtClean="0"/>
              <a:t>помогла </a:t>
            </a:r>
          </a:p>
          <a:p>
            <a:r>
              <a:rPr lang="ru-RU" dirty="0" smtClean="0"/>
              <a:t>мне сделать </a:t>
            </a:r>
          </a:p>
          <a:p>
            <a:r>
              <a:rPr lang="ru-RU" dirty="0" smtClean="0"/>
              <a:t>уборку.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646480"/>
            <a:ext cx="7235189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</a:t>
            </a:r>
            <a:r>
              <a:rPr lang="ru-RU" b="1" dirty="0" smtClean="0"/>
              <a:t>оленёнку </a:t>
            </a:r>
            <a:r>
              <a:rPr lang="ru-RU" b="1" dirty="0" smtClean="0"/>
              <a:t>добраться до зайчика. Пройди лабиринт. Читай слоги. Правильно произноси звук </a:t>
            </a:r>
            <a:r>
              <a:rPr lang="ru-RU" b="1" dirty="0" smtClean="0"/>
              <a:t>Щ и </a:t>
            </a:r>
            <a:r>
              <a:rPr lang="ru-RU" b="1" dirty="0" err="1" smtClean="0"/>
              <a:t>Сь</a:t>
            </a:r>
            <a:r>
              <a:rPr lang="ru-RU" b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470" y="2110154"/>
            <a:ext cx="6420934" cy="448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9429" y="3346868"/>
            <a:ext cx="194594" cy="48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081" y="4285779"/>
            <a:ext cx="194594" cy="48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2265" y="3307022"/>
            <a:ext cx="242570" cy="52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0615" y="4300713"/>
            <a:ext cx="242570" cy="52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2692" y="5309324"/>
            <a:ext cx="242570" cy="52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216313" y="2806289"/>
            <a:ext cx="263237" cy="5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63541" y="3289282"/>
            <a:ext cx="186826" cy="47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449687" y="4311746"/>
            <a:ext cx="186826" cy="47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740136" y="4857778"/>
            <a:ext cx="174503" cy="44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613" y="407329"/>
            <a:ext cx="7886700" cy="1325563"/>
          </a:xfrm>
        </p:spPr>
        <p:txBody>
          <a:bodyPr/>
          <a:lstStyle/>
          <a:p>
            <a:r>
              <a:rPr lang="ru-RU" b="1" dirty="0" smtClean="0"/>
              <a:t>Ты </a:t>
            </a:r>
            <a:r>
              <a:rPr lang="ru-RU" b="1" dirty="0" smtClean="0"/>
              <a:t>помогла </a:t>
            </a:r>
            <a:r>
              <a:rPr lang="ru-RU" b="1" dirty="0" smtClean="0"/>
              <a:t>им встретиться! Молодец!</a:t>
            </a:r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908" y="1900575"/>
            <a:ext cx="6245225" cy="462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435465"/>
            <a:ext cx="7886700" cy="1325563"/>
          </a:xfrm>
        </p:spPr>
        <p:txBody>
          <a:bodyPr/>
          <a:lstStyle/>
          <a:p>
            <a:r>
              <a:rPr lang="ru-RU" b="1" dirty="0" smtClean="0"/>
              <a:t>Давай немного разомнемся.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Открой ссылку и выполни упражнения.</a:t>
            </a:r>
          </a:p>
          <a:p>
            <a:pPr>
              <a:buNone/>
            </a:pPr>
            <a:r>
              <a:rPr lang="en-US" sz="3200" dirty="0" smtClean="0">
                <a:hlinkClick r:id="rId2"/>
              </a:rPr>
              <a:t>https://uchebnik.mos.ru/material/app/65127</a:t>
            </a:r>
            <a:endParaRPr lang="ru-RU" sz="3200" b="1" dirty="0"/>
          </a:p>
        </p:txBody>
      </p:sp>
      <p:sp>
        <p:nvSpPr>
          <p:cNvPr id="29698" name="AutoShape 2" descr="Картинки по запросу &quot;физкультминут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Картинки по запросу &quot;физкультминут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413" y="3249637"/>
            <a:ext cx="4888105" cy="2737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«Отгадай слово».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6786" y="1544271"/>
            <a:ext cx="7886700" cy="4351338"/>
          </a:xfrm>
        </p:spPr>
        <p:txBody>
          <a:bodyPr/>
          <a:lstStyle/>
          <a:p>
            <a:pPr fontAlgn="base">
              <a:buNone/>
            </a:pPr>
            <a:r>
              <a:rPr lang="ru-RU" sz="3200" b="1" dirty="0" smtClean="0"/>
              <a:t>   Вставь в слова Щ или </a:t>
            </a:r>
            <a:r>
              <a:rPr lang="ru-RU" sz="3200" b="1" dirty="0" err="1" smtClean="0"/>
              <a:t>Сь</a:t>
            </a:r>
            <a:endParaRPr lang="ru-RU" sz="3200" b="1" dirty="0" smtClean="0"/>
          </a:p>
          <a:p>
            <a:pPr fontAlgn="base">
              <a:buNone/>
            </a:pPr>
            <a:r>
              <a:rPr lang="ru-RU" sz="4400" i="1" dirty="0" smtClean="0"/>
              <a:t>  </a:t>
            </a:r>
            <a:r>
              <a:rPr lang="ru-RU" sz="4400" dirty="0" err="1" smtClean="0"/>
              <a:t>Ры</a:t>
            </a:r>
            <a:r>
              <a:rPr lang="ru-RU" sz="4400" dirty="0" smtClean="0"/>
              <a:t>.., </a:t>
            </a:r>
            <a:r>
              <a:rPr lang="ru-RU" sz="4400" dirty="0" err="1" smtClean="0"/>
              <a:t>ло</a:t>
            </a:r>
            <a:r>
              <a:rPr lang="ru-RU" sz="4400" dirty="0" smtClean="0"/>
              <a:t>.., </a:t>
            </a:r>
            <a:r>
              <a:rPr lang="ru-RU" sz="4400" dirty="0" err="1" smtClean="0"/>
              <a:t>ле</a:t>
            </a:r>
            <a:r>
              <a:rPr lang="ru-RU" sz="4400" dirty="0" smtClean="0"/>
              <a:t>.., </a:t>
            </a:r>
            <a:r>
              <a:rPr lang="ru-RU" sz="4400" dirty="0" err="1" smtClean="0"/>
              <a:t>помо</a:t>
            </a:r>
            <a:r>
              <a:rPr lang="ru-RU" sz="4400" dirty="0" smtClean="0"/>
              <a:t>.., </a:t>
            </a:r>
            <a:r>
              <a:rPr lang="ru-RU" sz="4400" dirty="0" err="1" smtClean="0"/>
              <a:t>ве</a:t>
            </a:r>
            <a:r>
              <a:rPr lang="ru-RU" sz="4400" dirty="0" smtClean="0"/>
              <a:t>.., </a:t>
            </a:r>
            <a:r>
              <a:rPr lang="ru-RU" sz="4400" dirty="0" err="1" smtClean="0"/>
              <a:t>пла</a:t>
            </a:r>
            <a:r>
              <a:rPr lang="ru-RU" sz="4400" dirty="0" smtClean="0"/>
              <a:t>.., </a:t>
            </a:r>
            <a:r>
              <a:rPr lang="ru-RU" sz="4400" dirty="0" err="1" smtClean="0"/>
              <a:t>плю</a:t>
            </a:r>
            <a:r>
              <a:rPr lang="ru-RU" sz="4400" dirty="0" smtClean="0"/>
              <a:t>.., </a:t>
            </a:r>
            <a:r>
              <a:rPr lang="ru-RU" sz="4400" dirty="0" err="1" smtClean="0"/>
              <a:t>укра</a:t>
            </a:r>
            <a:r>
              <a:rPr lang="ru-RU" sz="4400" dirty="0" smtClean="0"/>
              <a:t>.., </a:t>
            </a:r>
            <a:r>
              <a:rPr lang="ru-RU" sz="4400" dirty="0" err="1" smtClean="0"/>
              <a:t>ово</a:t>
            </a:r>
            <a:r>
              <a:rPr lang="ru-RU" sz="4400" dirty="0" smtClean="0"/>
              <a:t>.., бою.., бор.., мо.., купаю.., смею…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4" y="365126"/>
            <a:ext cx="7389935" cy="1325563"/>
          </a:xfrm>
        </p:spPr>
        <p:txBody>
          <a:bodyPr/>
          <a:lstStyle/>
          <a:p>
            <a:r>
              <a:rPr lang="ru-RU" b="1" dirty="0" smtClean="0"/>
              <a:t>Выполним артикуляционную гимнастику вместе со мной.</a:t>
            </a:r>
            <a:endParaRPr lang="ru-RU" b="1" dirty="0"/>
          </a:p>
        </p:txBody>
      </p:sp>
      <p:pic>
        <p:nvPicPr>
          <p:cNvPr id="17410" name="Picture 2" descr="http://i.mycdn.me/i?r=AzEPZsRbOZEKgBhR0XGMT1RkC6GscBIVwYl-tzhDhPZE76aKTM5SRkZCeTgDn6uOyic"/>
          <p:cNvPicPr>
            <a:picLocks noChangeAspect="1" noChangeArrowheads="1"/>
          </p:cNvPicPr>
          <p:nvPr/>
        </p:nvPicPr>
        <p:blipFill>
          <a:blip r:embed="rId2" cstate="print"/>
          <a:srcRect l="1192" t="6123" r="480" b="3827"/>
          <a:stretch>
            <a:fillRect/>
          </a:stretch>
        </p:blipFill>
        <p:spPr bwMode="auto">
          <a:xfrm>
            <a:off x="1097279" y="1587583"/>
            <a:ext cx="7357403" cy="471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Прочитай текст и ответь на вопросы.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6786" y="1544272"/>
            <a:ext cx="7886700" cy="25212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b="1" dirty="0" smtClean="0"/>
              <a:t>Рыбалка</a:t>
            </a:r>
            <a:endParaRPr lang="ru-RU" sz="4000" b="1" dirty="0" smtClean="0"/>
          </a:p>
          <a:p>
            <a:pPr>
              <a:buNone/>
            </a:pPr>
            <a:r>
              <a:rPr lang="ru-RU" sz="4000" dirty="0" smtClean="0"/>
              <a:t>  Дядя Семён </a:t>
            </a:r>
            <a:r>
              <a:rPr lang="ru-RU" sz="4000" dirty="0" smtClean="0"/>
              <a:t>и мой товарищ Вася взяли меня удить рыбу в пруду. Дядя </a:t>
            </a:r>
            <a:r>
              <a:rPr lang="ru-RU" sz="4000" dirty="0" smtClean="0"/>
              <a:t>Семён </a:t>
            </a:r>
            <a:r>
              <a:rPr lang="ru-RU" sz="4000" dirty="0" smtClean="0"/>
              <a:t>поймал леща и карася. Лещ и карась </a:t>
            </a:r>
            <a:r>
              <a:rPr lang="ru-RU" sz="4000" dirty="0" smtClean="0"/>
              <a:t>большущие. </a:t>
            </a:r>
            <a:r>
              <a:rPr lang="ru-RU" sz="4000" dirty="0" smtClean="0"/>
              <a:t>Я чищу леща и карася. Вася носит для костра сухие ветки, ищет щепки. Дядя </a:t>
            </a:r>
            <a:r>
              <a:rPr lang="ru-RU" sz="4000" dirty="0" smtClean="0"/>
              <a:t>Семён </a:t>
            </a:r>
            <a:r>
              <a:rPr lang="ru-RU" sz="4000" dirty="0" smtClean="0"/>
              <a:t>еще удит.</a:t>
            </a:r>
            <a:endParaRPr lang="ru-RU" sz="4000" dirty="0"/>
          </a:p>
        </p:txBody>
      </p:sp>
      <p:pic>
        <p:nvPicPr>
          <p:cNvPr id="33794" name="Picture 2" descr="Картинки по запросу &quot;рыбалка рисун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689" y="4075286"/>
            <a:ext cx="3010486" cy="2515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6942" y="829994"/>
            <a:ext cx="7516544" cy="316523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/>
              <a:t>Вопросы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4000" dirty="0" smtClean="0"/>
              <a:t> С кем герой рассказа отправился удить рыбу в пруду?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4000" dirty="0" smtClean="0"/>
              <a:t>Кого поймал дядя Семён?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4000" dirty="0" smtClean="0"/>
              <a:t>Какие были лещ и карась?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4000" dirty="0" smtClean="0"/>
              <a:t>Что делал герой рассказа с рыбами?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4000" dirty="0" smtClean="0"/>
              <a:t>Что принёс Вася для костра?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4000" dirty="0" smtClean="0"/>
              <a:t>Что </a:t>
            </a:r>
            <a:r>
              <a:rPr lang="ru-RU" sz="4000" dirty="0" err="1" smtClean="0"/>
              <a:t>деал</a:t>
            </a:r>
            <a:r>
              <a:rPr lang="ru-RU" sz="4000" dirty="0" smtClean="0"/>
              <a:t> дядя Семён в это время?</a:t>
            </a:r>
          </a:p>
        </p:txBody>
      </p:sp>
      <p:pic>
        <p:nvPicPr>
          <p:cNvPr id="4" name="Picture 2" descr="Картинки по запросу &quot;рыбалка рисун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689" y="4075286"/>
            <a:ext cx="3010486" cy="2515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8335"/>
            <a:ext cx="9144000" cy="17618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Спасибо за занятие!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365126"/>
            <a:ext cx="7235189" cy="1325563"/>
          </a:xfrm>
        </p:spPr>
        <p:txBody>
          <a:bodyPr/>
          <a:lstStyle/>
          <a:p>
            <a:r>
              <a:rPr lang="ru-RU" b="1" dirty="0" smtClean="0"/>
              <a:t>Вспомним, как произносятся звуки </a:t>
            </a:r>
            <a:r>
              <a:rPr lang="ru-RU" b="1" dirty="0" err="1" smtClean="0"/>
              <a:t>Сь</a:t>
            </a:r>
            <a:r>
              <a:rPr lang="ru-RU" b="1" dirty="0" smtClean="0"/>
              <a:t> и Щ.</a:t>
            </a:r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1781" t="31322" r="24051" b="8678"/>
          <a:stretch>
            <a:fillRect/>
          </a:stretch>
        </p:blipFill>
        <p:spPr bwMode="auto">
          <a:xfrm>
            <a:off x="1167619" y="1575580"/>
            <a:ext cx="7590061" cy="47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311" y="365126"/>
            <a:ext cx="7216726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помыть посуды и подмести пол. </a:t>
            </a:r>
            <a:br>
              <a:rPr lang="ru-RU" b="1" dirty="0" smtClean="0"/>
            </a:br>
            <a:r>
              <a:rPr lang="ru-RU" b="1" dirty="0" smtClean="0"/>
              <a:t>Произноси правильно звуки Щ, </a:t>
            </a:r>
            <a:r>
              <a:rPr lang="ru-RU" b="1" dirty="0" err="1" smtClean="0"/>
              <a:t>Сь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24" t="35361" r="20321" b="11851"/>
          <a:stretch>
            <a:fillRect/>
          </a:stretch>
        </p:blipFill>
        <p:spPr bwMode="auto">
          <a:xfrm>
            <a:off x="889647" y="2082018"/>
            <a:ext cx="7733850" cy="37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067951" y="22930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00511" y="238916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19822" y="2332893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651675" y="2290690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8185052" y="390847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330460" y="5385581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991684" y="546764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3598983" y="552391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2262552" y="5481710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Картинки по запросу &quot;золушка с венико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233"/>
            <a:ext cx="1641512" cy="223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311" y="365126"/>
            <a:ext cx="7216726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помыть посуды и подмести пол. </a:t>
            </a:r>
            <a:br>
              <a:rPr lang="ru-RU" b="1" dirty="0" smtClean="0"/>
            </a:br>
            <a:r>
              <a:rPr lang="ru-RU" b="1" dirty="0" smtClean="0"/>
              <a:t>Произноси правильно звуки Щ, </a:t>
            </a:r>
            <a:r>
              <a:rPr lang="ru-RU" b="1" dirty="0" err="1" smtClean="0"/>
              <a:t>Сь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24" t="35361" r="20321" b="11851"/>
          <a:stretch>
            <a:fillRect/>
          </a:stretch>
        </p:blipFill>
        <p:spPr bwMode="auto">
          <a:xfrm>
            <a:off x="889647" y="2082018"/>
            <a:ext cx="7733850" cy="37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067951" y="22930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00511" y="238916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19822" y="2332893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651675" y="2290690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8185052" y="390847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330460" y="5385581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991684" y="546764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3598983" y="552391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2262552" y="5481710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Картинки по запросу &quot;золушка с венико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332" y="2166425"/>
            <a:ext cx="1744394" cy="1814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534" y="1842867"/>
            <a:ext cx="1641512" cy="223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311" y="365126"/>
            <a:ext cx="7216726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помыть посуды и подмести пол. </a:t>
            </a:r>
            <a:br>
              <a:rPr lang="ru-RU" b="1" dirty="0" smtClean="0"/>
            </a:br>
            <a:r>
              <a:rPr lang="ru-RU" b="1" dirty="0" smtClean="0"/>
              <a:t>Произноси правильно звуки Щ, </a:t>
            </a:r>
            <a:r>
              <a:rPr lang="ru-RU" b="1" dirty="0" err="1" smtClean="0"/>
              <a:t>Сь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24" t="35361" r="20321" b="11851"/>
          <a:stretch>
            <a:fillRect/>
          </a:stretch>
        </p:blipFill>
        <p:spPr bwMode="auto">
          <a:xfrm>
            <a:off x="889647" y="2082018"/>
            <a:ext cx="7733850" cy="37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067951" y="22930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00511" y="238916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19822" y="2332893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651675" y="2290690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8185052" y="390847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330460" y="5385581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991684" y="546764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3598983" y="552391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2262552" y="5481710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Картинки по запросу &quot;золушка с венико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332" y="2166425"/>
            <a:ext cx="1744394" cy="1814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34419" y="2124222"/>
            <a:ext cx="1395045" cy="179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832" y="1856934"/>
            <a:ext cx="1641512" cy="223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311" y="365126"/>
            <a:ext cx="7216726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помыть посуды и подмести пол. </a:t>
            </a:r>
            <a:br>
              <a:rPr lang="ru-RU" b="1" dirty="0" smtClean="0"/>
            </a:br>
            <a:r>
              <a:rPr lang="ru-RU" b="1" dirty="0" smtClean="0"/>
              <a:t>Произноси правильно звуки Щ, </a:t>
            </a:r>
            <a:r>
              <a:rPr lang="ru-RU" b="1" dirty="0" err="1" smtClean="0"/>
              <a:t>Сь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24" t="35361" r="20321" b="11851"/>
          <a:stretch>
            <a:fillRect/>
          </a:stretch>
        </p:blipFill>
        <p:spPr bwMode="auto">
          <a:xfrm>
            <a:off x="889647" y="2082018"/>
            <a:ext cx="7733850" cy="37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067951" y="22930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00511" y="238916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19822" y="2332893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651675" y="2290690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8185052" y="390847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330460" y="5385581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991684" y="546764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3598983" y="552391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2262552" y="5481710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Картинки по запросу &quot;золушка с венико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332" y="2166425"/>
            <a:ext cx="1744394" cy="1814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34419" y="2124222"/>
            <a:ext cx="1395045" cy="179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67" y="2051539"/>
            <a:ext cx="1805353" cy="152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0481" y="1716258"/>
            <a:ext cx="1641512" cy="223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311" y="365126"/>
            <a:ext cx="7216726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помыть посуды и подмести пол. </a:t>
            </a:r>
            <a:br>
              <a:rPr lang="ru-RU" b="1" dirty="0" smtClean="0"/>
            </a:br>
            <a:r>
              <a:rPr lang="ru-RU" b="1" dirty="0" smtClean="0"/>
              <a:t>Произноси правильно звуки Щ, </a:t>
            </a:r>
            <a:r>
              <a:rPr lang="ru-RU" b="1" dirty="0" err="1" smtClean="0"/>
              <a:t>Сь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24" t="35361" r="20321" b="11851"/>
          <a:stretch>
            <a:fillRect/>
          </a:stretch>
        </p:blipFill>
        <p:spPr bwMode="auto">
          <a:xfrm>
            <a:off x="889647" y="2082018"/>
            <a:ext cx="7733850" cy="37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067951" y="22930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00511" y="238916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19822" y="2332893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651675" y="2290690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8185052" y="390847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330460" y="5385581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991684" y="546764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3598983" y="552391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2262552" y="5481710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Картинки по запросу &quot;золушка с венико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332" y="2166425"/>
            <a:ext cx="1744394" cy="1814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34419" y="2124222"/>
            <a:ext cx="1395045" cy="179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67" y="2051539"/>
            <a:ext cx="1805353" cy="152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15133" y="2189871"/>
            <a:ext cx="1805353" cy="2157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250" y="1927272"/>
            <a:ext cx="1641512" cy="223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311" y="365126"/>
            <a:ext cx="7216726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помыть посуды и подмести пол. </a:t>
            </a:r>
            <a:br>
              <a:rPr lang="ru-RU" b="1" dirty="0" smtClean="0"/>
            </a:br>
            <a:r>
              <a:rPr lang="ru-RU" b="1" dirty="0" smtClean="0"/>
              <a:t>Произноси правильно звуки Щ, </a:t>
            </a:r>
            <a:r>
              <a:rPr lang="ru-RU" b="1" dirty="0" err="1" smtClean="0"/>
              <a:t>Сь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24" t="35361" r="20321" b="11851"/>
          <a:stretch>
            <a:fillRect/>
          </a:stretch>
        </p:blipFill>
        <p:spPr bwMode="auto">
          <a:xfrm>
            <a:off x="889647" y="2082018"/>
            <a:ext cx="7733850" cy="37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067951" y="22930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00511" y="238916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19822" y="2332893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651675" y="2290690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8185052" y="390847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330460" y="5385581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991684" y="546764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3598983" y="5523913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2262552" y="5481710"/>
            <a:ext cx="548642" cy="339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Картинки по запросу &quot;золушка с венико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332" y="2166425"/>
            <a:ext cx="1744394" cy="1814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34419" y="2124222"/>
            <a:ext cx="1395045" cy="179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67" y="2051539"/>
            <a:ext cx="1805353" cy="152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15133" y="2189871"/>
            <a:ext cx="1805353" cy="2157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04074" y="2117188"/>
            <a:ext cx="1805353" cy="155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8252" y="1688121"/>
            <a:ext cx="1641512" cy="223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298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Дифференциация  звуков  [щ] - [с']</vt:lpstr>
      <vt:lpstr>Выполним артикуляционную гимнастику вместе со мной.</vt:lpstr>
      <vt:lpstr>Вспомним, как произносятся звуки Сь и Щ.</vt:lpstr>
      <vt:lpstr>Помоги золушке помыть посуды и подмести пол.  Произноси правильно звуки Щ, Сь.</vt:lpstr>
      <vt:lpstr>Помоги золушке помыть посуды и подмести пол.  Произноси правильно звуки Щ, Сь.</vt:lpstr>
      <vt:lpstr>Помоги золушке помыть посуды и подмести пол.  Произноси правильно звуки Щ, Сь.</vt:lpstr>
      <vt:lpstr>Помоги золушке помыть посуды и подмести пол.  Произноси правильно звуки Щ, Сь.</vt:lpstr>
      <vt:lpstr>Помоги золушке помыть посуды и подмести пол.  Произноси правильно звуки Щ, Сь.</vt:lpstr>
      <vt:lpstr>Помоги золушке помыть посуды и подмести пол.  Произноси правильно звуки Щ, Сь.</vt:lpstr>
      <vt:lpstr>Помоги золушке помыть посуды и подмести пол.  Произноси правильно звуки Щ, Сь.</vt:lpstr>
      <vt:lpstr>Помоги золушке помыть посуды и подмести пол.  Произноси правильно звуки Щ, Сь.</vt:lpstr>
      <vt:lpstr>Помоги золушке помыть посуды и подмести пол.  Произноси правильно звуки Щ, Сь.</vt:lpstr>
      <vt:lpstr>Помоги золушке помыть посуды и подмести пол.  Произноси правильно звуки Щ, Сь.</vt:lpstr>
      <vt:lpstr>Помоги золушке помыть посуды и подмести пол.  Произноси правильно звуки Щ, Сь.</vt:lpstr>
      <vt:lpstr>Молодец!</vt:lpstr>
      <vt:lpstr>Помоги оленёнку добраться до зайчика. Пройди лабиринт. Читай слоги. Правильно произноси звук Щ и Сь.  </vt:lpstr>
      <vt:lpstr>Ты помогла им встретиться! Молодец!</vt:lpstr>
      <vt:lpstr>Давай немного разомнемся.</vt:lpstr>
      <vt:lpstr>Игра «Отгадай слово».</vt:lpstr>
      <vt:lpstr>Прочитай текст и ответь на вопросы.</vt:lpstr>
      <vt:lpstr>Слайд 21</vt:lpstr>
      <vt:lpstr>Спасибо за занятие!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30</cp:revision>
  <dcterms:created xsi:type="dcterms:W3CDTF">2014-11-21T11:00:06Z</dcterms:created>
  <dcterms:modified xsi:type="dcterms:W3CDTF">2020-03-26T13:38:05Z</dcterms:modified>
</cp:coreProperties>
</file>